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8" r:id="rId4"/>
    <p:sldId id="259" r:id="rId5"/>
    <p:sldId id="260" r:id="rId6"/>
    <p:sldId id="263" r:id="rId7"/>
    <p:sldId id="261" r:id="rId8"/>
    <p:sldId id="262"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64497" autoAdjust="0"/>
  </p:normalViewPr>
  <p:slideViewPr>
    <p:cSldViewPr>
      <p:cViewPr>
        <p:scale>
          <a:sx n="50" d="100"/>
          <a:sy n="50" d="100"/>
        </p:scale>
        <p:origin x="-1740" y="-13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F76DF2-1617-4687-810A-56E4130F5F5B}" type="datetimeFigureOut">
              <a:rPr lang="en-US" smtClean="0"/>
              <a:pPr/>
              <a:t>1/19/2010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CB4981-3684-4236-B129-796CF99E871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Types: </a:t>
            </a:r>
            <a:r>
              <a:rPr lang="en-US" dirty="0" err="1" smtClean="0"/>
              <a:t>Embrionic</a:t>
            </a:r>
            <a:r>
              <a:rPr lang="en-US" dirty="0" smtClean="0"/>
              <a:t>, Fetal,</a:t>
            </a:r>
            <a:r>
              <a:rPr lang="en-US" baseline="0" dirty="0" smtClean="0"/>
              <a:t> Amniotic, Adult, Induced </a:t>
            </a:r>
            <a:r>
              <a:rPr lang="en-US" baseline="0" dirty="0" err="1" smtClean="0"/>
              <a:t>Pluripotent</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8CB4981-3684-4236-B129-796CF99E8715}"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Embryonic:</a:t>
            </a:r>
            <a:r>
              <a:rPr lang="en-US" baseline="0" dirty="0" smtClean="0"/>
              <a:t> Are </a:t>
            </a:r>
            <a:r>
              <a:rPr lang="en-US" baseline="0" dirty="0" err="1" smtClean="0"/>
              <a:t>pluripotent</a:t>
            </a:r>
            <a:r>
              <a:rPr lang="en-US" baseline="0" dirty="0" smtClean="0"/>
              <a:t>, most research with these cells has been with mouse embryonic stems cells &amp; human </a:t>
            </a:r>
            <a:r>
              <a:rPr lang="en-US" baseline="0" dirty="0" err="1" smtClean="0"/>
              <a:t>embroynic</a:t>
            </a:r>
            <a:r>
              <a:rPr lang="en-US" baseline="0" dirty="0" smtClean="0"/>
              <a:t> cells.  Rapidly differentiate without optimal culture conditions and will create a </a:t>
            </a:r>
            <a:r>
              <a:rPr lang="en-US" baseline="0" dirty="0" err="1" smtClean="0"/>
              <a:t>teratoma</a:t>
            </a:r>
            <a:r>
              <a:rPr lang="en-US" baseline="0" dirty="0" smtClean="0"/>
              <a:t>. </a:t>
            </a:r>
          </a:p>
          <a:p>
            <a:r>
              <a:rPr lang="en-US" baseline="0" dirty="0" smtClean="0"/>
              <a:t>Fetal: Two types: </a:t>
            </a:r>
            <a:r>
              <a:rPr lang="en-US" baseline="0" dirty="0" err="1" smtClean="0"/>
              <a:t>Pluripotent</a:t>
            </a:r>
            <a:r>
              <a:rPr lang="en-US" baseline="0" dirty="0" smtClean="0"/>
              <a:t> found in the fetus and hematopoietic found in the cord blood. Hematopoietic cells are mainly used to create new blood</a:t>
            </a:r>
          </a:p>
          <a:p>
            <a:r>
              <a:rPr lang="en-US" baseline="0" dirty="0" smtClean="0"/>
              <a:t>Adult: Can self renew and generate the cell types of the organ it’s from. Divides by either symmetric (both daughter stem cells) or asymmetric (one stem cell, and one progenitor cell).  The three main pathways through cell division are Bmi-1, Notch, and </a:t>
            </a:r>
            <a:r>
              <a:rPr lang="en-US" baseline="0" dirty="0" err="1" smtClean="0"/>
              <a:t>Wnt</a:t>
            </a:r>
            <a:r>
              <a:rPr lang="en-US" baseline="0" dirty="0" smtClean="0"/>
              <a:t>. Hematopoietic, mammary, </a:t>
            </a:r>
            <a:r>
              <a:rPr lang="en-US" baseline="0" dirty="0" err="1" smtClean="0"/>
              <a:t>mesenchymal</a:t>
            </a:r>
            <a:r>
              <a:rPr lang="en-US" baseline="0" dirty="0" smtClean="0"/>
              <a:t>, endothelial, Neural, olfactory, neural crest, and testicular stem cells. </a:t>
            </a:r>
          </a:p>
          <a:p>
            <a:r>
              <a:rPr lang="en-US" dirty="0" smtClean="0"/>
              <a:t>Amniotic: expand extensively</a:t>
            </a:r>
            <a:r>
              <a:rPr lang="en-US" baseline="0" dirty="0" smtClean="0"/>
              <a:t> without guidance and are not </a:t>
            </a:r>
            <a:r>
              <a:rPr lang="en-US" baseline="0" dirty="0" err="1" smtClean="0"/>
              <a:t>tumorogenic</a:t>
            </a:r>
            <a:r>
              <a:rPr lang="en-US" baseline="0" dirty="0" smtClean="0"/>
              <a:t>. Common differentiation are </a:t>
            </a:r>
            <a:r>
              <a:rPr lang="en-US" baseline="0" dirty="0" err="1" smtClean="0"/>
              <a:t>adipogenic</a:t>
            </a:r>
            <a:r>
              <a:rPr lang="en-US" baseline="0" dirty="0" smtClean="0"/>
              <a:t>, </a:t>
            </a:r>
            <a:r>
              <a:rPr lang="en-US" baseline="0" dirty="0" err="1" smtClean="0"/>
              <a:t>osteogenic</a:t>
            </a:r>
            <a:r>
              <a:rPr lang="en-US" baseline="0" dirty="0" smtClean="0"/>
              <a:t>, </a:t>
            </a:r>
            <a:r>
              <a:rPr lang="en-US" baseline="0" dirty="0" err="1" smtClean="0"/>
              <a:t>myogenic</a:t>
            </a:r>
            <a:r>
              <a:rPr lang="en-US" baseline="0" dirty="0" smtClean="0"/>
              <a:t>, endothelial, hepatic and neuronal lines. </a:t>
            </a:r>
            <a:endParaRPr lang="en-US" dirty="0" smtClean="0"/>
          </a:p>
          <a:p>
            <a:r>
              <a:rPr lang="en-US" dirty="0" smtClean="0"/>
              <a:t>Induced: Using transcription</a:t>
            </a:r>
            <a:r>
              <a:rPr lang="en-US" baseline="0" dirty="0" smtClean="0"/>
              <a:t> factors are </a:t>
            </a:r>
            <a:r>
              <a:rPr lang="en-US" baseline="0" dirty="0" err="1" smtClean="0"/>
              <a:t>equivilent</a:t>
            </a:r>
            <a:r>
              <a:rPr lang="en-US" baseline="0" dirty="0" smtClean="0"/>
              <a:t> to embryonic stem cells. (using oct3/4, sox2, c-</a:t>
            </a:r>
            <a:r>
              <a:rPr lang="en-US" baseline="0" dirty="0" err="1" smtClean="0"/>
              <a:t>Myc</a:t>
            </a:r>
            <a:r>
              <a:rPr lang="en-US" baseline="0" dirty="0" smtClean="0"/>
              <a:t> and KLF4)</a:t>
            </a:r>
            <a:endParaRPr lang="en-US" dirty="0" smtClean="0"/>
          </a:p>
          <a:p>
            <a:endParaRPr lang="en-US" dirty="0" smtClean="0"/>
          </a:p>
          <a:p>
            <a:r>
              <a:rPr lang="en-US" dirty="0" smtClean="0"/>
              <a:t>DEFS:</a:t>
            </a:r>
            <a:r>
              <a:rPr lang="en-US" baseline="0" dirty="0" smtClean="0"/>
              <a:t> </a:t>
            </a:r>
            <a:endParaRPr lang="en-US" dirty="0" smtClean="0"/>
          </a:p>
          <a:p>
            <a:r>
              <a:rPr lang="en-US" dirty="0" err="1" smtClean="0"/>
              <a:t>Epiblast</a:t>
            </a:r>
            <a:r>
              <a:rPr lang="en-US" dirty="0" smtClean="0"/>
              <a:t>:</a:t>
            </a:r>
            <a:r>
              <a:rPr lang="en-US" baseline="0" dirty="0" smtClean="0"/>
              <a:t> tissue derived from the inner cell mass and is the primary ectoderm. </a:t>
            </a:r>
          </a:p>
          <a:p>
            <a:r>
              <a:rPr lang="en-US" baseline="0" dirty="0" smtClean="0"/>
              <a:t>Inner cell Mass: mass of cells inside a primordial embryo which will create the fetus. </a:t>
            </a:r>
          </a:p>
          <a:p>
            <a:r>
              <a:rPr lang="en-US" baseline="0" dirty="0" err="1" smtClean="0"/>
              <a:t>Blastocyst</a:t>
            </a:r>
            <a:r>
              <a:rPr lang="en-US" baseline="0" dirty="0" smtClean="0"/>
              <a:t>: Structure Forms after a </a:t>
            </a:r>
            <a:r>
              <a:rPr lang="en-US" baseline="0" dirty="0" err="1" smtClean="0"/>
              <a:t>morula</a:t>
            </a:r>
            <a:r>
              <a:rPr lang="en-US" baseline="0" dirty="0" smtClean="0"/>
              <a:t> but before implantation: Has an ICM</a:t>
            </a:r>
          </a:p>
          <a:p>
            <a:r>
              <a:rPr lang="en-US" baseline="0" dirty="0" err="1" smtClean="0"/>
              <a:t>Morula</a:t>
            </a:r>
            <a:r>
              <a:rPr lang="en-US" baseline="0" dirty="0" smtClean="0"/>
              <a:t>: early state of an embryo</a:t>
            </a:r>
            <a:br>
              <a:rPr lang="en-US" baseline="0" dirty="0" smtClean="0"/>
            </a:br>
            <a:r>
              <a:rPr lang="en-US" baseline="0" dirty="0" smtClean="0"/>
              <a:t>Bmi-1: Transcriptional repressor which regulate HSCs</a:t>
            </a:r>
          </a:p>
          <a:p>
            <a:r>
              <a:rPr lang="en-US" baseline="0" dirty="0" smtClean="0"/>
              <a:t>Notch: receptor for a single pass </a:t>
            </a:r>
            <a:r>
              <a:rPr lang="en-US" baseline="0" dirty="0" err="1" smtClean="0"/>
              <a:t>transmembrane</a:t>
            </a:r>
            <a:r>
              <a:rPr lang="en-US" baseline="0" dirty="0" smtClean="0"/>
              <a:t> receptor. </a:t>
            </a:r>
          </a:p>
          <a:p>
            <a:r>
              <a:rPr lang="en-US" baseline="0" dirty="0" err="1" smtClean="0"/>
              <a:t>Wnt</a:t>
            </a:r>
            <a:r>
              <a:rPr lang="en-US" baseline="0" dirty="0" smtClean="0"/>
              <a:t>: Mainly used with embryogenesis and cancer</a:t>
            </a:r>
          </a:p>
          <a:p>
            <a:r>
              <a:rPr lang="en-US" baseline="0" dirty="0" smtClean="0"/>
              <a:t>Neural Crest: ectoderm between neural tube and epidermis. Can give rise to neurons and </a:t>
            </a:r>
            <a:r>
              <a:rPr lang="en-US" baseline="0" dirty="0" err="1" smtClean="0"/>
              <a:t>glia</a:t>
            </a:r>
            <a:r>
              <a:rPr lang="en-US" baseline="0" dirty="0" smtClean="0"/>
              <a:t> of the autonomic nervous system. </a:t>
            </a:r>
          </a:p>
          <a:p>
            <a:r>
              <a:rPr lang="en-US" baseline="0" dirty="0" smtClean="0"/>
              <a:t>Hepatic: liver</a:t>
            </a:r>
            <a:br>
              <a:rPr lang="en-US" baseline="0" dirty="0" smtClean="0"/>
            </a:b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8CB4981-3684-4236-B129-796CF99E8715}"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Bone marrow derived fibroblasts with long bodies</a:t>
            </a:r>
          </a:p>
          <a:p>
            <a:r>
              <a:rPr lang="en-US" dirty="0" smtClean="0"/>
              <a:t>Differentiate under the </a:t>
            </a:r>
            <a:r>
              <a:rPr lang="en-US" dirty="0" err="1" smtClean="0"/>
              <a:t>osteoblastic</a:t>
            </a:r>
            <a:r>
              <a:rPr lang="en-US" dirty="0" smtClean="0"/>
              <a:t>,</a:t>
            </a:r>
            <a:r>
              <a:rPr lang="en-US" baseline="0" dirty="0" smtClean="0"/>
              <a:t> </a:t>
            </a:r>
            <a:r>
              <a:rPr lang="en-US" baseline="0" dirty="0" err="1" smtClean="0"/>
              <a:t>adipocytic</a:t>
            </a:r>
            <a:r>
              <a:rPr lang="en-US" baseline="0" dirty="0" smtClean="0"/>
              <a:t> and </a:t>
            </a:r>
            <a:r>
              <a:rPr lang="en-US" baseline="0" dirty="0" err="1" smtClean="0"/>
              <a:t>chrondrocytic</a:t>
            </a:r>
            <a:r>
              <a:rPr lang="en-US" baseline="0" dirty="0" smtClean="0"/>
              <a:t> lineages</a:t>
            </a:r>
            <a:endParaRPr lang="en-US" dirty="0" smtClean="0"/>
          </a:p>
          <a:p>
            <a:r>
              <a:rPr lang="en-US" dirty="0" smtClean="0"/>
              <a:t>They can be isolated and amplified</a:t>
            </a:r>
            <a:r>
              <a:rPr lang="en-US" baseline="0" dirty="0" smtClean="0"/>
              <a:t> without losing their capacity to differentiate into other cells. </a:t>
            </a:r>
          </a:p>
          <a:p>
            <a:r>
              <a:rPr lang="en-US" baseline="0" dirty="0" smtClean="0"/>
              <a:t>They are able to take up and reproduce genes introduced into their nucleus. </a:t>
            </a:r>
          </a:p>
          <a:p>
            <a:r>
              <a:rPr lang="en-US" baseline="0" dirty="0" smtClean="0"/>
              <a:t>Are able to be frozen and defrosted without damaging their function (can still differentiate into multiple cells)</a:t>
            </a:r>
          </a:p>
          <a:p>
            <a:r>
              <a:rPr lang="en-US" baseline="0" dirty="0" smtClean="0"/>
              <a:t>usually have a large round nucleus surrounded by dispersed chromatin particles, the surrounding extracellular matrix is populated by a few reticular fibrils but is vacant of other types of collagen fibers</a:t>
            </a:r>
          </a:p>
          <a:p>
            <a:endParaRPr lang="en-US" dirty="0"/>
          </a:p>
        </p:txBody>
      </p:sp>
      <p:sp>
        <p:nvSpPr>
          <p:cNvPr id="4" name="Slide Number Placeholder 3"/>
          <p:cNvSpPr>
            <a:spLocks noGrp="1"/>
          </p:cNvSpPr>
          <p:nvPr>
            <p:ph type="sldNum" sz="quarter" idx="10"/>
          </p:nvPr>
        </p:nvSpPr>
        <p:spPr/>
        <p:txBody>
          <a:bodyPr/>
          <a:lstStyle/>
          <a:p>
            <a:fld id="{88CB4981-3684-4236-B129-796CF99E8715}"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BMPR: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gowth</a:t>
            </a:r>
            <a:r>
              <a:rPr lang="en-US" sz="1200" kern="1200" baseline="0" dirty="0" smtClean="0">
                <a:solidFill>
                  <a:schemeClr val="tx1"/>
                </a:solidFill>
                <a:latin typeface="+mn-lt"/>
                <a:ea typeface="+mn-ea"/>
                <a:cs typeface="+mn-cs"/>
              </a:rPr>
              <a:t> factor and cytokines for formation </a:t>
            </a:r>
            <a:r>
              <a:rPr lang="en-US" sz="1200" kern="1200" baseline="0" dirty="0" err="1" smtClean="0">
                <a:solidFill>
                  <a:schemeClr val="tx1"/>
                </a:solidFill>
                <a:latin typeface="+mn-lt"/>
                <a:ea typeface="+mn-ea"/>
                <a:cs typeface="+mn-cs"/>
              </a:rPr>
              <a:t>fo</a:t>
            </a:r>
            <a:r>
              <a:rPr lang="en-US" sz="1200" kern="1200" baseline="0" dirty="0" smtClean="0">
                <a:solidFill>
                  <a:schemeClr val="tx1"/>
                </a:solidFill>
                <a:latin typeface="+mn-lt"/>
                <a:ea typeface="+mn-ea"/>
                <a:cs typeface="+mn-cs"/>
              </a:rPr>
              <a:t> bone and cartilage important role in embryonic development</a:t>
            </a:r>
          </a:p>
          <a:p>
            <a:r>
              <a:rPr lang="en-US" sz="1200" kern="1200" baseline="0" dirty="0" err="1" smtClean="0">
                <a:solidFill>
                  <a:schemeClr val="tx1"/>
                </a:solidFill>
                <a:latin typeface="+mn-lt"/>
                <a:ea typeface="+mn-ea"/>
                <a:cs typeface="+mn-cs"/>
              </a:rPr>
              <a:t>Endoglin</a:t>
            </a:r>
            <a:r>
              <a:rPr lang="en-US" sz="1200" kern="1200" baseline="0" dirty="0" smtClean="0">
                <a:solidFill>
                  <a:schemeClr val="tx1"/>
                </a:solidFill>
                <a:latin typeface="+mn-lt"/>
                <a:ea typeface="+mn-ea"/>
                <a:cs typeface="+mn-cs"/>
              </a:rPr>
              <a:t>- type 1 membrane </a:t>
            </a:r>
            <a:r>
              <a:rPr lang="en-US" sz="1200" kern="1200" baseline="0" dirty="0" err="1" smtClean="0">
                <a:solidFill>
                  <a:schemeClr val="tx1"/>
                </a:solidFill>
                <a:latin typeface="+mn-lt"/>
                <a:ea typeface="+mn-ea"/>
                <a:cs typeface="+mn-cs"/>
              </a:rPr>
              <a:t>glycoprotien</a:t>
            </a:r>
            <a:r>
              <a:rPr lang="en-US" sz="1200" kern="1200" baseline="0" dirty="0" smtClean="0">
                <a:solidFill>
                  <a:schemeClr val="tx1"/>
                </a:solidFill>
                <a:latin typeface="+mn-lt"/>
                <a:ea typeface="+mn-ea"/>
                <a:cs typeface="+mn-cs"/>
              </a:rPr>
              <a:t> on cell surfaces. A part of the PGF beta receptor complex</a:t>
            </a:r>
          </a:p>
          <a:p>
            <a:r>
              <a:rPr lang="en-US" sz="1200" kern="1200" baseline="0" dirty="0" smtClean="0">
                <a:solidFill>
                  <a:schemeClr val="tx1"/>
                </a:solidFill>
                <a:latin typeface="+mn-lt"/>
                <a:ea typeface="+mn-ea"/>
                <a:cs typeface="+mn-cs"/>
              </a:rPr>
              <a:t>Stem Cell Factor: binds with SCF cytokine with plays an important role in </a:t>
            </a:r>
            <a:r>
              <a:rPr lang="en-US" sz="1200" kern="1200" baseline="0" dirty="0" err="1" smtClean="0">
                <a:solidFill>
                  <a:schemeClr val="tx1"/>
                </a:solidFill>
                <a:latin typeface="+mn-lt"/>
                <a:ea typeface="+mn-ea"/>
                <a:cs typeface="+mn-cs"/>
              </a:rPr>
              <a:t>hematopoiesis</a:t>
            </a:r>
            <a:r>
              <a:rPr lang="en-US" sz="1200" kern="1200" baseline="0" dirty="0" smtClean="0">
                <a:solidFill>
                  <a:schemeClr val="tx1"/>
                </a:solidFill>
                <a:latin typeface="+mn-lt"/>
                <a:ea typeface="+mn-ea"/>
                <a:cs typeface="+mn-cs"/>
              </a:rPr>
              <a:t> (formation of </a:t>
            </a:r>
            <a:r>
              <a:rPr lang="en-US" sz="1200" kern="1200" baseline="0" dirty="0" err="1" smtClean="0">
                <a:solidFill>
                  <a:schemeClr val="tx1"/>
                </a:solidFill>
                <a:latin typeface="+mn-lt"/>
                <a:ea typeface="+mn-ea"/>
                <a:cs typeface="+mn-cs"/>
              </a:rPr>
              <a:t>blod</a:t>
            </a:r>
            <a:r>
              <a:rPr lang="en-US" sz="1200" kern="1200" baseline="0" dirty="0" smtClean="0">
                <a:solidFill>
                  <a:schemeClr val="tx1"/>
                </a:solidFill>
                <a:latin typeface="+mn-lt"/>
                <a:ea typeface="+mn-ea"/>
                <a:cs typeface="+mn-cs"/>
              </a:rPr>
              <a:t> cells_ spermatogenesis, and </a:t>
            </a:r>
            <a:r>
              <a:rPr lang="en-US" sz="1200" kern="1200" baseline="0" dirty="0" err="1" smtClean="0">
                <a:solidFill>
                  <a:schemeClr val="tx1"/>
                </a:solidFill>
                <a:latin typeface="+mn-lt"/>
                <a:ea typeface="+mn-ea"/>
                <a:cs typeface="+mn-cs"/>
              </a:rPr>
              <a:t>melatongenesis</a:t>
            </a:r>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Lazy RBC and </a:t>
            </a:r>
            <a:r>
              <a:rPr lang="en-US" sz="1200" kern="1200" baseline="0" dirty="0" err="1" smtClean="0">
                <a:solidFill>
                  <a:schemeClr val="tx1"/>
                </a:solidFill>
                <a:latin typeface="+mn-lt"/>
                <a:ea typeface="+mn-ea"/>
                <a:cs typeface="+mn-cs"/>
              </a:rPr>
              <a:t>haematopoetic</a:t>
            </a:r>
            <a:r>
              <a:rPr lang="en-US" sz="1200" kern="1200" baseline="0" dirty="0" smtClean="0">
                <a:solidFill>
                  <a:schemeClr val="tx1"/>
                </a:solidFill>
                <a:latin typeface="+mn-lt"/>
                <a:ea typeface="+mn-ea"/>
                <a:cs typeface="+mn-cs"/>
              </a:rPr>
              <a:t> progenitors do not adhere, aspirate and replace media</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8CB4981-3684-4236-B129-796CF99E8715}"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Occurs b/c they are </a:t>
            </a:r>
            <a:r>
              <a:rPr lang="en-US" dirty="0" err="1" smtClean="0"/>
              <a:t>hypoimmunogenic</a:t>
            </a:r>
            <a:r>
              <a:rPr lang="en-US" dirty="0" smtClean="0"/>
              <a:t>, lacking MHC_II and </a:t>
            </a:r>
            <a:r>
              <a:rPr lang="en-US" dirty="0" err="1" smtClean="0"/>
              <a:t>costimulatory</a:t>
            </a:r>
            <a:r>
              <a:rPr lang="en-US" dirty="0" smtClean="0"/>
              <a:t> molecule expression</a:t>
            </a:r>
          </a:p>
          <a:p>
            <a:r>
              <a:rPr lang="en-US" dirty="0" smtClean="0"/>
              <a:t>Prostaglandins and interlukin-10 </a:t>
            </a:r>
            <a:r>
              <a:rPr lang="en-US" baseline="0" dirty="0" smtClean="0"/>
              <a:t> production reduces the local tryptophan </a:t>
            </a:r>
            <a:endParaRPr lang="en-US" dirty="0" smtClean="0"/>
          </a:p>
          <a:p>
            <a:r>
              <a:rPr lang="en-US" dirty="0" smtClean="0"/>
              <a:t>Modulates the </a:t>
            </a:r>
            <a:r>
              <a:rPr lang="en-US" dirty="0" err="1" smtClean="0"/>
              <a:t>dendritic</a:t>
            </a:r>
            <a:r>
              <a:rPr lang="en-US" dirty="0" smtClean="0"/>
              <a:t> cells disrupting CD8+ and CD4+</a:t>
            </a:r>
          </a:p>
          <a:p>
            <a:r>
              <a:rPr lang="en-US" dirty="0" smtClean="0"/>
              <a:t>Good</a:t>
            </a:r>
            <a:r>
              <a:rPr lang="en-US" baseline="0" dirty="0" smtClean="0"/>
              <a:t> reason why they can be used in therapy </a:t>
            </a:r>
          </a:p>
          <a:p>
            <a:r>
              <a:rPr lang="en-US" baseline="0" dirty="0" smtClean="0"/>
              <a:t>tryptophan : standard amino acid. </a:t>
            </a:r>
          </a:p>
          <a:p>
            <a:r>
              <a:rPr lang="en-US" baseline="0" dirty="0" smtClean="0"/>
              <a:t>CD8 cluster differentiation </a:t>
            </a:r>
            <a:r>
              <a:rPr lang="en-US" baseline="0" dirty="0" err="1" smtClean="0"/>
              <a:t>transmembrane</a:t>
            </a:r>
            <a:r>
              <a:rPr lang="en-US" baseline="0" dirty="0" smtClean="0"/>
              <a:t> </a:t>
            </a:r>
            <a:r>
              <a:rPr lang="en-US" baseline="0" dirty="0" err="1" smtClean="0"/>
              <a:t>glycoprotien</a:t>
            </a:r>
            <a:r>
              <a:rPr lang="en-US" baseline="0" dirty="0" smtClean="0"/>
              <a:t> that serves as co-receptor for T cell receptor</a:t>
            </a:r>
          </a:p>
          <a:p>
            <a:r>
              <a:rPr lang="en-US" baseline="0" dirty="0" smtClean="0"/>
              <a:t>CD4, T helper cells, macrophages and </a:t>
            </a:r>
            <a:r>
              <a:rPr lang="en-US" baseline="0" dirty="0" err="1" smtClean="0"/>
              <a:t>dendritic</a:t>
            </a:r>
            <a:r>
              <a:rPr lang="en-US" baseline="0" dirty="0" smtClean="0"/>
              <a:t> cells</a:t>
            </a:r>
            <a:endParaRPr lang="en-US" dirty="0"/>
          </a:p>
        </p:txBody>
      </p:sp>
      <p:sp>
        <p:nvSpPr>
          <p:cNvPr id="4" name="Slide Number Placeholder 3"/>
          <p:cNvSpPr>
            <a:spLocks noGrp="1"/>
          </p:cNvSpPr>
          <p:nvPr>
            <p:ph type="sldNum" sz="quarter" idx="10"/>
          </p:nvPr>
        </p:nvSpPr>
        <p:spPr/>
        <p:txBody>
          <a:bodyPr/>
          <a:lstStyle/>
          <a:p>
            <a:fld id="{88CB4981-3684-4236-B129-796CF99E8715}"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Try to </a:t>
            </a:r>
            <a:r>
              <a:rPr lang="en-US" dirty="0" err="1" smtClean="0"/>
              <a:t>recareate</a:t>
            </a:r>
            <a:r>
              <a:rPr lang="en-US" dirty="0" smtClean="0"/>
              <a:t> embryonic</a:t>
            </a:r>
            <a:r>
              <a:rPr lang="en-US" baseline="0" dirty="0" smtClean="0"/>
              <a:t> environment. </a:t>
            </a:r>
          </a:p>
          <a:p>
            <a:r>
              <a:rPr lang="en-US" baseline="0" dirty="0" smtClean="0"/>
              <a:t>Scaffold is </a:t>
            </a:r>
            <a:r>
              <a:rPr lang="en-US" baseline="0" dirty="0" err="1" smtClean="0"/>
              <a:t>hydroxyapatite-tricalcium</a:t>
            </a:r>
            <a:r>
              <a:rPr lang="en-US" baseline="0" dirty="0" smtClean="0"/>
              <a:t> phosphate ceramic) but failed as it was too weak</a:t>
            </a:r>
          </a:p>
          <a:p>
            <a:r>
              <a:rPr lang="en-US" baseline="0" dirty="0" smtClean="0"/>
              <a:t>Then used coral as it also was adsorbed at the same rate of bone formation.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8CB4981-3684-4236-B129-796CF99E8715}"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Bone was eventually restored to original shape while control group only had partial healing.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Insulin-like</a:t>
            </a:r>
            <a:r>
              <a:rPr lang="en-US" baseline="0" dirty="0" smtClean="0"/>
              <a:t> growth factor 1, polypeptide </a:t>
            </a:r>
            <a:r>
              <a:rPr lang="en-US" baseline="0" dirty="0" err="1" smtClean="0"/>
              <a:t>protien</a:t>
            </a:r>
            <a:r>
              <a:rPr lang="en-US" baseline="0" dirty="0" smtClean="0"/>
              <a:t> hormone</a:t>
            </a:r>
            <a:endParaRPr lang="en-US" dirty="0" smtClean="0"/>
          </a:p>
          <a:p>
            <a:endParaRPr lang="en-US" dirty="0"/>
          </a:p>
        </p:txBody>
      </p:sp>
      <p:sp>
        <p:nvSpPr>
          <p:cNvPr id="4" name="Slide Number Placeholder 3"/>
          <p:cNvSpPr>
            <a:spLocks noGrp="1"/>
          </p:cNvSpPr>
          <p:nvPr>
            <p:ph type="sldNum" sz="quarter" idx="10"/>
          </p:nvPr>
        </p:nvSpPr>
        <p:spPr/>
        <p:txBody>
          <a:bodyPr/>
          <a:lstStyle/>
          <a:p>
            <a:fld id="{88CB4981-3684-4236-B129-796CF99E8715}"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AD4FC7B-1CFD-45E4-9FD5-FC5A43A51895}" type="datetimeFigureOut">
              <a:rPr lang="en-US" smtClean="0"/>
              <a:pPr/>
              <a:t>1/19/2010</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F36C4B4-1DD7-4BE5-9C4A-15227EBC367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D4FC7B-1CFD-45E4-9FD5-FC5A43A51895}" type="datetimeFigureOut">
              <a:rPr lang="en-US" smtClean="0"/>
              <a:pPr/>
              <a:t>1/19/2010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6C4B4-1DD7-4BE5-9C4A-15227EBC36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AD4FC7B-1CFD-45E4-9FD5-FC5A43A51895}" type="datetimeFigureOut">
              <a:rPr lang="en-US" smtClean="0"/>
              <a:pPr/>
              <a:t>1/19/2010</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AF36C4B4-1DD7-4BE5-9C4A-15227EBC367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AD4FC7B-1CFD-45E4-9FD5-FC5A43A51895}" type="datetimeFigureOut">
              <a:rPr lang="en-US" smtClean="0"/>
              <a:pPr/>
              <a:t>1/19/2010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F36C4B4-1DD7-4BE5-9C4A-15227EBC367A}"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AD4FC7B-1CFD-45E4-9FD5-FC5A43A51895}" type="datetimeFigureOut">
              <a:rPr lang="en-US" smtClean="0"/>
              <a:pPr/>
              <a:t>1/19/2010</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F36C4B4-1DD7-4BE5-9C4A-15227EBC367A}"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7AD4FC7B-1CFD-45E4-9FD5-FC5A43A51895}" type="datetimeFigureOut">
              <a:rPr lang="en-US" smtClean="0"/>
              <a:pPr/>
              <a:t>1/19/2010</a:t>
            </a:fld>
            <a:endParaRPr lang="en-US"/>
          </a:p>
        </p:txBody>
      </p:sp>
      <p:sp>
        <p:nvSpPr>
          <p:cNvPr id="10" name="Slide Number Placeholder 9"/>
          <p:cNvSpPr>
            <a:spLocks noGrp="1"/>
          </p:cNvSpPr>
          <p:nvPr>
            <p:ph type="sldNum" sz="quarter" idx="16"/>
          </p:nvPr>
        </p:nvSpPr>
        <p:spPr/>
        <p:txBody>
          <a:bodyPr rtlCol="0"/>
          <a:lstStyle/>
          <a:p>
            <a:fld id="{AF36C4B4-1DD7-4BE5-9C4A-15227EBC367A}"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7AD4FC7B-1CFD-45E4-9FD5-FC5A43A51895}" type="datetimeFigureOut">
              <a:rPr lang="en-US" smtClean="0"/>
              <a:pPr/>
              <a:t>1/19/2010</a:t>
            </a:fld>
            <a:endParaRPr lang="en-US"/>
          </a:p>
        </p:txBody>
      </p:sp>
      <p:sp>
        <p:nvSpPr>
          <p:cNvPr id="12" name="Slide Number Placeholder 11"/>
          <p:cNvSpPr>
            <a:spLocks noGrp="1"/>
          </p:cNvSpPr>
          <p:nvPr>
            <p:ph type="sldNum" sz="quarter" idx="16"/>
          </p:nvPr>
        </p:nvSpPr>
        <p:spPr/>
        <p:txBody>
          <a:bodyPr rtlCol="0"/>
          <a:lstStyle/>
          <a:p>
            <a:fld id="{AF36C4B4-1DD7-4BE5-9C4A-15227EBC367A}"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AD4FC7B-1CFD-45E4-9FD5-FC5A43A51895}" type="datetimeFigureOut">
              <a:rPr lang="en-US" smtClean="0"/>
              <a:pPr/>
              <a:t>1/19/2010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F36C4B4-1DD7-4BE5-9C4A-15227EBC36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4FC7B-1CFD-45E4-9FD5-FC5A43A51895}" type="datetimeFigureOut">
              <a:rPr lang="en-US" smtClean="0"/>
              <a:pPr/>
              <a:t>1/19/2010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F36C4B4-1DD7-4BE5-9C4A-15227EBC36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AD4FC7B-1CFD-45E4-9FD5-FC5A43A51895}" type="datetimeFigureOut">
              <a:rPr lang="en-US" smtClean="0"/>
              <a:pPr/>
              <a:t>1/19/2010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F36C4B4-1DD7-4BE5-9C4A-15227EBC367A}"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7AD4FC7B-1CFD-45E4-9FD5-FC5A43A51895}" type="datetimeFigureOut">
              <a:rPr lang="en-US" smtClean="0"/>
              <a:pPr/>
              <a:t>1/19/2010</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F36C4B4-1DD7-4BE5-9C4A-15227EBC367A}"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AD4FC7B-1CFD-45E4-9FD5-FC5A43A51895}" type="datetimeFigureOut">
              <a:rPr lang="en-US" smtClean="0"/>
              <a:pPr/>
              <a:t>1/19/2010</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F36C4B4-1DD7-4BE5-9C4A-15227EBC36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667000"/>
            <a:ext cx="6553200" cy="3200400"/>
          </a:xfrm>
        </p:spPr>
        <p:txBody>
          <a:bodyPr>
            <a:normAutofit/>
          </a:bodyPr>
          <a:lstStyle/>
          <a:p>
            <a:r>
              <a:rPr lang="en-US" dirty="0" err="1" smtClean="0"/>
              <a:t>Mesenchymal</a:t>
            </a:r>
            <a:r>
              <a:rPr lang="en-US" dirty="0" smtClean="0"/>
              <a:t> Stem Cells Or: How I learned to Stop Worrying and Love Differentiation. </a:t>
            </a:r>
            <a:endParaRPr lang="en-US" dirty="0"/>
          </a:p>
        </p:txBody>
      </p:sp>
      <p:sp>
        <p:nvSpPr>
          <p:cNvPr id="3" name="Subtitle 2"/>
          <p:cNvSpPr>
            <a:spLocks noGrp="1"/>
          </p:cNvSpPr>
          <p:nvPr>
            <p:ph type="subTitle" idx="1"/>
          </p:nvPr>
        </p:nvSpPr>
        <p:spPr/>
        <p:txBody>
          <a:bodyPr/>
          <a:lstStyle/>
          <a:p>
            <a:r>
              <a:rPr lang="en-US" dirty="0" smtClean="0"/>
              <a:t>Matthew Downs  ||  1/19/10</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a:xfrm>
            <a:off x="612648" y="1600200"/>
            <a:ext cx="8153400" cy="4724400"/>
          </a:xfrm>
        </p:spPr>
        <p:txBody>
          <a:bodyPr>
            <a:normAutofit/>
          </a:bodyPr>
          <a:lstStyle/>
          <a:p>
            <a:r>
              <a:rPr lang="en-US" dirty="0" smtClean="0"/>
              <a:t>Types of Stem Cells</a:t>
            </a:r>
          </a:p>
          <a:p>
            <a:r>
              <a:rPr lang="en-US" dirty="0" err="1" smtClean="0"/>
              <a:t>Mesenchymal</a:t>
            </a:r>
            <a:r>
              <a:rPr lang="en-US" dirty="0" smtClean="0"/>
              <a:t> Stem Cells</a:t>
            </a:r>
          </a:p>
          <a:p>
            <a:pPr lvl="1"/>
            <a:r>
              <a:rPr lang="en-US" dirty="0" smtClean="0"/>
              <a:t>Overview</a:t>
            </a:r>
            <a:endParaRPr lang="en-US" dirty="0" smtClean="0"/>
          </a:p>
          <a:p>
            <a:pPr lvl="1"/>
            <a:r>
              <a:rPr lang="en-US" dirty="0" smtClean="0"/>
              <a:t>Identification and Culture</a:t>
            </a:r>
            <a:endParaRPr lang="en-US" dirty="0" smtClean="0"/>
          </a:p>
          <a:p>
            <a:pPr lvl="1"/>
            <a:r>
              <a:rPr lang="en-US" dirty="0" err="1" smtClean="0"/>
              <a:t>Immunomodulary</a:t>
            </a:r>
            <a:r>
              <a:rPr lang="en-US" dirty="0" smtClean="0"/>
              <a:t> Effects</a:t>
            </a:r>
          </a:p>
          <a:p>
            <a:r>
              <a:rPr lang="en-US" dirty="0" smtClean="0"/>
              <a:t>Differentiation</a:t>
            </a:r>
            <a:endParaRPr lang="en-US" dirty="0" smtClean="0"/>
          </a:p>
          <a:p>
            <a:r>
              <a:rPr lang="en-US" dirty="0" smtClean="0"/>
              <a:t>Current Research</a:t>
            </a:r>
          </a:p>
          <a:p>
            <a:r>
              <a:rPr lang="en-US" dirty="0" smtClean="0"/>
              <a:t>Review</a:t>
            </a:r>
          </a:p>
          <a:p>
            <a:pPr lvl="1"/>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Stem Cells</a:t>
            </a:r>
            <a:endParaRPr lang="en-US" dirty="0"/>
          </a:p>
        </p:txBody>
      </p:sp>
      <p:sp>
        <p:nvSpPr>
          <p:cNvPr id="3" name="Content Placeholder 2"/>
          <p:cNvSpPr>
            <a:spLocks noGrp="1"/>
          </p:cNvSpPr>
          <p:nvPr>
            <p:ph sz="quarter" idx="1"/>
          </p:nvPr>
        </p:nvSpPr>
        <p:spPr/>
        <p:txBody>
          <a:bodyPr/>
          <a:lstStyle/>
          <a:p>
            <a:r>
              <a:rPr lang="en-US" dirty="0" smtClean="0"/>
              <a:t>Types:</a:t>
            </a:r>
          </a:p>
          <a:p>
            <a:pPr lvl="1"/>
            <a:r>
              <a:rPr lang="en-US" dirty="0" smtClean="0"/>
              <a:t>Embryonic- Cells are derived form </a:t>
            </a:r>
            <a:r>
              <a:rPr lang="en-US" dirty="0" err="1" smtClean="0"/>
              <a:t>epiblast</a:t>
            </a:r>
            <a:r>
              <a:rPr lang="en-US" dirty="0" smtClean="0"/>
              <a:t> tissue of the Inner Cell Mass of a </a:t>
            </a:r>
            <a:r>
              <a:rPr lang="en-US" dirty="0" err="1" smtClean="0"/>
              <a:t>blastocyst</a:t>
            </a:r>
            <a:r>
              <a:rPr lang="en-US" dirty="0" smtClean="0"/>
              <a:t>. </a:t>
            </a:r>
          </a:p>
          <a:p>
            <a:pPr lvl="1"/>
            <a:r>
              <a:rPr lang="en-US" dirty="0" smtClean="0"/>
              <a:t>Fetal: Stem Cells found in the organs of fetuses. </a:t>
            </a:r>
          </a:p>
          <a:p>
            <a:pPr lvl="1"/>
            <a:r>
              <a:rPr lang="en-US" dirty="0" smtClean="0"/>
              <a:t>Adult: Any cell found in a developed organism which satisfies two properties: Ability to divide and create itself, and divide and create a differentiated cell. </a:t>
            </a:r>
          </a:p>
          <a:p>
            <a:pPr lvl="1"/>
            <a:r>
              <a:rPr lang="en-US" dirty="0" smtClean="0"/>
              <a:t>Amniotic: </a:t>
            </a:r>
            <a:r>
              <a:rPr lang="en-US" dirty="0" err="1" smtClean="0"/>
              <a:t>Multipotent</a:t>
            </a:r>
            <a:r>
              <a:rPr lang="en-US" dirty="0" smtClean="0"/>
              <a:t> stem cells from amniotic fluid. </a:t>
            </a:r>
          </a:p>
          <a:p>
            <a:pPr lvl="1"/>
            <a:r>
              <a:rPr lang="en-US" dirty="0" smtClean="0"/>
              <a:t>Induced </a:t>
            </a:r>
            <a:r>
              <a:rPr lang="en-US" dirty="0" err="1" smtClean="0"/>
              <a:t>Pluripotent</a:t>
            </a:r>
            <a:r>
              <a:rPr lang="en-US" dirty="0" smtClean="0"/>
              <a:t>: Reprogrammed cells to have </a:t>
            </a:r>
            <a:r>
              <a:rPr lang="en-US" dirty="0" err="1" smtClean="0"/>
              <a:t>pluripotent</a:t>
            </a:r>
            <a:r>
              <a:rPr lang="en-US" dirty="0" smtClean="0"/>
              <a:t> capabilities.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Mesenchymal</a:t>
            </a:r>
            <a:r>
              <a:rPr lang="en-US" dirty="0" smtClean="0"/>
              <a:t> Stem Cells</a:t>
            </a:r>
            <a:endParaRPr lang="en-US" dirty="0"/>
          </a:p>
        </p:txBody>
      </p:sp>
      <p:sp>
        <p:nvSpPr>
          <p:cNvPr id="3" name="Content Placeholder 2"/>
          <p:cNvSpPr>
            <a:spLocks noGrp="1"/>
          </p:cNvSpPr>
          <p:nvPr>
            <p:ph sz="quarter" idx="1"/>
          </p:nvPr>
        </p:nvSpPr>
        <p:spPr/>
        <p:txBody>
          <a:bodyPr/>
          <a:lstStyle/>
          <a:p>
            <a:r>
              <a:rPr lang="en-US" dirty="0" smtClean="0"/>
              <a:t>Found in mainly in bone marrow but can also be found in umbilical cord blood, peripheral blood, fallopian tube and fetal &amp; </a:t>
            </a:r>
            <a:br>
              <a:rPr lang="en-US" dirty="0" smtClean="0"/>
            </a:br>
            <a:r>
              <a:rPr lang="en-US" dirty="0" smtClean="0"/>
              <a:t>liver lung</a:t>
            </a:r>
          </a:p>
          <a:p>
            <a:r>
              <a:rPr lang="en-US" dirty="0" smtClean="0"/>
              <a:t>Can form: Fat, cartilage, </a:t>
            </a:r>
            <a:br>
              <a:rPr lang="en-US" dirty="0" smtClean="0"/>
            </a:br>
            <a:r>
              <a:rPr lang="en-US" dirty="0" smtClean="0"/>
              <a:t>bone, tendon, ligament, </a:t>
            </a:r>
            <a:br>
              <a:rPr lang="en-US" dirty="0" smtClean="0"/>
            </a:br>
            <a:r>
              <a:rPr lang="en-US" dirty="0" smtClean="0"/>
              <a:t>muscle, skin and nerve cells</a:t>
            </a:r>
          </a:p>
          <a:p>
            <a:endParaRPr lang="en-US" dirty="0" smtClean="0"/>
          </a:p>
          <a:p>
            <a:endParaRPr lang="en-US" dirty="0" smtClean="0"/>
          </a:p>
        </p:txBody>
      </p:sp>
      <p:pic>
        <p:nvPicPr>
          <p:cNvPr id="1026" name="Picture 2"/>
          <p:cNvPicPr>
            <a:picLocks noChangeAspect="1" noChangeArrowheads="1"/>
          </p:cNvPicPr>
          <p:nvPr/>
        </p:nvPicPr>
        <p:blipFill>
          <a:blip r:embed="rId3" cstate="print"/>
          <a:srcRect/>
          <a:stretch>
            <a:fillRect/>
          </a:stretch>
        </p:blipFill>
        <p:spPr bwMode="auto">
          <a:xfrm>
            <a:off x="5257800" y="2667000"/>
            <a:ext cx="3276600" cy="32766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Mesenchymal</a:t>
            </a:r>
            <a:r>
              <a:rPr lang="en-US" dirty="0" smtClean="0"/>
              <a:t> Stem Cells</a:t>
            </a:r>
            <a:endParaRPr lang="en-US" dirty="0"/>
          </a:p>
        </p:txBody>
      </p:sp>
      <p:sp>
        <p:nvSpPr>
          <p:cNvPr id="3" name="Content Placeholder 2"/>
          <p:cNvSpPr>
            <a:spLocks noGrp="1"/>
          </p:cNvSpPr>
          <p:nvPr>
            <p:ph sz="quarter" idx="1"/>
          </p:nvPr>
        </p:nvSpPr>
        <p:spPr/>
        <p:txBody>
          <a:bodyPr/>
          <a:lstStyle/>
          <a:p>
            <a:r>
              <a:rPr lang="en-US" dirty="0" smtClean="0"/>
              <a:t>How to identify?</a:t>
            </a:r>
          </a:p>
          <a:p>
            <a:pPr lvl="1"/>
            <a:r>
              <a:rPr lang="en-US" dirty="0" err="1" smtClean="0"/>
              <a:t>Nucleostemin</a:t>
            </a:r>
            <a:r>
              <a:rPr lang="en-US" dirty="0" smtClean="0"/>
              <a:t>- intracellular protein which is expressed in MSCs but not differentiated into progenitor cells. </a:t>
            </a:r>
          </a:p>
          <a:p>
            <a:pPr lvl="1"/>
            <a:r>
              <a:rPr lang="en-US" dirty="0" smtClean="0"/>
              <a:t>Cell surface receptors- bone </a:t>
            </a:r>
            <a:r>
              <a:rPr lang="en-US" dirty="0" err="1" smtClean="0"/>
              <a:t>morphogenic</a:t>
            </a:r>
            <a:r>
              <a:rPr lang="en-US" dirty="0" smtClean="0"/>
              <a:t> </a:t>
            </a:r>
            <a:r>
              <a:rPr lang="en-US" dirty="0" err="1" smtClean="0"/>
              <a:t>protiens</a:t>
            </a:r>
            <a:r>
              <a:rPr lang="en-US" dirty="0" smtClean="0"/>
              <a:t>, </a:t>
            </a:r>
            <a:r>
              <a:rPr lang="en-US" dirty="0" err="1" smtClean="0"/>
              <a:t>endoglin</a:t>
            </a:r>
            <a:r>
              <a:rPr lang="en-US" dirty="0" smtClean="0"/>
              <a:t>, and stem cell factor receptors</a:t>
            </a:r>
          </a:p>
          <a:p>
            <a:r>
              <a:rPr lang="en-US" dirty="0" smtClean="0"/>
              <a:t>Culture?</a:t>
            </a:r>
          </a:p>
          <a:p>
            <a:pPr lvl="1"/>
            <a:r>
              <a:rPr lang="en-US" dirty="0" smtClean="0"/>
              <a:t>Bone marrow is plated into culture plates</a:t>
            </a:r>
          </a:p>
          <a:p>
            <a:pPr lvl="1"/>
            <a:r>
              <a:rPr lang="en-US" dirty="0" smtClean="0"/>
              <a:t>MSCs adhere to the plastic within 24-48 hours</a:t>
            </a:r>
          </a:p>
          <a:p>
            <a:pPr lvl="1"/>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Mesenchymal</a:t>
            </a:r>
            <a:r>
              <a:rPr lang="en-US" dirty="0" smtClean="0"/>
              <a:t> Stem Cells</a:t>
            </a:r>
            <a:endParaRPr lang="en-US" dirty="0"/>
          </a:p>
        </p:txBody>
      </p:sp>
      <p:sp>
        <p:nvSpPr>
          <p:cNvPr id="3" name="Content Placeholder 2"/>
          <p:cNvSpPr>
            <a:spLocks noGrp="1"/>
          </p:cNvSpPr>
          <p:nvPr>
            <p:ph sz="quarter" idx="1"/>
          </p:nvPr>
        </p:nvSpPr>
        <p:spPr/>
        <p:txBody>
          <a:bodyPr/>
          <a:lstStyle/>
          <a:p>
            <a:r>
              <a:rPr lang="en-US" dirty="0" err="1" smtClean="0"/>
              <a:t>Immunomodulary</a:t>
            </a:r>
            <a:r>
              <a:rPr lang="en-US" dirty="0" smtClean="0"/>
              <a:t> Effects</a:t>
            </a:r>
          </a:p>
          <a:p>
            <a:pPr lvl="1"/>
            <a:r>
              <a:rPr lang="en-US" dirty="0" smtClean="0"/>
              <a:t>MSCs avoid </a:t>
            </a:r>
            <a:r>
              <a:rPr lang="en-US" dirty="0" err="1" smtClean="0"/>
              <a:t>allorecognition</a:t>
            </a:r>
            <a:endParaRPr lang="en-US" dirty="0" smtClean="0"/>
          </a:p>
          <a:p>
            <a:pPr lvl="1"/>
            <a:r>
              <a:rPr lang="en-US" dirty="0" smtClean="0"/>
              <a:t>Generate a local immunosuppressive environment by secreting cytokines</a:t>
            </a:r>
          </a:p>
          <a:p>
            <a:pPr lvl="1"/>
            <a:r>
              <a:rPr lang="en-US" dirty="0" smtClean="0"/>
              <a:t>Interfere with </a:t>
            </a:r>
            <a:r>
              <a:rPr lang="en-US" dirty="0" err="1" smtClean="0"/>
              <a:t>dendritic</a:t>
            </a:r>
            <a:r>
              <a:rPr lang="en-US" dirty="0" smtClean="0"/>
              <a:t> cell and T-Cell </a:t>
            </a:r>
            <a:r>
              <a:rPr lang="en-US" dirty="0" smtClean="0"/>
              <a:t>function and growth</a:t>
            </a:r>
            <a:endParaRPr lang="en-US" dirty="0" smtClean="0"/>
          </a:p>
          <a:p>
            <a:endParaRPr lang="en-US" dirty="0" smtClean="0"/>
          </a:p>
          <a:p>
            <a:pPr lvl="1"/>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Mesenchymal</a:t>
            </a:r>
            <a:r>
              <a:rPr lang="en-US" dirty="0" smtClean="0"/>
              <a:t> Stem Cells Research</a:t>
            </a:r>
            <a:endParaRPr lang="en-US" dirty="0"/>
          </a:p>
        </p:txBody>
      </p:sp>
      <p:sp>
        <p:nvSpPr>
          <p:cNvPr id="3" name="Content Placeholder 2"/>
          <p:cNvSpPr>
            <a:spLocks noGrp="1"/>
          </p:cNvSpPr>
          <p:nvPr>
            <p:ph sz="quarter" idx="1"/>
          </p:nvPr>
        </p:nvSpPr>
        <p:spPr>
          <a:xfrm>
            <a:off x="612648" y="1524000"/>
            <a:ext cx="8153400" cy="4495800"/>
          </a:xfrm>
        </p:spPr>
        <p:txBody>
          <a:bodyPr/>
          <a:lstStyle/>
          <a:p>
            <a:r>
              <a:rPr lang="en-US" dirty="0" smtClean="0"/>
              <a:t>Tissue Engineered Bone Regeneration:</a:t>
            </a:r>
          </a:p>
          <a:p>
            <a:pPr lvl="1"/>
            <a:r>
              <a:rPr lang="en-US" dirty="0" smtClean="0"/>
              <a:t>Use a </a:t>
            </a:r>
            <a:r>
              <a:rPr lang="en-US" dirty="0" err="1" smtClean="0"/>
              <a:t>resorbable</a:t>
            </a:r>
            <a:r>
              <a:rPr lang="en-US" dirty="0" smtClean="0"/>
              <a:t> scaffold with MSCs to treat bone defects.</a:t>
            </a:r>
          </a:p>
          <a:p>
            <a:pPr lvl="1"/>
            <a:r>
              <a:rPr lang="en-US" dirty="0" smtClean="0"/>
              <a:t>Bone itself would not regenerate fast enough but MSCs encouraged growth</a:t>
            </a:r>
            <a:endParaRPr lang="en-US" dirty="0"/>
          </a:p>
        </p:txBody>
      </p:sp>
      <p:pic>
        <p:nvPicPr>
          <p:cNvPr id="2050" name="Picture 2"/>
          <p:cNvPicPr>
            <a:picLocks noChangeAspect="1" noChangeArrowheads="1"/>
          </p:cNvPicPr>
          <p:nvPr/>
        </p:nvPicPr>
        <p:blipFill>
          <a:blip r:embed="rId3"/>
          <a:srcRect/>
          <a:stretch>
            <a:fillRect/>
          </a:stretch>
        </p:blipFill>
        <p:spPr bwMode="auto">
          <a:xfrm>
            <a:off x="1828800" y="3771900"/>
            <a:ext cx="5695950" cy="2705100"/>
          </a:xfrm>
          <a:prstGeom prst="rect">
            <a:avLst/>
          </a:prstGeom>
          <a:noFill/>
          <a:ln w="9525">
            <a:noFill/>
            <a:miter lim="800000"/>
            <a:headEnd/>
            <a:tailEnd/>
          </a:ln>
          <a:effectLst/>
        </p:spPr>
      </p:pic>
      <p:sp>
        <p:nvSpPr>
          <p:cNvPr id="5" name="Rectangle 4"/>
          <p:cNvSpPr/>
          <p:nvPr/>
        </p:nvSpPr>
        <p:spPr>
          <a:xfrm>
            <a:off x="2895600" y="6324600"/>
            <a:ext cx="4859535" cy="369332"/>
          </a:xfrm>
          <a:prstGeom prst="rect">
            <a:avLst/>
          </a:prstGeom>
        </p:spPr>
        <p:txBody>
          <a:bodyPr wrap="none">
            <a:spAutoFit/>
          </a:bodyPr>
          <a:lstStyle/>
          <a:p>
            <a:r>
              <a:rPr lang="en-US" dirty="0" smtClean="0"/>
              <a:t>Petite, et al :Tissue-engineered bone regeneration,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Mesenchymal</a:t>
            </a:r>
            <a:r>
              <a:rPr lang="en-US" dirty="0" smtClean="0"/>
              <a:t> Stem Cells Research</a:t>
            </a:r>
            <a:endParaRPr lang="en-US" dirty="0"/>
          </a:p>
        </p:txBody>
      </p:sp>
      <p:sp>
        <p:nvSpPr>
          <p:cNvPr id="3" name="Content Placeholder 2"/>
          <p:cNvSpPr>
            <a:spLocks noGrp="1"/>
          </p:cNvSpPr>
          <p:nvPr>
            <p:ph sz="quarter" idx="1"/>
          </p:nvPr>
        </p:nvSpPr>
        <p:spPr/>
        <p:txBody>
          <a:bodyPr>
            <a:normAutofit/>
          </a:bodyPr>
          <a:lstStyle/>
          <a:p>
            <a:r>
              <a:rPr lang="en-US" dirty="0" smtClean="0"/>
              <a:t>Bone Marrow Stem Cells (MSC) and Growth Factors Impregnated in Biodegradable Scaffold for Bone Repair</a:t>
            </a:r>
          </a:p>
          <a:p>
            <a:r>
              <a:rPr lang="en-US" dirty="0" err="1" smtClean="0"/>
              <a:t>Hydrogel</a:t>
            </a:r>
            <a:r>
              <a:rPr lang="en-US" dirty="0" smtClean="0"/>
              <a:t> scaffold was used with </a:t>
            </a:r>
            <a:r>
              <a:rPr lang="en-US" dirty="0" err="1" smtClean="0"/>
              <a:t>osteoprogenitor</a:t>
            </a:r>
            <a:r>
              <a:rPr lang="en-US" dirty="0" smtClean="0"/>
              <a:t> cells with TGF-B1 and IGF-I. </a:t>
            </a:r>
          </a:p>
          <a:p>
            <a:r>
              <a:rPr lang="en-US" dirty="0" smtClean="0"/>
              <a:t>Results showed after two weeks calcified material was present and after 6 weeks bone was present in defect site.</a:t>
            </a:r>
          </a:p>
          <a:p>
            <a:pPr>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sz="quarter" idx="1"/>
          </p:nvPr>
        </p:nvSpPr>
        <p:spPr/>
        <p:txBody>
          <a:bodyPr/>
          <a:lstStyle/>
          <a:p>
            <a:r>
              <a:rPr lang="en-US" dirty="0" smtClean="0"/>
              <a:t>Differentiate into multiple cell lines</a:t>
            </a:r>
          </a:p>
          <a:p>
            <a:r>
              <a:rPr lang="en-US" dirty="0" smtClean="0"/>
              <a:t>Easily obtained and grown</a:t>
            </a:r>
          </a:p>
          <a:p>
            <a:r>
              <a:rPr lang="en-US" dirty="0" err="1" smtClean="0"/>
              <a:t>Immunomodulary</a:t>
            </a:r>
            <a:r>
              <a:rPr lang="en-US" dirty="0" smtClean="0"/>
              <a:t> effects which makes it attractive for therapies</a:t>
            </a:r>
          </a:p>
          <a:p>
            <a:r>
              <a:rPr lang="en-US" dirty="0" smtClean="0"/>
              <a:t>Within the bone research area has shown to facilitate bone growth in treatments of bone injuries and defects</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547</TotalTime>
  <Words>902</Words>
  <Application>Microsoft Office PowerPoint</Application>
  <PresentationFormat>On-screen Show (4:3)</PresentationFormat>
  <Paragraphs>93</Paragraphs>
  <Slides>9</Slides>
  <Notes>7</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Median</vt:lpstr>
      <vt:lpstr>Mesenchymal Stem Cells Or: How I learned to Stop Worrying and Love Differentiation. </vt:lpstr>
      <vt:lpstr>Outline</vt:lpstr>
      <vt:lpstr>Stem Cells</vt:lpstr>
      <vt:lpstr>Mesenchymal Stem Cells</vt:lpstr>
      <vt:lpstr>Mesenchymal Stem Cells</vt:lpstr>
      <vt:lpstr>Mesenchymal Stem Cells</vt:lpstr>
      <vt:lpstr>Mesenchymal Stem Cells Research</vt:lpstr>
      <vt:lpstr>Mesenchymal Stem Cells Research</vt:lpstr>
      <vt:lpstr>Review</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Mechanical Properties and Response of Microtubules in Primary Cilia </dc:title>
  <dc:creator> </dc:creator>
  <cp:lastModifiedBy> </cp:lastModifiedBy>
  <cp:revision>15</cp:revision>
  <dcterms:created xsi:type="dcterms:W3CDTF">2009-12-08T07:05:15Z</dcterms:created>
  <dcterms:modified xsi:type="dcterms:W3CDTF">2010-01-19T19:17:08Z</dcterms:modified>
</cp:coreProperties>
</file>