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6" r:id="rId2"/>
    <p:sldId id="300" r:id="rId3"/>
    <p:sldId id="297" r:id="rId4"/>
    <p:sldId id="325" r:id="rId5"/>
    <p:sldId id="289" r:id="rId6"/>
    <p:sldId id="287" r:id="rId7"/>
    <p:sldId id="302" r:id="rId8"/>
    <p:sldId id="303" r:id="rId9"/>
    <p:sldId id="304" r:id="rId10"/>
    <p:sldId id="305" r:id="rId11"/>
    <p:sldId id="306" r:id="rId12"/>
    <p:sldId id="299" r:id="rId13"/>
    <p:sldId id="314" r:id="rId14"/>
    <p:sldId id="315" r:id="rId15"/>
    <p:sldId id="316" r:id="rId16"/>
    <p:sldId id="317" r:id="rId17"/>
    <p:sldId id="318" r:id="rId18"/>
    <p:sldId id="320" r:id="rId19"/>
    <p:sldId id="321" r:id="rId20"/>
    <p:sldId id="326" r:id="rId21"/>
    <p:sldId id="323" r:id="rId22"/>
    <p:sldId id="32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78" d="100"/>
          <a:sy n="178" d="100"/>
        </p:scale>
        <p:origin x="-112" y="-2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D05107-FA92-604D-97FF-163E4842816A}" type="datetimeFigureOut">
              <a:rPr lang="en-US" smtClean="0"/>
              <a:t>3/8/13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9A50BD-6872-0842-93DC-5F3634BC5FF0}" type="slidenum">
              <a:rPr lang="en-US" smtClean="0"/>
              <a:t>‹#›</a:t>
            </a:fld>
            <a:endParaRPr lang="en-US"/>
          </a:p>
        </p:txBody>
      </p:sp>
    </p:spTree>
    <p:extLst>
      <p:ext uri="{BB962C8B-B14F-4D97-AF65-F5344CB8AC3E}">
        <p14:creationId xmlns:p14="http://schemas.microsoft.com/office/powerpoint/2010/main" val="26080684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59926F-61DD-B449-9FB3-5A0B563A3770}" type="datetimeFigureOut">
              <a:rPr lang="en-US" smtClean="0"/>
              <a:t>3/8/13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5163E6-6A45-1A44-A758-66903D2EB3CC}" type="slidenum">
              <a:rPr lang="en-US" smtClean="0"/>
              <a:t>‹#›</a:t>
            </a:fld>
            <a:endParaRPr lang="en-US"/>
          </a:p>
        </p:txBody>
      </p:sp>
    </p:spTree>
    <p:extLst>
      <p:ext uri="{BB962C8B-B14F-4D97-AF65-F5344CB8AC3E}">
        <p14:creationId xmlns:p14="http://schemas.microsoft.com/office/powerpoint/2010/main" val="39469524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006E44-61FD-8141-9C4D-C0C9F9E13E8B}" type="slidenum">
              <a:rPr lang="en-US"/>
              <a:pPr/>
              <a:t>2</a:t>
            </a:fld>
            <a:endParaRPr lang="en-US"/>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4E17ACBA-CF65-084B-A44A-E50EF820D1C3}"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17ACBA-CF65-084B-A44A-E50EF820D1C3}"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Slide Image Placeholder 1"/>
          <p:cNvSpPr>
            <a:spLocks noGrp="1" noRot="1" noChangeAspect="1"/>
          </p:cNvSpPr>
          <p:nvPr>
            <p:ph type="sldImg"/>
          </p:nvPr>
        </p:nvSpPr>
        <p:spPr bwMode="auto">
          <a:noFill/>
          <a:ln>
            <a:solidFill>
              <a:srgbClr val="000000"/>
            </a:solidFill>
            <a:miter lim="800000"/>
            <a:headEnd/>
            <a:tailEnd/>
          </a:ln>
        </p:spPr>
      </p:sp>
      <p:sp>
        <p:nvSpPr>
          <p:cNvPr id="531459" name="Notes Placeholder 2"/>
          <p:cNvSpPr>
            <a:spLocks noGrp="1"/>
          </p:cNvSpPr>
          <p:nvPr>
            <p:ph type="body" idx="1"/>
          </p:nvPr>
        </p:nvSpPr>
        <p:spPr bwMode="auto">
          <a:noFill/>
        </p:spPr>
        <p:txBody>
          <a:bodyPr/>
          <a:lstStyle/>
          <a:p>
            <a:endParaRPr lang="en-US" dirty="0"/>
          </a:p>
        </p:txBody>
      </p:sp>
      <p:sp>
        <p:nvSpPr>
          <p:cNvPr id="531460" name="Slide Number Placeholder 3"/>
          <p:cNvSpPr>
            <a:spLocks noGrp="1"/>
          </p:cNvSpPr>
          <p:nvPr>
            <p:ph type="sldNum" sz="quarter" idx="5"/>
          </p:nvPr>
        </p:nvSpPr>
        <p:spPr bwMode="auto">
          <a:noFill/>
          <a:ln>
            <a:miter lim="800000"/>
            <a:headEnd/>
            <a:tailEnd/>
          </a:ln>
        </p:spPr>
        <p:txBody>
          <a:bodyPr/>
          <a:lstStyle/>
          <a:p>
            <a:fld id="{A98969E7-32B5-BC47-A761-69A2B9509F8A}" type="slidenum">
              <a:rPr lang="en-US" smtClean="0"/>
              <a:pPr/>
              <a:t>14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sz="1900"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4E17ACBA-CF65-084B-A44A-E50EF820D1C3}"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17ACBA-CF65-084B-A44A-E50EF820D1C3}"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dirty="0"/>
          </a:p>
        </p:txBody>
      </p:sp>
      <p:sp>
        <p:nvSpPr>
          <p:cNvPr id="4" name="Slide Number Placeholder 3"/>
          <p:cNvSpPr>
            <a:spLocks noGrp="1"/>
          </p:cNvSpPr>
          <p:nvPr>
            <p:ph type="sldNum" sz="quarter" idx="10"/>
          </p:nvPr>
        </p:nvSpPr>
        <p:spPr/>
        <p:txBody>
          <a:bodyPr/>
          <a:lstStyle/>
          <a:p>
            <a:fld id="{653362AB-5B4C-474C-A1BC-396134A67805}"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653362AB-5B4C-474C-A1BC-396134A67805}"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17ACBA-CF65-084B-A44A-E50EF820D1C3}"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CD67B04-ED13-B946-B7B9-5FAA7371725F}" type="slidenum">
              <a:rPr lang="en-US" smtClean="0"/>
              <a:pPr>
                <a:defRPr/>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17ACBA-CF65-084B-A44A-E50EF820D1C3}"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17ACBA-CF65-084B-A44A-E50EF820D1C3}"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CD8711-1E14-BE49-85BF-200B06B3DA23}" type="slidenum">
              <a:rPr lang="en-US"/>
              <a:pPr/>
              <a:t>5</a:t>
            </a:fld>
            <a:endParaRPr lang="en-US"/>
          </a:p>
        </p:txBody>
      </p:sp>
      <p:sp>
        <p:nvSpPr>
          <p:cNvPr id="1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a:xfrm>
            <a:off x="914711" y="4344025"/>
            <a:ext cx="5028579" cy="4114488"/>
          </a:xfrm>
        </p:spPr>
        <p:txBody>
          <a:bodyPr/>
          <a:lstStyle/>
          <a:p>
            <a:endParaRPr lang="en-US" dirty="0" smtClean="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1A87CD-7FCA-A145-87D4-76AFA790E9AB}" type="slidenum">
              <a:rPr lang="en-US"/>
              <a:pPr/>
              <a:t>6</a:t>
            </a:fld>
            <a:endParaRPr lang="en-US"/>
          </a:p>
        </p:txBody>
      </p:sp>
      <p:sp>
        <p:nvSpPr>
          <p:cNvPr id="2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a:xfrm>
            <a:off x="914711" y="4344025"/>
            <a:ext cx="5028579" cy="4114488"/>
          </a:xfrm>
        </p:spPr>
        <p:txBody>
          <a:bodyPr/>
          <a:lstStyle/>
          <a:p>
            <a:r>
              <a:rPr lang="en-US"/>
              <a:t>In concert with this change in motility, we also saw a clear difference in cytoskeletal assembly as a function of stiffness, indicating the role of the cytoskeleton and potentially RhoA in motivating these changes in cell motility.</a:t>
            </a:r>
          </a:p>
          <a:p>
            <a:endParaRPr lang="en-US"/>
          </a:p>
          <a:p>
            <a:r>
              <a:rPr lang="en-US"/>
              <a:t>As you can see here, the presence of very large, robust focal adhesions is present in cells cultured on the most rigid surface (polystyrene or glass).  In contrast, relatively few punctate adhesive structures were observed in SMCs cultured on the softest 1.0 kPa substrate, as most of the vinculin staining in these cells was cytoplasmic.  Likewise, the ability of SMCs to form a bundled actin stress fiber network was found to depend on ECM rigidity.  As you can see here, there is a relative absence of stress fibers in SMCs on the softest 1.0 kPa substrate, in contrast to the well-defined discrete filaments observed in cells cultured on the stiffer substrates.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aseline="0" dirty="0" smtClean="0"/>
          </a:p>
        </p:txBody>
      </p:sp>
      <p:sp>
        <p:nvSpPr>
          <p:cNvPr id="4" name="Slide Number Placeholder 3"/>
          <p:cNvSpPr>
            <a:spLocks noGrp="1"/>
          </p:cNvSpPr>
          <p:nvPr>
            <p:ph type="sldNum" sz="quarter" idx="10"/>
          </p:nvPr>
        </p:nvSpPr>
        <p:spPr/>
        <p:txBody>
          <a:bodyPr/>
          <a:lstStyle/>
          <a:p>
            <a:fld id="{4E17ACBA-CF65-084B-A44A-E50EF820D1C3}"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 all of this information, the hypothesis driving this research is that mechanical information from the ECM is able to generate a cellular response….presumably in concert with, or driven by </a:t>
            </a:r>
            <a:r>
              <a:rPr lang="en-US" dirty="0" err="1" smtClean="0"/>
              <a:t>cytoskeletal</a:t>
            </a:r>
            <a:r>
              <a:rPr lang="en-US" dirty="0" smtClean="0"/>
              <a:t> assembly and/or </a:t>
            </a:r>
            <a:r>
              <a:rPr lang="en-US" dirty="0" err="1" smtClean="0"/>
              <a:t>RhoA</a:t>
            </a:r>
            <a:r>
              <a:rPr lang="en-US" dirty="0" smtClean="0"/>
              <a:t> signaling.  </a:t>
            </a:r>
          </a:p>
          <a:p>
            <a:endParaRPr lang="en-US" dirty="0" smtClean="0"/>
          </a:p>
          <a:p>
            <a:r>
              <a:rPr lang="en-US" dirty="0" smtClean="0"/>
              <a:t>First, it’s possible that mechanical signaling modulates the activity of </a:t>
            </a:r>
            <a:r>
              <a:rPr lang="en-US" dirty="0" err="1" smtClean="0"/>
              <a:t>RhoA</a:t>
            </a:r>
            <a:r>
              <a:rPr lang="en-US" dirty="0" smtClean="0"/>
              <a:t>, which mediates </a:t>
            </a:r>
            <a:r>
              <a:rPr lang="en-US" dirty="0" err="1" smtClean="0"/>
              <a:t>cytoskeletal</a:t>
            </a:r>
            <a:r>
              <a:rPr lang="en-US" dirty="0" smtClean="0"/>
              <a:t> assembly, and cell behavior.  Or, it’s possible that ECM mechanical properties directly regulate </a:t>
            </a:r>
            <a:r>
              <a:rPr lang="en-US" dirty="0" err="1" smtClean="0"/>
              <a:t>cytoskeletal</a:t>
            </a:r>
            <a:r>
              <a:rPr lang="en-US" dirty="0" smtClean="0"/>
              <a:t> assembly through a presumed force balance, which can feedback to </a:t>
            </a:r>
            <a:r>
              <a:rPr lang="en-US" dirty="0" err="1" smtClean="0"/>
              <a:t>RhoA</a:t>
            </a:r>
            <a:r>
              <a:rPr lang="en-US" dirty="0" smtClean="0"/>
              <a:t> activity and cell behavior.</a:t>
            </a:r>
          </a:p>
          <a:p>
            <a:endParaRPr lang="en-US" dirty="0" smtClean="0"/>
          </a:p>
          <a:p>
            <a:r>
              <a:rPr lang="en-US" dirty="0" smtClean="0"/>
              <a:t>Either way, </a:t>
            </a:r>
            <a:r>
              <a:rPr lang="en-US" dirty="0" err="1" smtClean="0"/>
              <a:t>RhoA</a:t>
            </a:r>
            <a:r>
              <a:rPr lang="en-US" dirty="0" smtClean="0"/>
              <a:t> appears to be at the center of this issue and could be able to integrate this biophysical information from the ECM into a biochemical signal and therefore regulate cell behavior. </a:t>
            </a:r>
          </a:p>
          <a:p>
            <a:endParaRPr lang="en-US" dirty="0"/>
          </a:p>
        </p:txBody>
      </p:sp>
      <p:sp>
        <p:nvSpPr>
          <p:cNvPr id="4" name="Slide Number Placeholder 3"/>
          <p:cNvSpPr>
            <a:spLocks noGrp="1"/>
          </p:cNvSpPr>
          <p:nvPr>
            <p:ph type="sldNum" sz="quarter" idx="10"/>
          </p:nvPr>
        </p:nvSpPr>
        <p:spPr/>
        <p:txBody>
          <a:bodyPr/>
          <a:lstStyle/>
          <a:p>
            <a:fld id="{4E17ACBA-CF65-084B-A44A-E50EF820D1C3}"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4EA36-42DC-5B4E-A198-F8076FFD03CD}" type="slidenum">
              <a:rPr lang="en-US"/>
              <a:pPr/>
              <a:t>9</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xfrm>
            <a:off x="914711" y="4344025"/>
            <a:ext cx="5028579" cy="4114488"/>
          </a:xfrm>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863D17-435C-6243-9372-1F22AE801314}" type="slidenum">
              <a:rPr lang="en-US"/>
              <a:pPr/>
              <a:t>10</a:t>
            </a:fld>
            <a:endParaRPr lang="en-US"/>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1CD730-7662-E044-AFFE-DAE1E2BF9201}" type="slidenum">
              <a:rPr lang="en-US" sz="1200"/>
              <a:pPr/>
              <a:t>11</a:t>
            </a:fld>
            <a:endParaRPr lang="en-US" sz="1200"/>
          </a:p>
        </p:txBody>
      </p:sp>
      <p:sp>
        <p:nvSpPr>
          <p:cNvPr id="5837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9730" tIns="44865" rIns="89730" bIns="44865"/>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997251-B366-0647-89FC-012481481D55}" type="datetime1">
              <a:rPr lang="en-US" smtClean="0"/>
              <a:t>3/8/13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7B586-F103-AC40-AF45-907A29A9C8AD}" type="slidenum">
              <a:rPr lang="en-US" smtClean="0"/>
              <a:t>‹#›</a:t>
            </a:fld>
            <a:endParaRPr lang="en-US"/>
          </a:p>
        </p:txBody>
      </p:sp>
    </p:spTree>
    <p:extLst>
      <p:ext uri="{BB962C8B-B14F-4D97-AF65-F5344CB8AC3E}">
        <p14:creationId xmlns:p14="http://schemas.microsoft.com/office/powerpoint/2010/main" val="275524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915FB8-0003-9540-8230-4D624C6C19DE}" type="datetime1">
              <a:rPr lang="en-US" smtClean="0"/>
              <a:t>3/8/13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7B586-F103-AC40-AF45-907A29A9C8AD}" type="slidenum">
              <a:rPr lang="en-US" smtClean="0"/>
              <a:t>‹#›</a:t>
            </a:fld>
            <a:endParaRPr lang="en-US"/>
          </a:p>
        </p:txBody>
      </p:sp>
    </p:spTree>
    <p:extLst>
      <p:ext uri="{BB962C8B-B14F-4D97-AF65-F5344CB8AC3E}">
        <p14:creationId xmlns:p14="http://schemas.microsoft.com/office/powerpoint/2010/main" val="202370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BFB2BD-7057-A042-9A47-CCFE0993B978}" type="datetime1">
              <a:rPr lang="en-US" smtClean="0"/>
              <a:t>3/8/13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7B586-F103-AC40-AF45-907A29A9C8AD}" type="slidenum">
              <a:rPr lang="en-US" smtClean="0"/>
              <a:t>‹#›</a:t>
            </a:fld>
            <a:endParaRPr lang="en-US"/>
          </a:p>
        </p:txBody>
      </p:sp>
    </p:spTree>
    <p:extLst>
      <p:ext uri="{BB962C8B-B14F-4D97-AF65-F5344CB8AC3E}">
        <p14:creationId xmlns:p14="http://schemas.microsoft.com/office/powerpoint/2010/main" val="304353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FB0B26-F0AD-E84A-AEB4-41196E610258}" type="datetime1">
              <a:rPr lang="en-US" smtClean="0"/>
              <a:t>3/8/13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7B586-F103-AC40-AF45-907A29A9C8AD}" type="slidenum">
              <a:rPr lang="en-US" smtClean="0"/>
              <a:t>‹#›</a:t>
            </a:fld>
            <a:endParaRPr lang="en-US"/>
          </a:p>
        </p:txBody>
      </p:sp>
    </p:spTree>
    <p:extLst>
      <p:ext uri="{BB962C8B-B14F-4D97-AF65-F5344CB8AC3E}">
        <p14:creationId xmlns:p14="http://schemas.microsoft.com/office/powerpoint/2010/main" val="414522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077AF9-5648-3640-A0F6-318A7CBA075C}" type="datetime1">
              <a:rPr lang="en-US" smtClean="0"/>
              <a:t>3/8/13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7B586-F103-AC40-AF45-907A29A9C8AD}" type="slidenum">
              <a:rPr lang="en-US" smtClean="0"/>
              <a:t>‹#›</a:t>
            </a:fld>
            <a:endParaRPr lang="en-US"/>
          </a:p>
        </p:txBody>
      </p:sp>
    </p:spTree>
    <p:extLst>
      <p:ext uri="{BB962C8B-B14F-4D97-AF65-F5344CB8AC3E}">
        <p14:creationId xmlns:p14="http://schemas.microsoft.com/office/powerpoint/2010/main" val="2779203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EFD28A-F86C-0C4E-9319-559EBFA479F2}" type="datetime1">
              <a:rPr lang="en-US" smtClean="0"/>
              <a:t>3/8/13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7B586-F103-AC40-AF45-907A29A9C8AD}" type="slidenum">
              <a:rPr lang="en-US" smtClean="0"/>
              <a:t>‹#›</a:t>
            </a:fld>
            <a:endParaRPr lang="en-US"/>
          </a:p>
        </p:txBody>
      </p:sp>
    </p:spTree>
    <p:extLst>
      <p:ext uri="{BB962C8B-B14F-4D97-AF65-F5344CB8AC3E}">
        <p14:creationId xmlns:p14="http://schemas.microsoft.com/office/powerpoint/2010/main" val="3892463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12BEC1-890A-9F40-9FD4-F5F5F9F5E35D}" type="datetime1">
              <a:rPr lang="en-US" smtClean="0"/>
              <a:t>3/8/13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47B586-F103-AC40-AF45-907A29A9C8AD}" type="slidenum">
              <a:rPr lang="en-US" smtClean="0"/>
              <a:t>‹#›</a:t>
            </a:fld>
            <a:endParaRPr lang="en-US"/>
          </a:p>
        </p:txBody>
      </p:sp>
    </p:spTree>
    <p:extLst>
      <p:ext uri="{BB962C8B-B14F-4D97-AF65-F5344CB8AC3E}">
        <p14:creationId xmlns:p14="http://schemas.microsoft.com/office/powerpoint/2010/main" val="395267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F88B0A-7CD6-684B-A55E-078F084AEC63}" type="datetime1">
              <a:rPr lang="en-US" smtClean="0"/>
              <a:t>3/8/13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47B586-F103-AC40-AF45-907A29A9C8AD}" type="slidenum">
              <a:rPr lang="en-US" smtClean="0"/>
              <a:t>‹#›</a:t>
            </a:fld>
            <a:endParaRPr lang="en-US"/>
          </a:p>
        </p:txBody>
      </p:sp>
    </p:spTree>
    <p:extLst>
      <p:ext uri="{BB962C8B-B14F-4D97-AF65-F5344CB8AC3E}">
        <p14:creationId xmlns:p14="http://schemas.microsoft.com/office/powerpoint/2010/main" val="309235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861A26-4D47-0248-98F3-C5818EC8422D}" type="datetime1">
              <a:rPr lang="en-US" smtClean="0"/>
              <a:t>3/8/13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47B586-F103-AC40-AF45-907A29A9C8AD}" type="slidenum">
              <a:rPr lang="en-US" smtClean="0"/>
              <a:t>‹#›</a:t>
            </a:fld>
            <a:endParaRPr lang="en-US"/>
          </a:p>
        </p:txBody>
      </p:sp>
    </p:spTree>
    <p:extLst>
      <p:ext uri="{BB962C8B-B14F-4D97-AF65-F5344CB8AC3E}">
        <p14:creationId xmlns:p14="http://schemas.microsoft.com/office/powerpoint/2010/main" val="832566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CD8816-D493-1145-9422-F2D1DAD5267D}" type="datetime1">
              <a:rPr lang="en-US" smtClean="0"/>
              <a:t>3/8/13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7B586-F103-AC40-AF45-907A29A9C8AD}" type="slidenum">
              <a:rPr lang="en-US" smtClean="0"/>
              <a:t>‹#›</a:t>
            </a:fld>
            <a:endParaRPr lang="en-US"/>
          </a:p>
        </p:txBody>
      </p:sp>
    </p:spTree>
    <p:extLst>
      <p:ext uri="{BB962C8B-B14F-4D97-AF65-F5344CB8AC3E}">
        <p14:creationId xmlns:p14="http://schemas.microsoft.com/office/powerpoint/2010/main" val="216751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03BFE5-5B1B-B544-B4C6-FE26FB5346EB}" type="datetime1">
              <a:rPr lang="en-US" smtClean="0"/>
              <a:t>3/8/13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7B586-F103-AC40-AF45-907A29A9C8AD}" type="slidenum">
              <a:rPr lang="en-US" smtClean="0"/>
              <a:t>‹#›</a:t>
            </a:fld>
            <a:endParaRPr lang="en-US"/>
          </a:p>
        </p:txBody>
      </p:sp>
    </p:spTree>
    <p:extLst>
      <p:ext uri="{BB962C8B-B14F-4D97-AF65-F5344CB8AC3E}">
        <p14:creationId xmlns:p14="http://schemas.microsoft.com/office/powerpoint/2010/main" val="20422153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D581B8-BFE1-8141-B04E-24AAA72E7E0D}" type="datetime1">
              <a:rPr lang="en-US" smtClean="0"/>
              <a:t>3/8/13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7B586-F103-AC40-AF45-907A29A9C8AD}" type="slidenum">
              <a:rPr lang="en-US" smtClean="0"/>
              <a:t>‹#›</a:t>
            </a:fld>
            <a:endParaRPr lang="en-US"/>
          </a:p>
        </p:txBody>
      </p:sp>
    </p:spTree>
    <p:extLst>
      <p:ext uri="{BB962C8B-B14F-4D97-AF65-F5344CB8AC3E}">
        <p14:creationId xmlns:p14="http://schemas.microsoft.com/office/powerpoint/2010/main" val="3412740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tiff"/><Relationship Id="rId5" Type="http://schemas.openxmlformats.org/officeDocument/2006/relationships/image" Target="../media/image23.tiff"/><Relationship Id="rId6"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tiff"/><Relationship Id="rId6" Type="http://schemas.openxmlformats.org/officeDocument/2006/relationships/image" Target="../media/image28.tiff"/><Relationship Id="rId7" Type="http://schemas.openxmlformats.org/officeDocument/2006/relationships/image" Target="../media/image29.tiff"/><Relationship Id="rId8"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31.png"/><Relationship Id="rId6" Type="http://schemas.openxmlformats.org/officeDocument/2006/relationships/image" Target="../media/image32.tiff"/><Relationship Id="rId1" Type="http://schemas.microsoft.com/office/2007/relationships/media" Target="file://localhost/Users/speyton/Desktop/Shared%20Documents/DALLGG%20Lab/seminar%20movies/doyle%20yamada.mov" TargetMode="External"/><Relationship Id="rId2" Type="http://schemas.openxmlformats.org/officeDocument/2006/relationships/video" Target="file://localhost/Users/speyton/Desktop/Shared%20Documents/DALLGG%20Lab/seminar%20movies/doyle%20yamada.m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9.png"/><Relationship Id="rId5" Type="http://schemas.openxmlformats.org/officeDocument/2006/relationships/oleObject" Target="../embeddings/oleObject1.bin"/><Relationship Id="rId6" Type="http://schemas.openxmlformats.org/officeDocument/2006/relationships/image" Target="../media/image38.emf"/><Relationship Id="rId7" Type="http://schemas.openxmlformats.org/officeDocument/2006/relationships/image" Target="../media/image40.emf"/><Relationship Id="rId8" Type="http://schemas.openxmlformats.org/officeDocument/2006/relationships/image" Target="../media/image3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png"/><Relationship Id="rId5" Type="http://schemas.openxmlformats.org/officeDocument/2006/relationships/image" Target="../media/image2.wmf"/><Relationship Id="rId6" Type="http://schemas.openxmlformats.org/officeDocument/2006/relationships/image" Target="../media/image3.wmf"/><Relationship Id="rId7" Type="http://schemas.openxmlformats.org/officeDocument/2006/relationships/image" Target="../media/image4.wmf"/><Relationship Id="rId8" Type="http://schemas.openxmlformats.org/officeDocument/2006/relationships/image" Target="../media/image5.wmf"/><Relationship Id="rId9" Type="http://schemas.openxmlformats.org/officeDocument/2006/relationships/image" Target="../media/image6.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 Type="http://schemas.microsoft.com/office/2007/relationships/media" Target="file://localhost/Users/speyton/Desktop/Shared%20Documents/DALLGG%20Lab/Conferences/WBC%202008/20um%205-13-08%20s1.avi" TargetMode="External"/><Relationship Id="rId2" Type="http://schemas.openxmlformats.org/officeDocument/2006/relationships/video" Target="file://localhost/Users/speyton/Desktop/Shared%20Documents/DALLGG%20Lab/Conferences/WBC%202008/20um%205-13-08%20s1.avi" TargetMode="External"/><Relationship Id="rId3" Type="http://schemas.microsoft.com/office/2007/relationships/media" Target="file://localhost/Users/speyton/Desktop/Shared%20Documents/DALLGG%20Lab/Conferences/WBC%202008/20um%205-6-08%20s1.avi" TargetMode="External"/><Relationship Id="rId4" Type="http://schemas.openxmlformats.org/officeDocument/2006/relationships/video" Target="file://localhost/Users/speyton/Desktop/Shared%20Documents/DALLGG%20Lab/Conferences/WBC%202008/20um%205-6-08%20s1.avi" TargetMode="External"/><Relationship Id="rId5" Type="http://schemas.microsoft.com/office/2007/relationships/media" Target="file://localhost/Users/speyton/Desktop/Shared%20Documents/DALLGG%20Lab/Conferences/WBC%202008/60um%205-21-08%20s12%20b.avi" TargetMode="External"/><Relationship Id="rId6" Type="http://schemas.openxmlformats.org/officeDocument/2006/relationships/video" Target="file://localhost/Users/speyton/Desktop/Shared%20Documents/DALLGG%20Lab/Conferences/WBC%202008/60um%205-21-08%20s12%20b.avi" TargetMode="External"/><Relationship Id="rId7" Type="http://schemas.microsoft.com/office/2007/relationships/media" Target="file://localhost/Users/speyton/Desktop/Shared%20Documents/DALLGG%20Lab/Conferences/WBC%202008/60um%205-21-08%20s12.avi" TargetMode="External"/><Relationship Id="rId8" Type="http://schemas.openxmlformats.org/officeDocument/2006/relationships/video" Target="file://localhost/Users/speyton/Desktop/Shared%20Documents/DALLGG%20Lab/Conferences/WBC%202008/60um%205-21-08%20s12.avi" TargetMode="External"/><Relationship Id="rId9" Type="http://schemas.openxmlformats.org/officeDocument/2006/relationships/slideLayout" Target="../slideLayouts/slideLayout1.xml"/><Relationship Id="rId10"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6.tiff"/></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tiff"/><Relationship Id="rId5" Type="http://schemas.openxmlformats.org/officeDocument/2006/relationships/image" Target="../media/image49.tiff"/><Relationship Id="rId6" Type="http://schemas.openxmlformats.org/officeDocument/2006/relationships/image" Target="../media/image50.tiff"/><Relationship Id="rId7" Type="http://schemas.openxmlformats.org/officeDocument/2006/relationships/image" Target="../media/image29.tiff"/><Relationship Id="rId8"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Durotaxis</a:t>
            </a:r>
            <a:endParaRPr lang="en-US" dirty="0"/>
          </a:p>
        </p:txBody>
      </p:sp>
      <p:sp>
        <p:nvSpPr>
          <p:cNvPr id="3" name="Subtitle 2"/>
          <p:cNvSpPr>
            <a:spLocks noGrp="1"/>
          </p:cNvSpPr>
          <p:nvPr>
            <p:ph type="subTitle" idx="1"/>
          </p:nvPr>
        </p:nvSpPr>
        <p:spPr/>
        <p:txBody>
          <a:bodyPr/>
          <a:lstStyle/>
          <a:p>
            <a:r>
              <a:rPr lang="en-US" dirty="0"/>
              <a:t>4</a:t>
            </a:r>
            <a:r>
              <a:rPr lang="en-US" dirty="0" smtClean="0"/>
              <a:t>/</a:t>
            </a:r>
            <a:r>
              <a:rPr lang="en-US" dirty="0"/>
              <a:t>4</a:t>
            </a:r>
            <a:r>
              <a:rPr lang="en-US" dirty="0" smtClean="0"/>
              <a:t>/13</a:t>
            </a:r>
            <a:endParaRPr lang="en-US" dirty="0" smtClean="0"/>
          </a:p>
          <a:p>
            <a:r>
              <a:rPr lang="en-US" dirty="0" smtClean="0"/>
              <a:t>Lecture </a:t>
            </a:r>
            <a:r>
              <a:rPr lang="en-US" dirty="0" smtClean="0"/>
              <a:t>14</a:t>
            </a:r>
            <a:r>
              <a:rPr lang="en-US" dirty="0" smtClean="0"/>
              <a:t>, </a:t>
            </a:r>
            <a:r>
              <a:rPr lang="en-US" dirty="0" err="1" smtClean="0"/>
              <a:t>ChE</a:t>
            </a:r>
            <a:r>
              <a:rPr lang="en-US" dirty="0" smtClean="0"/>
              <a:t> 590B</a:t>
            </a:r>
            <a:endParaRPr lang="en-US" dirty="0"/>
          </a:p>
        </p:txBody>
      </p:sp>
      <p:sp>
        <p:nvSpPr>
          <p:cNvPr id="4" name="Slide Number Placeholder 3"/>
          <p:cNvSpPr>
            <a:spLocks noGrp="1"/>
          </p:cNvSpPr>
          <p:nvPr>
            <p:ph type="sldNum" sz="quarter" idx="12"/>
          </p:nvPr>
        </p:nvSpPr>
        <p:spPr/>
        <p:txBody>
          <a:bodyPr/>
          <a:lstStyle/>
          <a:p>
            <a:fld id="{4047B586-F103-AC40-AF45-907A29A9C8AD}" type="slidenum">
              <a:rPr lang="en-US" smtClean="0"/>
              <a:t>1</a:t>
            </a:fld>
            <a:endParaRPr lang="en-US"/>
          </a:p>
        </p:txBody>
      </p:sp>
    </p:spTree>
    <p:extLst>
      <p:ext uri="{BB962C8B-B14F-4D97-AF65-F5344CB8AC3E}">
        <p14:creationId xmlns:p14="http://schemas.microsoft.com/office/powerpoint/2010/main" val="1198655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0" y="533400"/>
            <a:ext cx="9144000" cy="1143000"/>
          </a:xfrm>
        </p:spPr>
        <p:txBody>
          <a:bodyPr>
            <a:normAutofit fontScale="90000"/>
          </a:bodyPr>
          <a:lstStyle/>
          <a:p>
            <a:r>
              <a:rPr lang="en-US" sz="4000" u="sng" dirty="0" smtClean="0"/>
              <a:t>On 2D Biomaterial Substrates</a:t>
            </a:r>
            <a:r>
              <a:rPr lang="en-US" sz="4000" dirty="0" smtClean="0"/>
              <a:t/>
            </a:r>
            <a:br>
              <a:rPr lang="en-US" sz="4000" dirty="0" smtClean="0"/>
            </a:br>
            <a:r>
              <a:rPr lang="en-US" sz="3600" dirty="0"/>
              <a:t>ECM Stiffness Regulates Motility via </a:t>
            </a:r>
            <a:r>
              <a:rPr lang="en-US" sz="3600" dirty="0" err="1"/>
              <a:t>Cytoskeletal</a:t>
            </a:r>
            <a:r>
              <a:rPr lang="en-US" sz="3600" dirty="0"/>
              <a:t> Assembly and </a:t>
            </a:r>
            <a:r>
              <a:rPr lang="en-US" sz="3600" dirty="0" err="1"/>
              <a:t>RhoA</a:t>
            </a:r>
            <a:r>
              <a:rPr lang="en-US" sz="3600" dirty="0"/>
              <a:t> Activity</a:t>
            </a:r>
            <a:br>
              <a:rPr lang="en-US" sz="3600" dirty="0"/>
            </a:br>
            <a:endParaRPr lang="en-US" sz="4000" dirty="0"/>
          </a:p>
        </p:txBody>
      </p:sp>
      <p:sp>
        <p:nvSpPr>
          <p:cNvPr id="355331" name="Rectangle 3"/>
          <p:cNvSpPr>
            <a:spLocks noGrp="1" noChangeArrowheads="1"/>
          </p:cNvSpPr>
          <p:nvPr>
            <p:ph type="body" idx="1"/>
          </p:nvPr>
        </p:nvSpPr>
        <p:spPr>
          <a:xfrm>
            <a:off x="0" y="5791200"/>
            <a:ext cx="9144000" cy="685800"/>
          </a:xfrm>
        </p:spPr>
        <p:txBody>
          <a:bodyPr>
            <a:normAutofit fontScale="92500" lnSpcReduction="20000"/>
          </a:bodyPr>
          <a:lstStyle/>
          <a:p>
            <a:pPr>
              <a:lnSpc>
                <a:spcPct val="90000"/>
              </a:lnSpc>
            </a:pPr>
            <a:r>
              <a:rPr lang="en-US" sz="2800" dirty="0" smtClean="0"/>
              <a:t>Optimal Migration Speed on Intermediately Stiff, Adhesive Substrates with Intermediate </a:t>
            </a:r>
            <a:r>
              <a:rPr lang="en-US" sz="2800" dirty="0" err="1" smtClean="0"/>
              <a:t>Cytoskeletal</a:t>
            </a:r>
            <a:r>
              <a:rPr lang="en-US" sz="2800" dirty="0" smtClean="0"/>
              <a:t> Tension</a:t>
            </a:r>
            <a:endParaRPr lang="en-US" sz="2800" dirty="0"/>
          </a:p>
        </p:txBody>
      </p:sp>
      <p:pic>
        <p:nvPicPr>
          <p:cNvPr id="355332" name="Picture 4"/>
          <p:cNvPicPr>
            <a:picLocks noChangeAspect="1" noChangeArrowheads="1"/>
          </p:cNvPicPr>
          <p:nvPr/>
        </p:nvPicPr>
        <p:blipFill>
          <a:blip r:embed="rId3"/>
          <a:srcRect/>
          <a:stretch>
            <a:fillRect/>
          </a:stretch>
        </p:blipFill>
        <p:spPr bwMode="auto">
          <a:xfrm>
            <a:off x="0" y="2217738"/>
            <a:ext cx="9144000" cy="3268662"/>
          </a:xfrm>
          <a:prstGeom prst="rect">
            <a:avLst/>
          </a:prstGeom>
          <a:noFill/>
          <a:ln w="9525">
            <a:noFill/>
            <a:miter lim="800000"/>
            <a:headEnd/>
            <a:tailEnd/>
          </a:ln>
        </p:spPr>
      </p:pic>
      <p:sp>
        <p:nvSpPr>
          <p:cNvPr id="355334" name="AutoShape 6"/>
          <p:cNvSpPr>
            <a:spLocks noChangeArrowheads="1"/>
          </p:cNvSpPr>
          <p:nvPr/>
        </p:nvSpPr>
        <p:spPr bwMode="auto">
          <a:xfrm>
            <a:off x="5562600" y="3200400"/>
            <a:ext cx="533400" cy="533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7" name="Rectangle 6"/>
          <p:cNvSpPr/>
          <p:nvPr/>
        </p:nvSpPr>
        <p:spPr>
          <a:xfrm>
            <a:off x="3375912" y="2040845"/>
            <a:ext cx="2995987" cy="359319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371899" y="2040845"/>
            <a:ext cx="2772101" cy="359319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326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5533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5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P spid="355334"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685800" y="-228600"/>
            <a:ext cx="7772400" cy="1143000"/>
          </a:xfrm>
        </p:spPr>
        <p:txBody>
          <a:bodyPr/>
          <a:lstStyle/>
          <a:p>
            <a:pPr eaLnBrk="1" hangingPunct="1"/>
            <a:r>
              <a:rPr lang="en-US" sz="4000">
                <a:latin typeface="Optima" charset="0"/>
                <a:ea typeface="ＭＳ Ｐゴシック" charset="0"/>
                <a:cs typeface="ＭＳ Ｐゴシック" charset="0"/>
              </a:rPr>
              <a:t>Hypothesis</a:t>
            </a:r>
            <a:endParaRPr lang="en-US" sz="4000">
              <a:latin typeface="Arial" charset="0"/>
              <a:ea typeface="ＭＳ Ｐゴシック" charset="0"/>
              <a:cs typeface="ＭＳ Ｐゴシック" charset="0"/>
            </a:endParaRPr>
          </a:p>
        </p:txBody>
      </p:sp>
      <p:sp>
        <p:nvSpPr>
          <p:cNvPr id="33794" name="Rectangle 3"/>
          <p:cNvSpPr>
            <a:spLocks noGrp="1" noChangeArrowheads="1"/>
          </p:cNvSpPr>
          <p:nvPr>
            <p:ph type="body" idx="1"/>
          </p:nvPr>
        </p:nvSpPr>
        <p:spPr>
          <a:xfrm>
            <a:off x="0" y="609600"/>
            <a:ext cx="9144000" cy="1938338"/>
          </a:xfrm>
        </p:spPr>
        <p:txBody>
          <a:bodyPr/>
          <a:lstStyle/>
          <a:p>
            <a:pPr eaLnBrk="1" hangingPunct="1"/>
            <a:r>
              <a:rPr lang="en-US" sz="2000" dirty="0">
                <a:latin typeface="Optima" charset="0"/>
                <a:ea typeface="ＭＳ Ｐゴシック" charset="0"/>
                <a:cs typeface="ＭＳ Ｐゴシック" charset="0"/>
              </a:rPr>
              <a:t>Mechanics of the ECM Regulate </a:t>
            </a:r>
            <a:r>
              <a:rPr lang="en-US" sz="2000" dirty="0" smtClean="0">
                <a:latin typeface="Optima" charset="0"/>
                <a:ea typeface="ＭＳ Ｐゴシック" charset="0"/>
                <a:cs typeface="ＭＳ Ｐゴシック" charset="0"/>
              </a:rPr>
              <a:t>cell </a:t>
            </a:r>
            <a:r>
              <a:rPr lang="en-US" sz="2000" dirty="0">
                <a:latin typeface="Optima" charset="0"/>
                <a:ea typeface="ＭＳ Ｐゴシック" charset="0"/>
                <a:cs typeface="ＭＳ Ｐゴシック" charset="0"/>
              </a:rPr>
              <a:t>Behavior</a:t>
            </a:r>
          </a:p>
          <a:p>
            <a:pPr lvl="1" eaLnBrk="1" hangingPunct="1"/>
            <a:r>
              <a:rPr lang="en-US" sz="2000" dirty="0">
                <a:latin typeface="Optima" charset="0"/>
                <a:ea typeface="ＭＳ Ｐゴシック" charset="0"/>
              </a:rPr>
              <a:t>Substrate stiffness and ligand density of ECM alter contractility</a:t>
            </a:r>
          </a:p>
          <a:p>
            <a:pPr lvl="1" eaLnBrk="1" hangingPunct="1"/>
            <a:r>
              <a:rPr lang="en-US" sz="2000" dirty="0">
                <a:latin typeface="Optima" charset="0"/>
                <a:ea typeface="ＭＳ Ｐゴシック" charset="0"/>
              </a:rPr>
              <a:t>Contractility defines behavior</a:t>
            </a:r>
            <a:endParaRPr lang="en-US" dirty="0">
              <a:latin typeface="Optima" charset="0"/>
              <a:ea typeface="ＭＳ Ｐゴシック" charset="0"/>
            </a:endParaRPr>
          </a:p>
        </p:txBody>
      </p:sp>
      <p:pic>
        <p:nvPicPr>
          <p:cNvPr id="33795" name="Picture 4" descr="illustration r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85925"/>
            <a:ext cx="75438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8839" y="1685925"/>
            <a:ext cx="4244259" cy="22715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8" name="Rectangle 7"/>
          <p:cNvSpPr/>
          <p:nvPr/>
        </p:nvSpPr>
        <p:spPr>
          <a:xfrm>
            <a:off x="636638" y="5276645"/>
            <a:ext cx="4145935" cy="1581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3.</a:t>
            </a:r>
            <a:endParaRPr lang="en-US" dirty="0">
              <a:solidFill>
                <a:srgbClr val="000000"/>
              </a:solidFill>
            </a:endParaRPr>
          </a:p>
        </p:txBody>
      </p:sp>
      <p:sp>
        <p:nvSpPr>
          <p:cNvPr id="9" name="Rectangle 8"/>
          <p:cNvSpPr/>
          <p:nvPr/>
        </p:nvSpPr>
        <p:spPr>
          <a:xfrm>
            <a:off x="4848144" y="1649784"/>
            <a:ext cx="4244259" cy="22715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2.</a:t>
            </a:r>
            <a:endParaRPr lang="en-US" dirty="0">
              <a:solidFill>
                <a:srgbClr val="000000"/>
              </a:solidFill>
            </a:endParaRPr>
          </a:p>
        </p:txBody>
      </p:sp>
      <p:sp>
        <p:nvSpPr>
          <p:cNvPr id="10" name="Rectangle 9"/>
          <p:cNvSpPr/>
          <p:nvPr/>
        </p:nvSpPr>
        <p:spPr>
          <a:xfrm>
            <a:off x="4916129" y="5263535"/>
            <a:ext cx="3921433" cy="1581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4.</a:t>
            </a:r>
            <a:endParaRPr lang="en-US" dirty="0">
              <a:solidFill>
                <a:srgbClr val="000000"/>
              </a:solidFill>
            </a:endParaRPr>
          </a:p>
        </p:txBody>
      </p:sp>
      <p:sp>
        <p:nvSpPr>
          <p:cNvPr id="3" name="Rectangle 2"/>
          <p:cNvSpPr/>
          <p:nvPr/>
        </p:nvSpPr>
        <p:spPr>
          <a:xfrm>
            <a:off x="2458065" y="4793224"/>
            <a:ext cx="1261806" cy="27858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77606" y="2963862"/>
            <a:ext cx="1261806" cy="27858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916129" y="2963862"/>
            <a:ext cx="1261806" cy="27858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77606" y="6705600"/>
            <a:ext cx="1261806" cy="152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916129" y="6705599"/>
            <a:ext cx="1261806" cy="13929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209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3311"/>
          </a:xfrm>
        </p:spPr>
        <p:txBody>
          <a:bodyPr>
            <a:normAutofit/>
          </a:bodyPr>
          <a:lstStyle/>
          <a:p>
            <a:r>
              <a:rPr lang="en-US" dirty="0" smtClean="0"/>
              <a:t>Biomaterials as ECM Mimics</a:t>
            </a:r>
            <a:endParaRPr lang="en-US" dirty="0"/>
          </a:p>
        </p:txBody>
      </p:sp>
      <p:sp>
        <p:nvSpPr>
          <p:cNvPr id="5" name="Rectangle 3"/>
          <p:cNvSpPr txBox="1">
            <a:spLocks noChangeArrowheads="1"/>
          </p:cNvSpPr>
          <p:nvPr/>
        </p:nvSpPr>
        <p:spPr bwMode="auto">
          <a:xfrm>
            <a:off x="-2452" y="1361603"/>
            <a:ext cx="4494696" cy="352066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Natural </a:t>
            </a:r>
            <a:r>
              <a:rPr lang="en-US" sz="2000" kern="0" dirty="0" smtClean="0"/>
              <a:t>Biopolymers</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chemeClr val="tx1"/>
                </a:solidFill>
                <a:effectLst/>
                <a:uLnTx/>
                <a:uFillTx/>
                <a:latin typeface="+mn-lt"/>
                <a:ea typeface="+mn-ea"/>
                <a:cs typeface="+mn-cs"/>
              </a:rPr>
              <a:t>Collagen, Fibrin, Matrigel</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chemeClr val="tx1"/>
                </a:solidFill>
                <a:effectLst/>
                <a:uLnTx/>
                <a:uFillTx/>
                <a:latin typeface="+mn-lt"/>
                <a:ea typeface="+mn-ea"/>
                <a:cs typeface="+mn-cs"/>
              </a:rPr>
              <a:t>Contain cell-adhesive domains, 3D transferable</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lang="en-US" kern="0" dirty="0" smtClean="0"/>
              <a:t>Natural chemistries</a:t>
            </a:r>
            <a:endParaRPr kumimoji="0" lang="en-US" b="0" i="0" u="none" strike="noStrike" kern="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chemeClr val="tx1"/>
                </a:solidFill>
                <a:effectLst/>
                <a:uLnTx/>
                <a:uFillTx/>
                <a:latin typeface="+mn-lt"/>
                <a:ea typeface="+mn-ea"/>
                <a:cs typeface="+mn-cs"/>
              </a:rPr>
              <a:t>Soft 1Pa-10kPa</a:t>
            </a:r>
            <a:endParaRPr lang="en-US" kern="0" dirty="0" smtClean="0"/>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chemeClr val="tx1"/>
                </a:solidFill>
                <a:effectLst/>
                <a:uLnTx/>
                <a:uFillTx/>
                <a:latin typeface="+mn-lt"/>
                <a:ea typeface="+mn-ea"/>
                <a:cs typeface="+mn-cs"/>
              </a:rPr>
              <a:t>Lumped</a:t>
            </a:r>
            <a:r>
              <a:rPr kumimoji="0" lang="en-US" b="0" i="0" u="none" strike="noStrike" kern="0" cap="none" spc="0" normalizeH="0" noProof="0" dirty="0" smtClean="0">
                <a:ln>
                  <a:noFill/>
                </a:ln>
                <a:solidFill>
                  <a:schemeClr val="tx1"/>
                </a:solidFill>
                <a:effectLst/>
                <a:uLnTx/>
                <a:uFillTx/>
                <a:latin typeface="+mn-lt"/>
                <a:ea typeface="+mn-ea"/>
                <a:cs typeface="+mn-cs"/>
              </a:rPr>
              <a:t> parameters</a:t>
            </a: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
        <p:nvSpPr>
          <p:cNvPr id="7" name="Rectangle 3"/>
          <p:cNvSpPr txBox="1">
            <a:spLocks noChangeArrowheads="1"/>
          </p:cNvSpPr>
          <p:nvPr/>
        </p:nvSpPr>
        <p:spPr bwMode="auto">
          <a:xfrm>
            <a:off x="4668940" y="1350560"/>
            <a:ext cx="4475060" cy="2924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Synthetic Polymers</a:t>
            </a:r>
          </a:p>
          <a:p>
            <a:pPr marL="742950" lvl="1" indent="-285750" defTabSz="914400" fontAlgn="base">
              <a:lnSpc>
                <a:spcPct val="90000"/>
              </a:lnSpc>
              <a:spcBef>
                <a:spcPct val="20000"/>
              </a:spcBef>
              <a:spcAft>
                <a:spcPct val="0"/>
              </a:spcAft>
              <a:buFontTx/>
              <a:buChar char="–"/>
              <a:defRPr/>
            </a:pPr>
            <a:r>
              <a:rPr kumimoji="0" lang="en-US" b="0" i="0" u="none" strike="noStrike" kern="0" cap="none" spc="0" normalizeH="0" baseline="0" noProof="0" dirty="0" err="1" smtClean="0">
                <a:ln>
                  <a:noFill/>
                </a:ln>
                <a:solidFill>
                  <a:schemeClr val="tx1"/>
                </a:solidFill>
                <a:effectLst/>
                <a:uLnTx/>
                <a:uFillTx/>
                <a:latin typeface="+mn-lt"/>
                <a:ea typeface="+mn-ea"/>
                <a:cs typeface="+mn-cs"/>
              </a:rPr>
              <a:t>Polyacrylamide</a:t>
            </a:r>
            <a:r>
              <a:rPr kumimoji="0" lang="en-US" b="0" i="0" u="none" strike="noStrike" kern="0" cap="none" spc="0" normalizeH="0" baseline="0" noProof="0" dirty="0" smtClean="0">
                <a:ln>
                  <a:noFill/>
                </a:ln>
                <a:solidFill>
                  <a:schemeClr val="tx1"/>
                </a:solidFill>
                <a:effectLst/>
                <a:uLnTx/>
                <a:uFillTx/>
                <a:latin typeface="+mn-lt"/>
                <a:ea typeface="+mn-ea"/>
                <a:cs typeface="+mn-cs"/>
              </a:rPr>
              <a:t> (PAA), </a:t>
            </a:r>
            <a:r>
              <a:rPr kumimoji="0" lang="en-US" b="0" i="0" u="none" strike="noStrike" kern="0" cap="none" spc="0" normalizeH="0" baseline="0" noProof="0" dirty="0" err="1" smtClean="0">
                <a:ln>
                  <a:noFill/>
                </a:ln>
                <a:solidFill>
                  <a:schemeClr val="tx1"/>
                </a:solidFill>
                <a:effectLst/>
                <a:uLnTx/>
                <a:uFillTx/>
                <a:latin typeface="+mn-lt"/>
                <a:ea typeface="+mn-ea"/>
                <a:cs typeface="+mn-cs"/>
              </a:rPr>
              <a:t>Poly(ethylene</a:t>
            </a:r>
            <a:r>
              <a:rPr kumimoji="0" lang="en-US" b="0" i="0" u="none" strike="noStrike" kern="0" cap="none" spc="0" normalizeH="0" baseline="0" noProof="0" dirty="0" smtClean="0">
                <a:ln>
                  <a:noFill/>
                </a:ln>
                <a:solidFill>
                  <a:schemeClr val="tx1"/>
                </a:solidFill>
                <a:effectLst/>
                <a:uLnTx/>
                <a:uFillTx/>
                <a:latin typeface="+mn-lt"/>
                <a:ea typeface="+mn-ea"/>
                <a:cs typeface="+mn-cs"/>
              </a:rPr>
              <a:t> glycol) (PEG), </a:t>
            </a:r>
            <a:r>
              <a:rPr kumimoji="0" lang="en-US" b="0" i="0" u="none" strike="noStrike" kern="0" cap="none" spc="0" normalizeH="0" baseline="0" noProof="0" dirty="0" err="1" smtClean="0">
                <a:ln>
                  <a:noFill/>
                </a:ln>
                <a:solidFill>
                  <a:schemeClr val="tx1"/>
                </a:solidFill>
                <a:effectLst/>
                <a:uLnTx/>
                <a:uFillTx/>
                <a:latin typeface="+mn-lt"/>
                <a:ea typeface="+mn-ea"/>
                <a:cs typeface="+mn-cs"/>
              </a:rPr>
              <a:t>Polydimethylsiloxane</a:t>
            </a:r>
            <a:r>
              <a:rPr kumimoji="0" lang="en-US" b="0" i="0" u="none" strike="noStrike" kern="0" cap="none" spc="0" normalizeH="0" baseline="0" noProof="0" dirty="0" smtClean="0">
                <a:ln>
                  <a:noFill/>
                </a:ln>
                <a:solidFill>
                  <a:schemeClr val="tx1"/>
                </a:solidFill>
                <a:effectLst/>
                <a:uLnTx/>
                <a:uFillTx/>
                <a:latin typeface="+mn-lt"/>
                <a:ea typeface="+mn-ea"/>
                <a:cs typeface="+mn-cs"/>
              </a:rPr>
              <a:t> (PDMS)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chemeClr val="tx1"/>
                </a:solidFill>
                <a:effectLst/>
                <a:uLnTx/>
                <a:uFillTx/>
                <a:latin typeface="+mn-lt"/>
                <a:ea typeface="+mn-ea"/>
                <a:cs typeface="+mn-cs"/>
              </a:rPr>
              <a:t>Independent </a:t>
            </a:r>
            <a:r>
              <a:rPr kumimoji="0" lang="en-US" b="0" i="0" u="none" strike="noStrike" kern="0" cap="none" spc="0" normalizeH="0" baseline="0" noProof="0" dirty="0" err="1" smtClean="0">
                <a:ln>
                  <a:noFill/>
                </a:ln>
                <a:solidFill>
                  <a:schemeClr val="tx1"/>
                </a:solidFill>
                <a:effectLst/>
                <a:uLnTx/>
                <a:uFillTx/>
                <a:latin typeface="+mn-lt"/>
                <a:ea typeface="+mn-ea"/>
                <a:cs typeface="+mn-cs"/>
              </a:rPr>
              <a:t>tunability</a:t>
            </a:r>
            <a:endParaRPr lang="en-US" kern="0" dirty="0" smtClean="0"/>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lang="en-US" kern="0" dirty="0" smtClean="0"/>
              <a:t>W</a:t>
            </a:r>
            <a:r>
              <a:rPr kumimoji="0" lang="en-US" b="0" i="0" u="none" strike="noStrike" kern="0" cap="none" spc="0" normalizeH="0" baseline="0" noProof="0" dirty="0" err="1" smtClean="0">
                <a:ln>
                  <a:noFill/>
                </a:ln>
                <a:solidFill>
                  <a:schemeClr val="tx1"/>
                </a:solidFill>
                <a:effectLst/>
                <a:uLnTx/>
                <a:uFillTx/>
                <a:latin typeface="+mn-lt"/>
                <a:ea typeface="+mn-ea"/>
                <a:cs typeface="+mn-cs"/>
              </a:rPr>
              <a:t>ide</a:t>
            </a:r>
            <a:r>
              <a:rPr kumimoji="0" lang="en-US" b="0" i="0" u="none" strike="noStrike" kern="0" cap="none" spc="0" normalizeH="0" baseline="0" noProof="0" dirty="0" smtClean="0">
                <a:ln>
                  <a:noFill/>
                </a:ln>
                <a:solidFill>
                  <a:schemeClr val="tx1"/>
                </a:solidFill>
                <a:effectLst/>
                <a:uLnTx/>
                <a:uFillTx/>
                <a:latin typeface="+mn-lt"/>
                <a:ea typeface="+mn-ea"/>
                <a:cs typeface="+mn-cs"/>
              </a:rPr>
              <a:t> range of mechanical properties (100Pa</a:t>
            </a:r>
            <a:r>
              <a:rPr kumimoji="0" lang="en-US" b="0" i="0" u="none" strike="noStrike" kern="0" cap="none" spc="0" normalizeH="0" noProof="0" dirty="0" smtClean="0">
                <a:ln>
                  <a:noFill/>
                </a:ln>
                <a:solidFill>
                  <a:schemeClr val="tx1"/>
                </a:solidFill>
                <a:effectLst/>
                <a:uLnTx/>
                <a:uFillTx/>
                <a:latin typeface="+mn-lt"/>
                <a:ea typeface="+mn-ea"/>
                <a:cs typeface="+mn-cs"/>
              </a:rPr>
              <a:t> – </a:t>
            </a:r>
            <a:r>
              <a:rPr kumimoji="0" lang="en-US" b="0" i="0" u="none" strike="noStrike" kern="0" cap="none" spc="0" normalizeH="0" noProof="0" dirty="0" err="1" smtClean="0">
                <a:ln>
                  <a:noFill/>
                </a:ln>
                <a:solidFill>
                  <a:schemeClr val="tx1"/>
                </a:solidFill>
                <a:effectLst/>
                <a:uLnTx/>
                <a:uFillTx/>
                <a:latin typeface="+mn-lt"/>
                <a:ea typeface="+mn-ea"/>
                <a:cs typeface="+mn-cs"/>
              </a:rPr>
              <a:t>MPa</a:t>
            </a:r>
            <a:r>
              <a:rPr kumimoji="0" lang="en-US" b="0" i="0" u="none" strike="noStrike" kern="0" cap="none" spc="0" normalizeH="0" noProof="0" dirty="0" smtClean="0">
                <a:ln>
                  <a:noFill/>
                </a:ln>
                <a:solidFill>
                  <a:schemeClr val="tx1"/>
                </a:solidFill>
                <a:effectLst/>
                <a:uLnTx/>
                <a:uFillTx/>
                <a:latin typeface="+mn-lt"/>
                <a:ea typeface="+mn-ea"/>
                <a:cs typeface="+mn-cs"/>
              </a:rPr>
              <a:t>)</a:t>
            </a:r>
            <a:endParaRPr kumimoji="0" lang="en-US" b="0" i="0" u="none" strike="noStrike" kern="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chemeClr val="tx1"/>
                </a:solidFill>
                <a:effectLst/>
                <a:uLnTx/>
                <a:uFillTx/>
                <a:latin typeface="+mn-lt"/>
                <a:ea typeface="+mn-ea"/>
                <a:cs typeface="+mn-cs"/>
              </a:rPr>
              <a:t>Difficult chemistries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lang="en-US" kern="0" dirty="0" smtClean="0"/>
              <a:t>Not always 3D transferable</a:t>
            </a:r>
            <a:endParaRPr kumimoji="0" lang="en-US"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9" name="Rectangle 3"/>
          <p:cNvSpPr txBox="1">
            <a:spLocks noChangeArrowheads="1"/>
          </p:cNvSpPr>
          <p:nvPr/>
        </p:nvSpPr>
        <p:spPr bwMode="auto">
          <a:xfrm>
            <a:off x="2261810" y="4380543"/>
            <a:ext cx="4971142" cy="20751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1" u="none" strike="noStrike" kern="0" cap="none" spc="0" normalizeH="0" baseline="0" noProof="0" dirty="0" smtClean="0">
                <a:ln>
                  <a:noFill/>
                </a:ln>
                <a:solidFill>
                  <a:schemeClr val="tx1"/>
                </a:solidFill>
                <a:effectLst/>
                <a:uLnTx/>
                <a:uFillTx/>
                <a:latin typeface="+mn-lt"/>
                <a:ea typeface="+mn-ea"/>
                <a:cs typeface="+mn-cs"/>
              </a:rPr>
              <a:t>In Vivo </a:t>
            </a:r>
            <a:r>
              <a:rPr kumimoji="0" lang="en-US" sz="2000" b="0" i="0" u="none" strike="noStrike" kern="0" cap="none" spc="0" normalizeH="0" baseline="0" noProof="0" dirty="0" smtClean="0">
                <a:ln>
                  <a:noFill/>
                </a:ln>
                <a:solidFill>
                  <a:schemeClr val="tx1"/>
                </a:solidFill>
                <a:effectLst/>
                <a:uLnTx/>
                <a:uFillTx/>
                <a:latin typeface="+mn-lt"/>
                <a:ea typeface="+mn-ea"/>
                <a:cs typeface="+mn-cs"/>
              </a:rPr>
              <a:t>Tissue</a:t>
            </a:r>
            <a:r>
              <a:rPr kumimoji="0" lang="en-US" sz="2000" b="0" i="0" u="none" strike="noStrike" kern="0" cap="none" spc="0" normalizeH="0" noProof="0" dirty="0" smtClean="0">
                <a:ln>
                  <a:noFill/>
                </a:ln>
                <a:solidFill>
                  <a:schemeClr val="tx1"/>
                </a:solidFill>
                <a:effectLst/>
                <a:uLnTx/>
                <a:uFillTx/>
                <a:latin typeface="+mn-lt"/>
                <a:ea typeface="+mn-ea"/>
                <a:cs typeface="+mn-cs"/>
              </a:rPr>
              <a:t> Elastic </a:t>
            </a:r>
            <a:r>
              <a:rPr kumimoji="0" lang="en-US" sz="2000" b="0" i="0" u="none" strike="noStrike" kern="0" cap="none" spc="0" normalizeH="0" noProof="0" dirty="0" err="1" smtClean="0">
                <a:ln>
                  <a:noFill/>
                </a:ln>
                <a:solidFill>
                  <a:schemeClr val="tx1"/>
                </a:solidFill>
                <a:effectLst/>
                <a:uLnTx/>
                <a:uFillTx/>
                <a:latin typeface="+mn-lt"/>
                <a:ea typeface="+mn-ea"/>
                <a:cs typeface="+mn-cs"/>
              </a:rPr>
              <a:t>Moduli</a:t>
            </a:r>
            <a:r>
              <a:rPr kumimoji="0" lang="en-US" sz="2000" b="0" i="0" u="none" strike="noStrike" kern="0" cap="none" spc="0" normalizeH="0" noProof="0" dirty="0" smtClean="0">
                <a:ln>
                  <a:noFill/>
                </a:ln>
                <a:solidFill>
                  <a:schemeClr val="tx1"/>
                </a:solidFill>
                <a:effectLst/>
                <a:uLnTx/>
                <a:uFillTx/>
                <a:latin typeface="+mn-lt"/>
                <a:ea typeface="+mn-ea"/>
                <a:cs typeface="+mn-cs"/>
              </a:rPr>
              <a:t> Range</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742950" lvl="1" indent="-285750" defTabSz="914400" fontAlgn="base">
              <a:lnSpc>
                <a:spcPct val="90000"/>
              </a:lnSpc>
              <a:spcBef>
                <a:spcPct val="20000"/>
              </a:spcBef>
              <a:spcAft>
                <a:spcPct val="0"/>
              </a:spcAft>
              <a:buFontTx/>
              <a:buChar char="–"/>
              <a:defRPr/>
            </a:pPr>
            <a:r>
              <a:rPr kumimoji="0" lang="en-US" b="0" i="0" u="none" strike="noStrike" kern="0" cap="none" spc="0" normalizeH="0" baseline="0" noProof="0" dirty="0" smtClean="0">
                <a:ln>
                  <a:noFill/>
                </a:ln>
                <a:solidFill>
                  <a:schemeClr val="tx1"/>
                </a:solidFill>
                <a:effectLst/>
                <a:uLnTx/>
                <a:uFillTx/>
                <a:latin typeface="+mn-lt"/>
                <a:ea typeface="+mn-ea"/>
                <a:cs typeface="+mn-cs"/>
              </a:rPr>
              <a:t>Brain: 100s</a:t>
            </a:r>
            <a:r>
              <a:rPr kumimoji="0" lang="en-US" b="0" i="0" u="none" strike="noStrike" kern="0" cap="none" spc="0" normalizeH="0" noProof="0" dirty="0" smtClean="0">
                <a:ln>
                  <a:noFill/>
                </a:ln>
                <a:solidFill>
                  <a:schemeClr val="tx1"/>
                </a:solidFill>
                <a:effectLst/>
                <a:uLnTx/>
                <a:uFillTx/>
                <a:latin typeface="+mn-lt"/>
                <a:ea typeface="+mn-ea"/>
                <a:cs typeface="+mn-cs"/>
              </a:rPr>
              <a:t> of Pa</a:t>
            </a:r>
          </a:p>
          <a:p>
            <a:pPr marL="742950" lvl="1" indent="-285750" defTabSz="914400" fontAlgn="base">
              <a:lnSpc>
                <a:spcPct val="90000"/>
              </a:lnSpc>
              <a:spcBef>
                <a:spcPct val="20000"/>
              </a:spcBef>
              <a:spcAft>
                <a:spcPct val="0"/>
              </a:spcAft>
              <a:buFontTx/>
              <a:buChar char="–"/>
              <a:defRPr/>
            </a:pPr>
            <a:r>
              <a:rPr lang="en-US" kern="0" dirty="0" smtClean="0"/>
              <a:t>Liver: 10-100 </a:t>
            </a:r>
            <a:r>
              <a:rPr lang="en-US" kern="0" dirty="0" err="1" smtClean="0"/>
              <a:t>kPa</a:t>
            </a:r>
            <a:endParaRPr kumimoji="0" lang="en-US" b="0" i="0" u="none" strike="noStrike" kern="0" cap="none" spc="0" normalizeH="0" noProof="0" dirty="0" smtClean="0">
              <a:ln>
                <a:noFill/>
              </a:ln>
              <a:solidFill>
                <a:schemeClr val="tx1"/>
              </a:solidFill>
              <a:effectLst/>
              <a:uLnTx/>
              <a:uFillTx/>
              <a:latin typeface="+mn-lt"/>
              <a:ea typeface="+mn-ea"/>
              <a:cs typeface="+mn-cs"/>
            </a:endParaRPr>
          </a:p>
          <a:p>
            <a:pPr marL="742950" lvl="1" indent="-285750" defTabSz="914400" fontAlgn="base">
              <a:lnSpc>
                <a:spcPct val="90000"/>
              </a:lnSpc>
              <a:spcBef>
                <a:spcPct val="20000"/>
              </a:spcBef>
              <a:spcAft>
                <a:spcPct val="0"/>
              </a:spcAft>
              <a:buFontTx/>
              <a:buChar char="–"/>
              <a:defRPr/>
            </a:pPr>
            <a:r>
              <a:rPr lang="en-US" kern="0" dirty="0" smtClean="0"/>
              <a:t>Artery:  ~40kPa</a:t>
            </a:r>
            <a:endParaRPr kumimoji="0" lang="en-US" b="0" i="0" u="none" strike="noStrike" kern="0" cap="none" spc="0" normalizeH="0" noProof="0" dirty="0" smtClean="0">
              <a:ln>
                <a:noFill/>
              </a:ln>
              <a:solidFill>
                <a:schemeClr val="tx1"/>
              </a:solidFill>
              <a:effectLst/>
              <a:uLnTx/>
              <a:uFillTx/>
              <a:latin typeface="+mn-lt"/>
              <a:ea typeface="+mn-ea"/>
              <a:cs typeface="+mn-cs"/>
            </a:endParaRPr>
          </a:p>
          <a:p>
            <a:pPr marL="742950" lvl="1" indent="-285750" defTabSz="914400" fontAlgn="base">
              <a:lnSpc>
                <a:spcPct val="90000"/>
              </a:lnSpc>
              <a:spcBef>
                <a:spcPct val="20000"/>
              </a:spcBef>
              <a:spcAft>
                <a:spcPct val="0"/>
              </a:spcAft>
              <a:buFontTx/>
              <a:buChar char="–"/>
              <a:defRPr/>
            </a:pPr>
            <a:r>
              <a:rPr lang="en-US" kern="0" dirty="0" smtClean="0"/>
              <a:t>Skin: ~100 </a:t>
            </a:r>
            <a:r>
              <a:rPr lang="en-US" kern="0" dirty="0" err="1" smtClean="0"/>
              <a:t>kPa</a:t>
            </a:r>
            <a:endParaRPr lang="en-US" kern="0" dirty="0" smtClean="0"/>
          </a:p>
          <a:p>
            <a:pPr marL="742950" lvl="1" indent="-285750" defTabSz="914400" fontAlgn="base">
              <a:lnSpc>
                <a:spcPct val="90000"/>
              </a:lnSpc>
              <a:spcBef>
                <a:spcPct val="20000"/>
              </a:spcBef>
              <a:spcAft>
                <a:spcPct val="0"/>
              </a:spcAft>
              <a:buFontTx/>
              <a:buChar char="–"/>
              <a:defRPr/>
            </a:pPr>
            <a:r>
              <a:rPr lang="en-US" kern="0" dirty="0" smtClean="0"/>
              <a:t>Bone: 100s of </a:t>
            </a:r>
            <a:r>
              <a:rPr lang="en-US" kern="0" dirty="0" err="1" smtClean="0"/>
              <a:t>MPa</a:t>
            </a:r>
            <a:r>
              <a:rPr lang="en-US" kern="0" dirty="0" smtClean="0"/>
              <a:t> to </a:t>
            </a:r>
            <a:r>
              <a:rPr lang="en-US" kern="0" dirty="0" err="1" smtClean="0"/>
              <a:t>GPa</a:t>
            </a:r>
            <a:endParaRPr lang="en-US" kern="0" dirty="0" smtClean="0"/>
          </a:p>
          <a:p>
            <a:pPr marL="742950" lvl="1" indent="-285750" defTabSz="914400" fontAlgn="base">
              <a:lnSpc>
                <a:spcPct val="90000"/>
              </a:lnSpc>
              <a:spcBef>
                <a:spcPct val="20000"/>
              </a:spcBef>
              <a:spcAft>
                <a:spcPct val="0"/>
              </a:spcAft>
              <a:buFontTx/>
              <a:buChar char="–"/>
              <a:defRPr/>
            </a:pPr>
            <a:endParaRPr lang="en-US" kern="0" dirty="0" smtClean="0"/>
          </a:p>
          <a:p>
            <a:pPr marL="742950" lvl="1" indent="-285750" defTabSz="914400" fontAlgn="base">
              <a:lnSpc>
                <a:spcPct val="90000"/>
              </a:lnSpc>
              <a:spcBef>
                <a:spcPct val="20000"/>
              </a:spcBef>
              <a:spcAft>
                <a:spcPct val="0"/>
              </a:spcAft>
              <a:buFontTx/>
              <a:buChar char="–"/>
              <a:defRPr/>
            </a:pPr>
            <a:endParaRPr kumimoji="0" lang="en-US" b="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636902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940"/>
            <a:ext cx="9144000" cy="873891"/>
          </a:xfrm>
        </p:spPr>
        <p:txBody>
          <a:bodyPr>
            <a:noAutofit/>
          </a:bodyPr>
          <a:lstStyle/>
          <a:p>
            <a:r>
              <a:rPr lang="en-US" sz="3700" dirty="0" smtClean="0"/>
              <a:t>Added Complexity: 3D Microenvironments</a:t>
            </a:r>
            <a:endParaRPr lang="en-US" sz="3700" dirty="0"/>
          </a:p>
        </p:txBody>
      </p:sp>
      <p:sp>
        <p:nvSpPr>
          <p:cNvPr id="7" name="TextBox 6"/>
          <p:cNvSpPr txBox="1"/>
          <p:nvPr/>
        </p:nvSpPr>
        <p:spPr>
          <a:xfrm>
            <a:off x="4007279" y="5699063"/>
            <a:ext cx="2462934" cy="246221"/>
          </a:xfrm>
          <a:prstGeom prst="rect">
            <a:avLst/>
          </a:prstGeom>
          <a:noFill/>
        </p:spPr>
        <p:txBody>
          <a:bodyPr wrap="none" rtlCol="0">
            <a:spAutoFit/>
          </a:bodyPr>
          <a:lstStyle/>
          <a:p>
            <a:r>
              <a:rPr lang="en-US" sz="1000" dirty="0" smtClean="0"/>
              <a:t>Nat Rev MCB Griffith and Swartz (2006)</a:t>
            </a:r>
            <a:endParaRPr lang="en-US" sz="1000" dirty="0"/>
          </a:p>
        </p:txBody>
      </p:sp>
      <p:pic>
        <p:nvPicPr>
          <p:cNvPr id="8" name="Picture 7" descr="cell in 3D griffith and swartz.tiff"/>
          <p:cNvPicPr>
            <a:picLocks noChangeAspect="1"/>
          </p:cNvPicPr>
          <p:nvPr/>
        </p:nvPicPr>
        <p:blipFill>
          <a:blip r:embed="rId3"/>
          <a:stretch>
            <a:fillRect/>
          </a:stretch>
        </p:blipFill>
        <p:spPr>
          <a:xfrm>
            <a:off x="0" y="1422243"/>
            <a:ext cx="6773469" cy="4276820"/>
          </a:xfrm>
          <a:prstGeom prst="rect">
            <a:avLst/>
          </a:prstGeom>
        </p:spPr>
      </p:pic>
      <p:pic>
        <p:nvPicPr>
          <p:cNvPr id="9" name="Picture 8" descr="yamada comparison.tiff"/>
          <p:cNvPicPr>
            <a:picLocks noChangeAspect="1"/>
          </p:cNvPicPr>
          <p:nvPr/>
        </p:nvPicPr>
        <p:blipFill>
          <a:blip r:embed="rId4"/>
          <a:stretch>
            <a:fillRect/>
          </a:stretch>
        </p:blipFill>
        <p:spPr>
          <a:xfrm>
            <a:off x="6773469" y="1902237"/>
            <a:ext cx="2381401" cy="3408113"/>
          </a:xfrm>
          <a:prstGeom prst="rect">
            <a:avLst/>
          </a:prstGeom>
        </p:spPr>
      </p:pic>
      <p:sp>
        <p:nvSpPr>
          <p:cNvPr id="10" name="TextBox 9"/>
          <p:cNvSpPr txBox="1"/>
          <p:nvPr/>
        </p:nvSpPr>
        <p:spPr>
          <a:xfrm>
            <a:off x="7405486" y="5310350"/>
            <a:ext cx="1738514" cy="246221"/>
          </a:xfrm>
          <a:prstGeom prst="rect">
            <a:avLst/>
          </a:prstGeom>
          <a:noFill/>
        </p:spPr>
        <p:txBody>
          <a:bodyPr wrap="none" rtlCol="0">
            <a:spAutoFit/>
          </a:bodyPr>
          <a:lstStyle/>
          <a:p>
            <a:r>
              <a:rPr lang="en-US" sz="1000" dirty="0" smtClean="0"/>
              <a:t>Science, </a:t>
            </a:r>
            <a:r>
              <a:rPr lang="en-US" sz="1000" dirty="0" err="1" smtClean="0"/>
              <a:t>Cukierman</a:t>
            </a:r>
            <a:r>
              <a:rPr lang="en-US" sz="1000" dirty="0" smtClean="0"/>
              <a:t> (2001)</a:t>
            </a:r>
            <a:endParaRPr lang="en-US" sz="1000" dirty="0"/>
          </a:p>
        </p:txBody>
      </p:sp>
    </p:spTree>
    <p:extLst>
      <p:ext uri="{BB962C8B-B14F-4D97-AF65-F5344CB8AC3E}">
        <p14:creationId xmlns:p14="http://schemas.microsoft.com/office/powerpoint/2010/main" val="2192685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7" name="Picture 5"/>
          <p:cNvPicPr>
            <a:picLocks noChangeAspect="1"/>
          </p:cNvPicPr>
          <p:nvPr/>
        </p:nvPicPr>
        <p:blipFill>
          <a:blip r:embed="rId3"/>
          <a:srcRect/>
          <a:stretch>
            <a:fillRect/>
          </a:stretch>
        </p:blipFill>
        <p:spPr bwMode="auto">
          <a:xfrm>
            <a:off x="4561954" y="1959615"/>
            <a:ext cx="3985990" cy="3625453"/>
          </a:xfrm>
          <a:prstGeom prst="rect">
            <a:avLst/>
          </a:prstGeom>
          <a:noFill/>
          <a:ln w="9525">
            <a:noFill/>
            <a:miter lim="800000"/>
            <a:headEnd/>
            <a:tailEnd/>
          </a:ln>
        </p:spPr>
      </p:pic>
      <p:sp>
        <p:nvSpPr>
          <p:cNvPr id="522242" name="Title 1"/>
          <p:cNvSpPr>
            <a:spLocks noGrp="1"/>
          </p:cNvSpPr>
          <p:nvPr>
            <p:ph type="title"/>
          </p:nvPr>
        </p:nvSpPr>
        <p:spPr>
          <a:xfrm>
            <a:off x="875109" y="0"/>
            <a:ext cx="7358063" cy="635124"/>
          </a:xfrm>
        </p:spPr>
        <p:txBody>
          <a:bodyPr rtlCol="0">
            <a:normAutofit fontScale="90000"/>
          </a:bodyPr>
          <a:lstStyle/>
          <a:p>
            <a:pPr defTabSz="457177">
              <a:defRPr/>
            </a:pPr>
            <a:r>
              <a:rPr lang="en-US" sz="3800" dirty="0" smtClean="0">
                <a:latin typeface="Arial"/>
                <a:cs typeface="Arial"/>
              </a:rPr>
              <a:t>Natural Biopolymer: Matrigel</a:t>
            </a:r>
            <a:endParaRPr lang="en-US" sz="3800" dirty="0">
              <a:latin typeface="Arial"/>
              <a:cs typeface="Arial"/>
            </a:endParaRPr>
          </a:p>
        </p:txBody>
      </p:sp>
      <p:sp>
        <p:nvSpPr>
          <p:cNvPr id="522243" name="Content Placeholder 2"/>
          <p:cNvSpPr>
            <a:spLocks noGrp="1"/>
          </p:cNvSpPr>
          <p:nvPr>
            <p:ph idx="1"/>
          </p:nvPr>
        </p:nvSpPr>
        <p:spPr>
          <a:xfrm>
            <a:off x="285750" y="736134"/>
            <a:ext cx="8626078" cy="1389596"/>
          </a:xfrm>
        </p:spPr>
        <p:txBody>
          <a:bodyPr rtlCol="0">
            <a:normAutofit lnSpcReduction="10000"/>
          </a:bodyPr>
          <a:lstStyle/>
          <a:p>
            <a:pPr marL="742912" lvl="1" indent="-285736" defTabSz="457177">
              <a:defRPr/>
            </a:pPr>
            <a:r>
              <a:rPr lang="en-US" sz="1700" dirty="0" smtClean="0">
                <a:latin typeface="Arial"/>
                <a:cs typeface="Arial"/>
              </a:rPr>
              <a:t>Prostate cancer cells </a:t>
            </a:r>
            <a:r>
              <a:rPr lang="en-US" sz="1700" dirty="0">
                <a:latin typeface="Arial"/>
                <a:cs typeface="Arial"/>
              </a:rPr>
              <a:t>have biphasic migration speed as a function of Matrigel </a:t>
            </a:r>
            <a:r>
              <a:rPr lang="en-US" sz="1700" dirty="0" smtClean="0">
                <a:latin typeface="Arial"/>
                <a:cs typeface="Arial"/>
              </a:rPr>
              <a:t>concentration.</a:t>
            </a:r>
          </a:p>
          <a:p>
            <a:pPr marL="742912" lvl="1" indent="-285736" defTabSz="457177">
              <a:defRPr/>
            </a:pPr>
            <a:r>
              <a:rPr lang="en-US" sz="1700" dirty="0">
                <a:latin typeface="Arial"/>
                <a:cs typeface="Arial"/>
              </a:rPr>
              <a:t>When adhesivity was regulated via antibody blocking, biphasic curve shifted in the opposite direction as was predicted by previous 2D studies</a:t>
            </a:r>
            <a:r>
              <a:rPr lang="en-US" sz="1700" dirty="0" smtClean="0">
                <a:latin typeface="Arial"/>
                <a:cs typeface="Arial"/>
              </a:rPr>
              <a:t>.</a:t>
            </a:r>
          </a:p>
          <a:p>
            <a:pPr marL="742912" lvl="1" indent="-285736" defTabSz="457177">
              <a:defRPr/>
            </a:pPr>
            <a:r>
              <a:rPr lang="en-US" sz="1700" dirty="0" smtClean="0">
                <a:latin typeface="Arial"/>
                <a:cs typeface="Arial"/>
              </a:rPr>
              <a:t>Matrigel stiffness, pore size, degradation sites, </a:t>
            </a:r>
            <a:r>
              <a:rPr lang="en-US" sz="1700" dirty="0" err="1" smtClean="0">
                <a:latin typeface="Arial"/>
                <a:cs typeface="Arial"/>
              </a:rPr>
              <a:t>ligand</a:t>
            </a:r>
            <a:r>
              <a:rPr lang="en-US" sz="1700" dirty="0" smtClean="0">
                <a:latin typeface="Arial"/>
                <a:cs typeface="Arial"/>
              </a:rPr>
              <a:t> density compounded.</a:t>
            </a: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500" dirty="0">
              <a:latin typeface="Arial"/>
              <a:cs typeface="Arial"/>
            </a:endParaRPr>
          </a:p>
          <a:p>
            <a:pPr marL="742912" lvl="1" indent="-285736" defTabSz="457177">
              <a:defRPr/>
            </a:pPr>
            <a:endParaRPr lang="en-US" sz="1700" dirty="0">
              <a:latin typeface="Arial"/>
              <a:cs typeface="Arial"/>
            </a:endParaRPr>
          </a:p>
        </p:txBody>
      </p:sp>
      <p:cxnSp>
        <p:nvCxnSpPr>
          <p:cNvPr id="530438" name="Straight Arrow Connector 25"/>
          <p:cNvCxnSpPr>
            <a:cxnSpLocks noChangeShapeType="1"/>
          </p:cNvCxnSpPr>
          <p:nvPr/>
        </p:nvCxnSpPr>
        <p:spPr bwMode="auto">
          <a:xfrm flipV="1">
            <a:off x="5514177" y="5494497"/>
            <a:ext cx="2678906" cy="13395"/>
          </a:xfrm>
          <a:prstGeom prst="straightConnector1">
            <a:avLst/>
          </a:prstGeom>
          <a:noFill/>
          <a:ln w="28575">
            <a:solidFill>
              <a:schemeClr val="tx1"/>
            </a:solidFill>
            <a:round/>
            <a:headEnd/>
            <a:tailEnd type="arrow" w="med" len="med"/>
          </a:ln>
        </p:spPr>
      </p:cxnSp>
      <p:sp>
        <p:nvSpPr>
          <p:cNvPr id="530439" name="TextBox 9"/>
          <p:cNvSpPr txBox="1">
            <a:spLocks noChangeArrowheads="1"/>
          </p:cNvSpPr>
          <p:nvPr/>
        </p:nvSpPr>
        <p:spPr bwMode="auto">
          <a:xfrm>
            <a:off x="4851950" y="5440920"/>
            <a:ext cx="3966525" cy="1449914"/>
          </a:xfrm>
          <a:prstGeom prst="rect">
            <a:avLst/>
          </a:prstGeom>
          <a:noFill/>
          <a:ln w="9525">
            <a:noFill/>
            <a:miter lim="800000"/>
            <a:headEnd/>
            <a:tailEnd/>
          </a:ln>
        </p:spPr>
        <p:txBody>
          <a:bodyPr wrap="none" lIns="64291" tIns="32146" rIns="64291" bIns="32146">
            <a:prstTxWarp prst="textNoShape">
              <a:avLst/>
            </a:prstTxWarp>
            <a:spAutoFit/>
          </a:bodyPr>
          <a:lstStyle/>
          <a:p>
            <a:pPr algn="ctr"/>
            <a:r>
              <a:rPr lang="en-US" dirty="0">
                <a:solidFill>
                  <a:srgbClr val="000000"/>
                </a:solidFill>
                <a:latin typeface="Arial" charset="0"/>
                <a:ea typeface="Arial" charset="0"/>
                <a:cs typeface="Arial" charset="0"/>
              </a:rPr>
              <a:t>Increasing </a:t>
            </a:r>
            <a:r>
              <a:rPr lang="en-US" dirty="0" smtClean="0">
                <a:solidFill>
                  <a:srgbClr val="000000"/>
                </a:solidFill>
                <a:latin typeface="Arial" charset="0"/>
                <a:ea typeface="Arial" charset="0"/>
                <a:cs typeface="Arial" charset="0"/>
              </a:rPr>
              <a:t>stiffness</a:t>
            </a:r>
            <a:endParaRPr lang="en-US" dirty="0">
              <a:solidFill>
                <a:srgbClr val="000000"/>
              </a:solidFill>
              <a:latin typeface="Arial" charset="0"/>
              <a:ea typeface="Arial" charset="0"/>
              <a:cs typeface="Arial" charset="0"/>
            </a:endParaRPr>
          </a:p>
          <a:p>
            <a:pPr algn="ctr"/>
            <a:r>
              <a:rPr lang="en-US" dirty="0">
                <a:solidFill>
                  <a:srgbClr val="000000"/>
                </a:solidFill>
                <a:latin typeface="Arial" charset="0"/>
                <a:ea typeface="Arial" charset="0"/>
                <a:cs typeface="Arial" charset="0"/>
              </a:rPr>
              <a:t>Decreasing pore </a:t>
            </a:r>
            <a:r>
              <a:rPr lang="en-US" dirty="0" smtClean="0">
                <a:solidFill>
                  <a:srgbClr val="000000"/>
                </a:solidFill>
                <a:latin typeface="Arial" charset="0"/>
                <a:ea typeface="Arial" charset="0"/>
                <a:cs typeface="Arial" charset="0"/>
              </a:rPr>
              <a:t>size</a:t>
            </a:r>
          </a:p>
          <a:p>
            <a:pPr algn="ctr"/>
            <a:r>
              <a:rPr lang="en-US" dirty="0" smtClean="0">
                <a:solidFill>
                  <a:srgbClr val="000000"/>
                </a:solidFill>
                <a:latin typeface="Arial" charset="0"/>
                <a:ea typeface="Arial" charset="0"/>
                <a:cs typeface="Arial" charset="0"/>
              </a:rPr>
              <a:t>Increasing adhesivity</a:t>
            </a:r>
          </a:p>
          <a:p>
            <a:pPr algn="ctr"/>
            <a:r>
              <a:rPr lang="en-US" dirty="0" smtClean="0">
                <a:solidFill>
                  <a:srgbClr val="000000"/>
                </a:solidFill>
                <a:latin typeface="Arial" charset="0"/>
                <a:ea typeface="Arial" charset="0"/>
                <a:cs typeface="Arial" charset="0"/>
              </a:rPr>
              <a:t>Increase in needed degradation</a:t>
            </a:r>
          </a:p>
          <a:p>
            <a:pPr algn="ctr"/>
            <a:r>
              <a:rPr lang="en-US" dirty="0" smtClean="0">
                <a:solidFill>
                  <a:srgbClr val="000000"/>
                </a:solidFill>
                <a:latin typeface="Arial" charset="0"/>
                <a:ea typeface="Arial" charset="0"/>
                <a:cs typeface="Arial" charset="0"/>
              </a:rPr>
              <a:t>Change in growth factor sequestering</a:t>
            </a:r>
            <a:endParaRPr lang="en-US" dirty="0">
              <a:solidFill>
                <a:srgbClr val="000000"/>
              </a:solidFill>
              <a:latin typeface="Arial" charset="0"/>
              <a:ea typeface="Arial" charset="0"/>
              <a:cs typeface="Arial" charset="0"/>
            </a:endParaRPr>
          </a:p>
        </p:txBody>
      </p:sp>
      <p:sp>
        <p:nvSpPr>
          <p:cNvPr id="530440" name="TextBox 10"/>
          <p:cNvSpPr txBox="1">
            <a:spLocks noChangeArrowheads="1"/>
          </p:cNvSpPr>
          <p:nvPr/>
        </p:nvSpPr>
        <p:spPr bwMode="auto">
          <a:xfrm>
            <a:off x="6544344" y="2823563"/>
            <a:ext cx="2599656" cy="368350"/>
          </a:xfrm>
          <a:prstGeom prst="rect">
            <a:avLst/>
          </a:prstGeom>
          <a:noFill/>
          <a:ln w="9525">
            <a:noFill/>
            <a:miter lim="800000"/>
            <a:headEnd/>
            <a:tailEnd/>
          </a:ln>
        </p:spPr>
        <p:txBody>
          <a:bodyPr wrap="none" lIns="64291" tIns="32146" rIns="64291" bIns="32146">
            <a:prstTxWarp prst="textNoShape">
              <a:avLst/>
            </a:prstTxWarp>
            <a:spAutoFit/>
          </a:bodyPr>
          <a:lstStyle/>
          <a:p>
            <a:pPr algn="ctr"/>
            <a:r>
              <a:rPr lang="en-US" sz="1900" dirty="0">
                <a:solidFill>
                  <a:srgbClr val="000000"/>
                </a:solidFill>
                <a:latin typeface="Arial" charset="0"/>
                <a:ea typeface="Arial" charset="0"/>
                <a:cs typeface="Arial" charset="0"/>
              </a:rPr>
              <a:t>Decreasing adhesivity</a:t>
            </a:r>
          </a:p>
        </p:txBody>
      </p:sp>
      <p:cxnSp>
        <p:nvCxnSpPr>
          <p:cNvPr id="530441" name="Straight Arrow Connector 25"/>
          <p:cNvCxnSpPr>
            <a:cxnSpLocks noChangeShapeType="1"/>
          </p:cNvCxnSpPr>
          <p:nvPr/>
        </p:nvCxnSpPr>
        <p:spPr bwMode="auto">
          <a:xfrm rot="16200000" flipH="1">
            <a:off x="6845722" y="2569066"/>
            <a:ext cx="361652" cy="0"/>
          </a:xfrm>
          <a:prstGeom prst="straightConnector1">
            <a:avLst/>
          </a:prstGeom>
          <a:noFill/>
          <a:ln w="28575">
            <a:solidFill>
              <a:schemeClr val="tx1"/>
            </a:solidFill>
            <a:round/>
            <a:headEnd/>
            <a:tailEnd type="arrow" w="med" len="med"/>
          </a:ln>
        </p:spPr>
      </p:cxnSp>
      <p:pic>
        <p:nvPicPr>
          <p:cNvPr id="13" name="Picture 12" descr="matrigel sem.tiff"/>
          <p:cNvPicPr>
            <a:picLocks noChangeAspect="1"/>
          </p:cNvPicPr>
          <p:nvPr/>
        </p:nvPicPr>
        <p:blipFill>
          <a:blip r:embed="rId4"/>
          <a:stretch>
            <a:fillRect/>
          </a:stretch>
        </p:blipFill>
        <p:spPr>
          <a:xfrm>
            <a:off x="597852" y="2160985"/>
            <a:ext cx="3471760" cy="2540975"/>
          </a:xfrm>
          <a:prstGeom prst="rect">
            <a:avLst/>
          </a:prstGeom>
        </p:spPr>
      </p:pic>
      <p:pic>
        <p:nvPicPr>
          <p:cNvPr id="14" name="Picture 13" descr="matrigel G'.tiff"/>
          <p:cNvPicPr>
            <a:picLocks noChangeAspect="1"/>
          </p:cNvPicPr>
          <p:nvPr/>
        </p:nvPicPr>
        <p:blipFill>
          <a:blip r:embed="rId5"/>
          <a:stretch>
            <a:fillRect/>
          </a:stretch>
        </p:blipFill>
        <p:spPr>
          <a:xfrm>
            <a:off x="597852" y="4769645"/>
            <a:ext cx="1511300" cy="1962150"/>
          </a:xfrm>
          <a:prstGeom prst="rect">
            <a:avLst/>
          </a:prstGeom>
        </p:spPr>
      </p:pic>
      <p:pic>
        <p:nvPicPr>
          <p:cNvPr id="15" name="Picture 14" descr="matrigel porosity.tiff"/>
          <p:cNvPicPr>
            <a:picLocks noChangeAspect="1"/>
          </p:cNvPicPr>
          <p:nvPr/>
        </p:nvPicPr>
        <p:blipFill>
          <a:blip r:embed="rId6"/>
          <a:stretch>
            <a:fillRect/>
          </a:stretch>
        </p:blipFill>
        <p:spPr>
          <a:xfrm>
            <a:off x="2538576" y="4876199"/>
            <a:ext cx="1940724" cy="1658328"/>
          </a:xfrm>
          <a:prstGeom prst="rect">
            <a:avLst/>
          </a:prstGeom>
        </p:spPr>
      </p:pic>
      <p:sp>
        <p:nvSpPr>
          <p:cNvPr id="16" name="TextBox 15"/>
          <p:cNvSpPr txBox="1"/>
          <p:nvPr/>
        </p:nvSpPr>
        <p:spPr>
          <a:xfrm>
            <a:off x="2538576" y="6454706"/>
            <a:ext cx="1724238" cy="246221"/>
          </a:xfrm>
          <a:prstGeom prst="rect">
            <a:avLst/>
          </a:prstGeom>
          <a:noFill/>
        </p:spPr>
        <p:txBody>
          <a:bodyPr wrap="none" rtlCol="0">
            <a:spAutoFit/>
          </a:bodyPr>
          <a:lstStyle/>
          <a:p>
            <a:r>
              <a:rPr lang="en-US" sz="1000" dirty="0" smtClean="0"/>
              <a:t>PNAS </a:t>
            </a:r>
            <a:r>
              <a:rPr lang="en-US" sz="1000" dirty="0" err="1" smtClean="0"/>
              <a:t>Zaman</a:t>
            </a:r>
            <a:r>
              <a:rPr lang="en-US" sz="1000" dirty="0" smtClean="0"/>
              <a:t> et. al. (2006)</a:t>
            </a:r>
            <a:endParaRPr lang="en-US" sz="1000" dirty="0"/>
          </a:p>
        </p:txBody>
      </p:sp>
    </p:spTree>
    <p:extLst>
      <p:ext uri="{BB962C8B-B14F-4D97-AF65-F5344CB8AC3E}">
        <p14:creationId xmlns:p14="http://schemas.microsoft.com/office/powerpoint/2010/main" val="30390410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04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22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224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04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04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04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0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3" grpId="0" build="p"/>
      <p:bldP spid="530439" grpId="0"/>
      <p:bldP spid="530440"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Title 1"/>
          <p:cNvSpPr>
            <a:spLocks noGrp="1"/>
          </p:cNvSpPr>
          <p:nvPr>
            <p:ph type="title"/>
          </p:nvPr>
        </p:nvSpPr>
        <p:spPr>
          <a:xfrm>
            <a:off x="54275" y="150458"/>
            <a:ext cx="9089725" cy="635124"/>
          </a:xfrm>
        </p:spPr>
        <p:txBody>
          <a:bodyPr rtlCol="0">
            <a:normAutofit fontScale="90000"/>
          </a:bodyPr>
          <a:lstStyle/>
          <a:p>
            <a:pPr defTabSz="457177">
              <a:defRPr/>
            </a:pPr>
            <a:r>
              <a:rPr lang="en-US" sz="3800" dirty="0" smtClean="0">
                <a:latin typeface="Arial"/>
                <a:cs typeface="Arial"/>
              </a:rPr>
              <a:t>Collagen: Microenvironment Heavily Influenced by Polymerization Conditions</a:t>
            </a:r>
            <a:endParaRPr lang="en-US" sz="3800" dirty="0">
              <a:latin typeface="Arial"/>
              <a:cs typeface="Arial"/>
            </a:endParaRPr>
          </a:p>
        </p:txBody>
      </p:sp>
      <p:pic>
        <p:nvPicPr>
          <p:cNvPr id="532484" name="Picture 3"/>
          <p:cNvPicPr>
            <a:picLocks noChangeAspect="1"/>
          </p:cNvPicPr>
          <p:nvPr/>
        </p:nvPicPr>
        <p:blipFill>
          <a:blip r:embed="rId3"/>
          <a:srcRect/>
          <a:stretch>
            <a:fillRect/>
          </a:stretch>
        </p:blipFill>
        <p:spPr bwMode="auto">
          <a:xfrm>
            <a:off x="6719311" y="4314705"/>
            <a:ext cx="2424689" cy="2529177"/>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54275" y="2057429"/>
            <a:ext cx="4330700" cy="1676400"/>
          </a:xfrm>
          <a:prstGeom prst="rect">
            <a:avLst/>
          </a:prstGeom>
        </p:spPr>
      </p:pic>
      <p:pic>
        <p:nvPicPr>
          <p:cNvPr id="8" name="Picture 7" descr="amoeboid ill.tiff"/>
          <p:cNvPicPr>
            <a:picLocks noChangeAspect="1"/>
          </p:cNvPicPr>
          <p:nvPr/>
        </p:nvPicPr>
        <p:blipFill>
          <a:blip r:embed="rId5"/>
          <a:stretch>
            <a:fillRect/>
          </a:stretch>
        </p:blipFill>
        <p:spPr>
          <a:xfrm>
            <a:off x="54275" y="1002702"/>
            <a:ext cx="4330700" cy="1054727"/>
          </a:xfrm>
          <a:prstGeom prst="rect">
            <a:avLst/>
          </a:prstGeom>
        </p:spPr>
      </p:pic>
      <p:sp>
        <p:nvSpPr>
          <p:cNvPr id="10" name="TextBox 9"/>
          <p:cNvSpPr txBox="1"/>
          <p:nvPr/>
        </p:nvSpPr>
        <p:spPr>
          <a:xfrm>
            <a:off x="2912647" y="3733829"/>
            <a:ext cx="1472328" cy="246221"/>
          </a:xfrm>
          <a:prstGeom prst="rect">
            <a:avLst/>
          </a:prstGeom>
          <a:noFill/>
        </p:spPr>
        <p:txBody>
          <a:bodyPr wrap="none" rtlCol="0">
            <a:spAutoFit/>
          </a:bodyPr>
          <a:lstStyle/>
          <a:p>
            <a:r>
              <a:rPr lang="en-US" sz="1000" dirty="0" smtClean="0"/>
              <a:t>JCB Wolf et. al. (2003)</a:t>
            </a:r>
            <a:endParaRPr lang="en-US" sz="1000" dirty="0"/>
          </a:p>
        </p:txBody>
      </p:sp>
      <p:pic>
        <p:nvPicPr>
          <p:cNvPr id="11" name="Picture 10" descr="HD 3D collagen.tiff"/>
          <p:cNvPicPr>
            <a:picLocks noChangeAspect="1"/>
          </p:cNvPicPr>
          <p:nvPr/>
        </p:nvPicPr>
        <p:blipFill>
          <a:blip r:embed="rId6"/>
          <a:stretch>
            <a:fillRect/>
          </a:stretch>
        </p:blipFill>
        <p:spPr>
          <a:xfrm>
            <a:off x="5139922" y="1914127"/>
            <a:ext cx="1616301" cy="2161173"/>
          </a:xfrm>
          <a:prstGeom prst="rect">
            <a:avLst/>
          </a:prstGeom>
        </p:spPr>
      </p:pic>
      <p:pic>
        <p:nvPicPr>
          <p:cNvPr id="12" name="Picture 11" descr="HD 3D collagen speed.tiff"/>
          <p:cNvPicPr>
            <a:picLocks noChangeAspect="1"/>
          </p:cNvPicPr>
          <p:nvPr/>
        </p:nvPicPr>
        <p:blipFill>
          <a:blip r:embed="rId7"/>
          <a:stretch>
            <a:fillRect/>
          </a:stretch>
        </p:blipFill>
        <p:spPr>
          <a:xfrm>
            <a:off x="6756223" y="1753543"/>
            <a:ext cx="2424450" cy="2321757"/>
          </a:xfrm>
          <a:prstGeom prst="rect">
            <a:avLst/>
          </a:prstGeom>
        </p:spPr>
      </p:pic>
      <p:sp>
        <p:nvSpPr>
          <p:cNvPr id="13" name="TextBox 12"/>
          <p:cNvSpPr txBox="1"/>
          <p:nvPr/>
        </p:nvSpPr>
        <p:spPr>
          <a:xfrm>
            <a:off x="7662279" y="4068484"/>
            <a:ext cx="1481721" cy="246221"/>
          </a:xfrm>
          <a:prstGeom prst="rect">
            <a:avLst/>
          </a:prstGeom>
          <a:noFill/>
        </p:spPr>
        <p:txBody>
          <a:bodyPr wrap="none" rtlCol="0">
            <a:spAutoFit/>
          </a:bodyPr>
          <a:lstStyle/>
          <a:p>
            <a:r>
              <a:rPr lang="en-US" sz="1000" dirty="0" smtClean="0"/>
              <a:t>MBC Kim et. al. (2008)</a:t>
            </a:r>
            <a:endParaRPr lang="en-US" sz="1000" dirty="0"/>
          </a:p>
        </p:txBody>
      </p:sp>
      <p:sp>
        <p:nvSpPr>
          <p:cNvPr id="15" name="TextBox 14"/>
          <p:cNvSpPr txBox="1"/>
          <p:nvPr/>
        </p:nvSpPr>
        <p:spPr>
          <a:xfrm>
            <a:off x="2481890" y="6337904"/>
            <a:ext cx="1903085" cy="246221"/>
          </a:xfrm>
          <a:prstGeom prst="rect">
            <a:avLst/>
          </a:prstGeom>
          <a:noFill/>
        </p:spPr>
        <p:txBody>
          <a:bodyPr wrap="none" rtlCol="0">
            <a:spAutoFit/>
          </a:bodyPr>
          <a:lstStyle/>
          <a:p>
            <a:r>
              <a:rPr lang="en-US" sz="1000" dirty="0" err="1" smtClean="0"/>
              <a:t>Biophys</a:t>
            </a:r>
            <a:r>
              <a:rPr lang="en-US" sz="1000" dirty="0" smtClean="0"/>
              <a:t> J Harley et. al. (2008)</a:t>
            </a:r>
            <a:endParaRPr lang="en-US" sz="1000" dirty="0"/>
          </a:p>
        </p:txBody>
      </p:sp>
      <p:pic>
        <p:nvPicPr>
          <p:cNvPr id="16" name="Picture 15" descr="coll biph speed.tiff"/>
          <p:cNvPicPr>
            <a:picLocks noChangeAspect="1"/>
          </p:cNvPicPr>
          <p:nvPr/>
        </p:nvPicPr>
        <p:blipFill>
          <a:blip r:embed="rId8"/>
          <a:stretch>
            <a:fillRect/>
          </a:stretch>
        </p:blipFill>
        <p:spPr>
          <a:xfrm>
            <a:off x="4336827" y="4394080"/>
            <a:ext cx="2439634" cy="2451595"/>
          </a:xfrm>
          <a:prstGeom prst="rect">
            <a:avLst/>
          </a:prstGeom>
        </p:spPr>
      </p:pic>
      <p:sp>
        <p:nvSpPr>
          <p:cNvPr id="17" name="TextBox 16"/>
          <p:cNvSpPr txBox="1"/>
          <p:nvPr/>
        </p:nvSpPr>
        <p:spPr>
          <a:xfrm>
            <a:off x="1420724" y="5691573"/>
            <a:ext cx="3090728" cy="646331"/>
          </a:xfrm>
          <a:prstGeom prst="rect">
            <a:avLst/>
          </a:prstGeom>
          <a:noFill/>
        </p:spPr>
        <p:txBody>
          <a:bodyPr wrap="square" rtlCol="0">
            <a:spAutoFit/>
          </a:bodyPr>
          <a:lstStyle/>
          <a:p>
            <a:r>
              <a:rPr lang="en-US" dirty="0" smtClean="0"/>
              <a:t>Freeze-dried Collagen-GAG</a:t>
            </a:r>
          </a:p>
          <a:p>
            <a:r>
              <a:rPr lang="en-US" dirty="0" smtClean="0"/>
              <a:t>1D migration along fibers</a:t>
            </a:r>
            <a:endParaRPr lang="en-US" dirty="0"/>
          </a:p>
        </p:txBody>
      </p:sp>
      <p:sp>
        <p:nvSpPr>
          <p:cNvPr id="18" name="Rectangle 17"/>
          <p:cNvSpPr/>
          <p:nvPr/>
        </p:nvSpPr>
        <p:spPr>
          <a:xfrm>
            <a:off x="5109842" y="971777"/>
            <a:ext cx="3985774" cy="923330"/>
          </a:xfrm>
          <a:prstGeom prst="rect">
            <a:avLst/>
          </a:prstGeom>
        </p:spPr>
        <p:txBody>
          <a:bodyPr wrap="square">
            <a:spAutoFit/>
          </a:bodyPr>
          <a:lstStyle/>
          <a:p>
            <a:r>
              <a:rPr lang="en-US" dirty="0" smtClean="0"/>
              <a:t>Native bovine dermal type I collagen</a:t>
            </a:r>
          </a:p>
          <a:p>
            <a:r>
              <a:rPr lang="en-US" dirty="0" smtClean="0"/>
              <a:t>Motility requires MT1-MMP</a:t>
            </a:r>
          </a:p>
          <a:p>
            <a:r>
              <a:rPr lang="en-US" dirty="0" smtClean="0"/>
              <a:t>(</a:t>
            </a:r>
            <a:r>
              <a:rPr lang="en-US" dirty="0" err="1" smtClean="0"/>
              <a:t>Nutragen</a:t>
            </a:r>
            <a:r>
              <a:rPr lang="en-US" dirty="0" smtClean="0"/>
              <a:t>)</a:t>
            </a:r>
            <a:endParaRPr lang="en-US" dirty="0"/>
          </a:p>
        </p:txBody>
      </p:sp>
      <p:sp>
        <p:nvSpPr>
          <p:cNvPr id="19" name="Rectangle 18"/>
          <p:cNvSpPr/>
          <p:nvPr/>
        </p:nvSpPr>
        <p:spPr>
          <a:xfrm>
            <a:off x="0" y="3980050"/>
            <a:ext cx="3985774" cy="1200329"/>
          </a:xfrm>
          <a:prstGeom prst="rect">
            <a:avLst/>
          </a:prstGeom>
        </p:spPr>
        <p:txBody>
          <a:bodyPr wrap="square">
            <a:spAutoFit/>
          </a:bodyPr>
          <a:lstStyle/>
          <a:p>
            <a:r>
              <a:rPr lang="en-US" dirty="0" smtClean="0"/>
              <a:t>Native bovine dermal type I collagen</a:t>
            </a:r>
          </a:p>
          <a:p>
            <a:r>
              <a:rPr lang="en-US" dirty="0" smtClean="0"/>
              <a:t>Motility can be protease-independent</a:t>
            </a:r>
          </a:p>
          <a:p>
            <a:r>
              <a:rPr lang="en-US" dirty="0" smtClean="0"/>
              <a:t>(</a:t>
            </a:r>
            <a:r>
              <a:rPr lang="en-US" dirty="0" err="1" smtClean="0"/>
              <a:t>Vitrogen</a:t>
            </a:r>
            <a:r>
              <a:rPr lang="en-US" dirty="0" smtClean="0"/>
              <a:t>, pepsin-extracted, non-covalent </a:t>
            </a:r>
            <a:r>
              <a:rPr lang="en-US" dirty="0" err="1" smtClean="0"/>
              <a:t>crosslinks</a:t>
            </a:r>
            <a:r>
              <a:rPr lang="en-US" dirty="0" smtClean="0"/>
              <a:t>)</a:t>
            </a:r>
            <a:endParaRPr lang="en-US" dirty="0"/>
          </a:p>
        </p:txBody>
      </p:sp>
    </p:spTree>
    <p:extLst>
      <p:ext uri="{BB962C8B-B14F-4D97-AF65-F5344CB8AC3E}">
        <p14:creationId xmlns:p14="http://schemas.microsoft.com/office/powerpoint/2010/main" val="6118621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24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Title 1"/>
          <p:cNvSpPr>
            <a:spLocks noGrp="1"/>
          </p:cNvSpPr>
          <p:nvPr>
            <p:ph type="title"/>
          </p:nvPr>
        </p:nvSpPr>
        <p:spPr>
          <a:xfrm>
            <a:off x="0" y="0"/>
            <a:ext cx="9143999" cy="635124"/>
          </a:xfrm>
        </p:spPr>
        <p:txBody>
          <a:bodyPr rtlCol="0">
            <a:noAutofit/>
          </a:bodyPr>
          <a:lstStyle/>
          <a:p>
            <a:pPr defTabSz="457177">
              <a:defRPr/>
            </a:pPr>
            <a:r>
              <a:rPr lang="en-US" sz="3200" dirty="0" smtClean="0">
                <a:latin typeface="Arial"/>
                <a:cs typeface="Arial"/>
              </a:rPr>
              <a:t>Cell-Secreted </a:t>
            </a:r>
            <a:r>
              <a:rPr lang="en-US" sz="3200" dirty="0" err="1" smtClean="0">
                <a:latin typeface="Arial"/>
                <a:cs typeface="Arial"/>
              </a:rPr>
              <a:t>ECMs</a:t>
            </a:r>
            <a:r>
              <a:rPr lang="en-US" sz="3200" dirty="0" smtClean="0">
                <a:latin typeface="Arial"/>
                <a:cs typeface="Arial"/>
              </a:rPr>
              <a:t>: 3D = 1D?</a:t>
            </a:r>
            <a:endParaRPr lang="en-US" sz="3200" dirty="0">
              <a:latin typeface="Arial"/>
              <a:cs typeface="Arial"/>
            </a:endParaRPr>
          </a:p>
        </p:txBody>
      </p:sp>
      <p:sp>
        <p:nvSpPr>
          <p:cNvPr id="6" name="TextBox 5"/>
          <p:cNvSpPr txBox="1"/>
          <p:nvPr/>
        </p:nvSpPr>
        <p:spPr>
          <a:xfrm>
            <a:off x="748996" y="6155846"/>
            <a:ext cx="1546029" cy="246221"/>
          </a:xfrm>
          <a:prstGeom prst="rect">
            <a:avLst/>
          </a:prstGeom>
          <a:noFill/>
        </p:spPr>
        <p:txBody>
          <a:bodyPr wrap="none" rtlCol="0">
            <a:spAutoFit/>
          </a:bodyPr>
          <a:lstStyle/>
          <a:p>
            <a:r>
              <a:rPr lang="en-US" sz="1000" dirty="0" smtClean="0"/>
              <a:t>JCB Doyle et. al. (2009)</a:t>
            </a:r>
            <a:endParaRPr lang="en-US" sz="1000" dirty="0"/>
          </a:p>
        </p:txBody>
      </p:sp>
      <p:pic>
        <p:nvPicPr>
          <p:cNvPr id="7" name="doyle yamada.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748996" y="1447479"/>
            <a:ext cx="3766693" cy="4708367"/>
          </a:xfrm>
          <a:prstGeom prst="rect">
            <a:avLst/>
          </a:prstGeom>
        </p:spPr>
      </p:pic>
      <p:pic>
        <p:nvPicPr>
          <p:cNvPr id="8" name="Picture 7" descr="2D 1D 3D migration.tiff"/>
          <p:cNvPicPr>
            <a:picLocks noChangeAspect="1"/>
          </p:cNvPicPr>
          <p:nvPr/>
        </p:nvPicPr>
        <p:blipFill>
          <a:blip r:embed="rId6"/>
          <a:stretch>
            <a:fillRect/>
          </a:stretch>
        </p:blipFill>
        <p:spPr>
          <a:xfrm>
            <a:off x="5470141" y="1491784"/>
            <a:ext cx="2899081" cy="4049173"/>
          </a:xfrm>
          <a:prstGeom prst="rect">
            <a:avLst/>
          </a:prstGeom>
        </p:spPr>
      </p:pic>
    </p:spTree>
    <p:extLst>
      <p:ext uri="{BB962C8B-B14F-4D97-AF65-F5344CB8AC3E}">
        <p14:creationId xmlns:p14="http://schemas.microsoft.com/office/powerpoint/2010/main" val="34780155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endCondLst>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Defined </a:t>
            </a:r>
            <a:r>
              <a:rPr lang="en-US" dirty="0" err="1" smtClean="0"/>
              <a:t>Macropores</a:t>
            </a:r>
            <a:r>
              <a:rPr lang="en-US" dirty="0" smtClean="0"/>
              <a:t> in Non-Degradable PEG Environment</a:t>
            </a:r>
            <a:endParaRPr lang="en-US" dirty="0"/>
          </a:p>
        </p:txBody>
      </p:sp>
      <p:pic>
        <p:nvPicPr>
          <p:cNvPr id="6" name="Picture 11"/>
          <p:cNvPicPr>
            <a:picLocks noChangeAspect="1" noChangeArrowheads="1"/>
          </p:cNvPicPr>
          <p:nvPr/>
        </p:nvPicPr>
        <p:blipFill>
          <a:blip r:embed="rId3"/>
          <a:srcRect/>
          <a:stretch>
            <a:fillRect/>
          </a:stretch>
        </p:blipFill>
        <p:spPr bwMode="auto">
          <a:xfrm>
            <a:off x="3810000" y="1599999"/>
            <a:ext cx="1535373" cy="1371600"/>
          </a:xfrm>
          <a:prstGeom prst="rect">
            <a:avLst/>
          </a:prstGeom>
          <a:noFill/>
          <a:ln w="12700">
            <a:noFill/>
            <a:miter lim="800000"/>
            <a:headEnd/>
            <a:tailEnd/>
          </a:ln>
        </p:spPr>
      </p:pic>
      <p:sp>
        <p:nvSpPr>
          <p:cNvPr id="7" name="Rectangle 12"/>
          <p:cNvSpPr>
            <a:spLocks/>
          </p:cNvSpPr>
          <p:nvPr/>
        </p:nvSpPr>
        <p:spPr bwMode="auto">
          <a:xfrm>
            <a:off x="1524000" y="1752600"/>
            <a:ext cx="2209800" cy="1054100"/>
          </a:xfrm>
          <a:prstGeom prst="rect">
            <a:avLst/>
          </a:prstGeom>
          <a:noFill/>
          <a:ln w="12700">
            <a:noFill/>
            <a:miter lim="800000"/>
            <a:headEnd/>
            <a:tailEnd/>
          </a:ln>
        </p:spPr>
        <p:txBody>
          <a:bodyPr lIns="0" tIns="0" rIns="0" bIns="0" anchor="ctr">
            <a:prstTxWarp prst="textNoShape">
              <a:avLst/>
            </a:prstTxWarp>
          </a:bodyPr>
          <a:lstStyle/>
          <a:p>
            <a:pPr algn="ctr"/>
            <a:r>
              <a:rPr lang="en-US" sz="1600" dirty="0">
                <a:latin typeface="Arial" pitchFamily="-112" charset="0"/>
                <a:ea typeface="Arial" pitchFamily="-112" charset="0"/>
                <a:cs typeface="Arial" pitchFamily="-112" charset="0"/>
                <a:sym typeface="Arial" pitchFamily="-112" charset="0"/>
              </a:rPr>
              <a:t>PEG polymerized with UV Light</a:t>
            </a:r>
          </a:p>
        </p:txBody>
      </p:sp>
      <p:pic>
        <p:nvPicPr>
          <p:cNvPr id="8" name="Picture 19"/>
          <p:cNvPicPr>
            <a:picLocks noChangeAspect="1" noChangeArrowheads="1"/>
          </p:cNvPicPr>
          <p:nvPr/>
        </p:nvPicPr>
        <p:blipFill>
          <a:blip r:embed="rId4"/>
          <a:srcRect/>
          <a:stretch>
            <a:fillRect/>
          </a:stretch>
        </p:blipFill>
        <p:spPr bwMode="auto">
          <a:xfrm>
            <a:off x="4" y="1587500"/>
            <a:ext cx="1508395" cy="1371600"/>
          </a:xfrm>
          <a:prstGeom prst="rect">
            <a:avLst/>
          </a:prstGeom>
          <a:noFill/>
          <a:ln w="12700">
            <a:noFill/>
            <a:miter lim="800000"/>
            <a:headEnd/>
            <a:tailEnd/>
          </a:ln>
        </p:spPr>
      </p:pic>
      <p:pic>
        <p:nvPicPr>
          <p:cNvPr id="9" name="Picture 23"/>
          <p:cNvPicPr>
            <a:picLocks noChangeAspect="1" noChangeArrowheads="1"/>
          </p:cNvPicPr>
          <p:nvPr/>
        </p:nvPicPr>
        <p:blipFill>
          <a:blip r:embed="rId5"/>
          <a:srcRect/>
          <a:stretch>
            <a:fillRect/>
          </a:stretch>
        </p:blipFill>
        <p:spPr bwMode="auto">
          <a:xfrm>
            <a:off x="7137400" y="1752601"/>
            <a:ext cx="1721628" cy="846526"/>
          </a:xfrm>
          <a:prstGeom prst="rect">
            <a:avLst/>
          </a:prstGeom>
          <a:noFill/>
          <a:ln w="12700">
            <a:noFill/>
            <a:miter lim="800000"/>
            <a:headEnd/>
            <a:tailEnd/>
          </a:ln>
        </p:spPr>
      </p:pic>
      <p:sp>
        <p:nvSpPr>
          <p:cNvPr id="10" name="Rectangle 24"/>
          <p:cNvSpPr>
            <a:spLocks/>
          </p:cNvSpPr>
          <p:nvPr/>
        </p:nvSpPr>
        <p:spPr bwMode="auto">
          <a:xfrm>
            <a:off x="5410200" y="1905000"/>
            <a:ext cx="1561306" cy="447676"/>
          </a:xfrm>
          <a:prstGeom prst="rect">
            <a:avLst/>
          </a:prstGeom>
          <a:noFill/>
          <a:ln w="12700">
            <a:noFill/>
            <a:miter lim="800000"/>
            <a:headEnd/>
            <a:tailEnd/>
          </a:ln>
        </p:spPr>
        <p:txBody>
          <a:bodyPr lIns="0" tIns="0" rIns="0" bIns="0" anchor="ctr">
            <a:prstTxWarp prst="textNoShape">
              <a:avLst/>
            </a:prstTxWarp>
          </a:bodyPr>
          <a:lstStyle/>
          <a:p>
            <a:pPr algn="ctr"/>
            <a:r>
              <a:rPr lang="en-US" sz="1600" dirty="0">
                <a:latin typeface="Arial" pitchFamily="-112" charset="0"/>
                <a:ea typeface="Arial" pitchFamily="-112" charset="0"/>
                <a:cs typeface="Arial" pitchFamily="-112" charset="0"/>
                <a:sym typeface="Arial" pitchFamily="-112" charset="0"/>
              </a:rPr>
              <a:t>Beads </a:t>
            </a:r>
            <a:r>
              <a:rPr lang="en-US" sz="1600" dirty="0" smtClean="0">
                <a:latin typeface="Arial" pitchFamily="-112" charset="0"/>
                <a:ea typeface="Arial" pitchFamily="-112" charset="0"/>
                <a:cs typeface="Arial" pitchFamily="-112" charset="0"/>
                <a:sym typeface="Arial" pitchFamily="-112" charset="0"/>
              </a:rPr>
              <a:t>leached </a:t>
            </a:r>
            <a:endParaRPr lang="en-US" sz="1600" dirty="0">
              <a:latin typeface="Arial" pitchFamily="-112" charset="0"/>
              <a:ea typeface="Arial" pitchFamily="-112" charset="0"/>
              <a:cs typeface="Arial" pitchFamily="-112" charset="0"/>
              <a:sym typeface="Arial" pitchFamily="-112" charset="0"/>
            </a:endParaRPr>
          </a:p>
        </p:txBody>
      </p:sp>
      <p:sp>
        <p:nvSpPr>
          <p:cNvPr id="11" name="Rectangle 25"/>
          <p:cNvSpPr>
            <a:spLocks/>
          </p:cNvSpPr>
          <p:nvPr/>
        </p:nvSpPr>
        <p:spPr bwMode="auto">
          <a:xfrm>
            <a:off x="7099300" y="2590802"/>
            <a:ext cx="1739900" cy="372473"/>
          </a:xfrm>
          <a:prstGeom prst="rect">
            <a:avLst/>
          </a:prstGeom>
          <a:noFill/>
          <a:ln w="12700">
            <a:noFill/>
            <a:miter lim="800000"/>
            <a:headEnd/>
            <a:tailEnd/>
          </a:ln>
        </p:spPr>
        <p:txBody>
          <a:bodyPr lIns="0" tIns="0" rIns="0" bIns="0" anchor="ctr">
            <a:prstTxWarp prst="textNoShape">
              <a:avLst/>
            </a:prstTxWarp>
          </a:bodyPr>
          <a:lstStyle/>
          <a:p>
            <a:pPr algn="ctr"/>
            <a:r>
              <a:rPr lang="en-US" sz="1600" dirty="0">
                <a:latin typeface="Arial" pitchFamily="-112" charset="0"/>
                <a:ea typeface="Arial" pitchFamily="-112" charset="0"/>
                <a:cs typeface="Arial" pitchFamily="-112" charset="0"/>
                <a:sym typeface="Arial" pitchFamily="-112" charset="0"/>
              </a:rPr>
              <a:t>Porous, ordered </a:t>
            </a:r>
            <a:r>
              <a:rPr lang="en-US" sz="1600" dirty="0" err="1">
                <a:latin typeface="Arial" pitchFamily="-112" charset="0"/>
                <a:ea typeface="Arial" pitchFamily="-112" charset="0"/>
                <a:cs typeface="Arial" pitchFamily="-112" charset="0"/>
                <a:sym typeface="Arial" pitchFamily="-112" charset="0"/>
              </a:rPr>
              <a:t>hydrogel</a:t>
            </a:r>
            <a:endParaRPr lang="en-US" sz="1600" dirty="0">
              <a:latin typeface="Arial" pitchFamily="-112" charset="0"/>
              <a:ea typeface="Arial" pitchFamily="-112" charset="0"/>
              <a:cs typeface="Arial" pitchFamily="-112" charset="0"/>
              <a:sym typeface="Arial" pitchFamily="-112" charset="0"/>
            </a:endParaRPr>
          </a:p>
        </p:txBody>
      </p:sp>
      <p:sp>
        <p:nvSpPr>
          <p:cNvPr id="12" name="Rectangle 26"/>
          <p:cNvSpPr>
            <a:spLocks/>
          </p:cNvSpPr>
          <p:nvPr/>
        </p:nvSpPr>
        <p:spPr bwMode="auto">
          <a:xfrm>
            <a:off x="-76200" y="1219200"/>
            <a:ext cx="2590800" cy="444500"/>
          </a:xfrm>
          <a:prstGeom prst="rect">
            <a:avLst/>
          </a:prstGeom>
          <a:noFill/>
          <a:ln w="12700">
            <a:noFill/>
            <a:miter lim="800000"/>
            <a:headEnd/>
            <a:tailEnd/>
          </a:ln>
        </p:spPr>
        <p:txBody>
          <a:bodyPr lIns="0" tIns="0" rIns="0" bIns="0" anchor="ctr">
            <a:prstTxWarp prst="textNoShape">
              <a:avLst/>
            </a:prstTxWarp>
          </a:bodyPr>
          <a:lstStyle/>
          <a:p>
            <a:pPr algn="ctr"/>
            <a:r>
              <a:rPr lang="en-US" sz="1200" dirty="0" err="1">
                <a:latin typeface="Arial" pitchFamily="-112" charset="0"/>
                <a:ea typeface="Arial" pitchFamily="-112" charset="0"/>
                <a:cs typeface="Arial" pitchFamily="-112" charset="0"/>
                <a:sym typeface="Arial" pitchFamily="-112" charset="0"/>
              </a:rPr>
              <a:t>Stachowiak</a:t>
            </a:r>
            <a:r>
              <a:rPr lang="en-US" sz="1200" dirty="0">
                <a:latin typeface="Arial" pitchFamily="-112" charset="0"/>
                <a:ea typeface="Arial" pitchFamily="-112" charset="0"/>
                <a:cs typeface="Arial" pitchFamily="-112" charset="0"/>
                <a:sym typeface="Arial" pitchFamily="-112" charset="0"/>
              </a:rPr>
              <a:t> et. al., </a:t>
            </a:r>
            <a:r>
              <a:rPr lang="en-US" sz="1200" i="1" dirty="0">
                <a:latin typeface="Arial" pitchFamily="-112" charset="0"/>
                <a:ea typeface="Arial" pitchFamily="-112" charset="0"/>
                <a:cs typeface="Arial" pitchFamily="-112" charset="0"/>
                <a:sym typeface="Arial" pitchFamily="-112" charset="0"/>
              </a:rPr>
              <a:t>Adv. Mat.</a:t>
            </a:r>
            <a:r>
              <a:rPr lang="en-US" sz="1200" dirty="0">
                <a:latin typeface="Arial" pitchFamily="-112" charset="0"/>
                <a:ea typeface="Arial" pitchFamily="-112" charset="0"/>
                <a:cs typeface="Arial" pitchFamily="-112" charset="0"/>
                <a:sym typeface="Arial" pitchFamily="-112" charset="0"/>
              </a:rPr>
              <a:t>, 2004</a:t>
            </a:r>
          </a:p>
        </p:txBody>
      </p:sp>
      <p:cxnSp>
        <p:nvCxnSpPr>
          <p:cNvPr id="13" name="Straight Arrow Connector 12"/>
          <p:cNvCxnSpPr>
            <a:endCxn id="7" idx="3"/>
          </p:cNvCxnSpPr>
          <p:nvPr/>
        </p:nvCxnSpPr>
        <p:spPr bwMode="auto">
          <a:xfrm>
            <a:off x="1600200" y="2279650"/>
            <a:ext cx="2133600" cy="1588"/>
          </a:xfrm>
          <a:prstGeom prst="straightConnector1">
            <a:avLst/>
          </a:prstGeom>
          <a:ln>
            <a:solidFill>
              <a:schemeClr val="tx1"/>
            </a:solidFill>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5" name="Straight Arrow Connector 14"/>
          <p:cNvCxnSpPr/>
          <p:nvPr/>
        </p:nvCxnSpPr>
        <p:spPr bwMode="auto">
          <a:xfrm>
            <a:off x="5410200" y="2286000"/>
            <a:ext cx="1561306" cy="1588"/>
          </a:xfrm>
          <a:prstGeom prst="straightConnector1">
            <a:avLst/>
          </a:prstGeom>
          <a:ln>
            <a:solidFill>
              <a:srgbClr val="000000"/>
            </a:solidFill>
            <a:headEnd type="none" w="med" len="med"/>
            <a:tailEnd type="arrow"/>
          </a:ln>
        </p:spPr>
        <p:style>
          <a:lnRef idx="2">
            <a:schemeClr val="accent4"/>
          </a:lnRef>
          <a:fillRef idx="0">
            <a:schemeClr val="accent4"/>
          </a:fillRef>
          <a:effectRef idx="1">
            <a:schemeClr val="accent4"/>
          </a:effectRef>
          <a:fontRef idx="minor">
            <a:schemeClr val="tx1"/>
          </a:fontRef>
        </p:style>
      </p:cxnSp>
      <p:pic>
        <p:nvPicPr>
          <p:cNvPr id="17" name="Picture 16"/>
          <p:cNvPicPr>
            <a:picLocks noChangeAspect="1"/>
          </p:cNvPicPr>
          <p:nvPr/>
        </p:nvPicPr>
        <p:blipFill>
          <a:blip r:embed="rId6"/>
          <a:stretch>
            <a:fillRect/>
          </a:stretch>
        </p:blipFill>
        <p:spPr>
          <a:xfrm>
            <a:off x="1440379" y="1371597"/>
            <a:ext cx="6027222" cy="5486405"/>
          </a:xfrm>
          <a:prstGeom prst="rect">
            <a:avLst/>
          </a:prstGeom>
        </p:spPr>
      </p:pic>
      <p:sp>
        <p:nvSpPr>
          <p:cNvPr id="14" name="TextBox 13"/>
          <p:cNvSpPr txBox="1"/>
          <p:nvPr/>
        </p:nvSpPr>
        <p:spPr>
          <a:xfrm>
            <a:off x="1600200" y="6525177"/>
            <a:ext cx="1560243" cy="246221"/>
          </a:xfrm>
          <a:prstGeom prst="rect">
            <a:avLst/>
          </a:prstGeom>
          <a:noFill/>
        </p:spPr>
        <p:txBody>
          <a:bodyPr wrap="none" rtlCol="0">
            <a:spAutoFit/>
          </a:bodyPr>
          <a:lstStyle/>
          <a:p>
            <a:r>
              <a:rPr lang="en-US" sz="1000" dirty="0" smtClean="0"/>
              <a:t>Peyton et. al. (</a:t>
            </a:r>
            <a:r>
              <a:rPr lang="en-US" sz="1000" i="1" dirty="0" smtClean="0"/>
              <a:t>in review</a:t>
            </a:r>
            <a:r>
              <a:rPr lang="en-US" sz="1000" dirty="0" smtClean="0"/>
              <a:t>)</a:t>
            </a:r>
            <a:endParaRPr lang="en-US" sz="1000" dirty="0"/>
          </a:p>
        </p:txBody>
      </p:sp>
      <p:pic>
        <p:nvPicPr>
          <p:cNvPr id="16" name="Picture 15"/>
          <p:cNvPicPr>
            <a:picLocks noChangeAspect="1"/>
          </p:cNvPicPr>
          <p:nvPr/>
        </p:nvPicPr>
        <p:blipFill>
          <a:blip r:embed="rId7"/>
          <a:stretch>
            <a:fillRect/>
          </a:stretch>
        </p:blipFill>
        <p:spPr>
          <a:xfrm>
            <a:off x="1" y="3264841"/>
            <a:ext cx="4495800" cy="3626495"/>
          </a:xfrm>
          <a:prstGeom prst="rect">
            <a:avLst/>
          </a:prstGeom>
        </p:spPr>
      </p:pic>
    </p:spTree>
    <p:extLst>
      <p:ext uri="{BB962C8B-B14F-4D97-AF65-F5344CB8AC3E}">
        <p14:creationId xmlns:p14="http://schemas.microsoft.com/office/powerpoint/2010/main" val="2511943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76200"/>
            <a:ext cx="8839200" cy="1143000"/>
          </a:xfrm>
        </p:spPr>
        <p:txBody>
          <a:bodyPr>
            <a:normAutofit fontScale="90000"/>
          </a:bodyPr>
          <a:lstStyle/>
          <a:p>
            <a:r>
              <a:rPr lang="en-US" dirty="0" smtClean="0"/>
              <a:t>Elastic Modulus in </a:t>
            </a:r>
            <a:r>
              <a:rPr lang="en-US" dirty="0" err="1" smtClean="0"/>
              <a:t>Macroporous</a:t>
            </a:r>
            <a:r>
              <a:rPr lang="en-US" dirty="0" smtClean="0"/>
              <a:t> Gels Follows Predictive Model</a:t>
            </a:r>
            <a:endParaRPr lang="en-US" dirty="0"/>
          </a:p>
        </p:txBody>
      </p:sp>
      <p:sp>
        <p:nvSpPr>
          <p:cNvPr id="6" name="Text Box 35"/>
          <p:cNvSpPr txBox="1">
            <a:spLocks noChangeArrowheads="1"/>
          </p:cNvSpPr>
          <p:nvPr/>
        </p:nvSpPr>
        <p:spPr bwMode="auto">
          <a:xfrm>
            <a:off x="152401" y="6411067"/>
            <a:ext cx="8315077" cy="369324"/>
          </a:xfrm>
          <a:prstGeom prst="rect">
            <a:avLst/>
          </a:prstGeom>
          <a:noFill/>
          <a:ln w="9525">
            <a:noFill/>
            <a:miter lim="800000"/>
            <a:headEnd/>
            <a:tailEnd/>
          </a:ln>
          <a:effectLst/>
        </p:spPr>
        <p:txBody>
          <a:bodyPr wrap="none" lIns="91430" tIns="45716" rIns="91430" bIns="45716">
            <a:prstTxWarp prst="textNoShape">
              <a:avLst/>
            </a:prstTxWarp>
            <a:spAutoFit/>
          </a:bodyPr>
          <a:lstStyle/>
          <a:p>
            <a:pPr>
              <a:buFontTx/>
              <a:buChar char="•"/>
            </a:pPr>
            <a:r>
              <a:rPr lang="en-US" dirty="0" smtClean="0">
                <a:latin typeface="Arial"/>
                <a:cs typeface="Arial"/>
              </a:rPr>
              <a:t> Nonporous values are similar to previous reports on PEG gel mechanical tests</a:t>
            </a:r>
          </a:p>
        </p:txBody>
      </p:sp>
      <p:pic>
        <p:nvPicPr>
          <p:cNvPr id="9" name="Picture 8"/>
          <p:cNvPicPr>
            <a:picLocks noChangeAspect="1"/>
          </p:cNvPicPr>
          <p:nvPr/>
        </p:nvPicPr>
        <p:blipFill>
          <a:blip r:embed="rId4"/>
          <a:stretch>
            <a:fillRect/>
          </a:stretch>
        </p:blipFill>
        <p:spPr>
          <a:xfrm>
            <a:off x="2990088" y="1479226"/>
            <a:ext cx="6153911" cy="4945004"/>
          </a:xfrm>
          <a:prstGeom prst="rect">
            <a:avLst/>
          </a:prstGeom>
        </p:spPr>
      </p:pic>
      <p:graphicFrame>
        <p:nvGraphicFramePr>
          <p:cNvPr id="37890" name="Content Placeholder 3"/>
          <p:cNvGraphicFramePr>
            <a:graphicFrameLocks noChangeAspect="1"/>
          </p:cNvGraphicFramePr>
          <p:nvPr/>
        </p:nvGraphicFramePr>
        <p:xfrm>
          <a:off x="152401" y="4996952"/>
          <a:ext cx="3049588" cy="470861"/>
        </p:xfrm>
        <a:graphic>
          <a:graphicData uri="http://schemas.openxmlformats.org/presentationml/2006/ole">
            <mc:AlternateContent xmlns:mc="http://schemas.openxmlformats.org/markup-compatibility/2006">
              <mc:Choice xmlns:v="urn:schemas-microsoft-com:vml" Requires="v">
                <p:oleObj spid="_x0000_s1035" name="Equation" r:id="rId5" imgW="1727200" imgH="266700" progId="Equation.3">
                  <p:embed/>
                </p:oleObj>
              </mc:Choice>
              <mc:Fallback>
                <p:oleObj name="Equation" r:id="rId5" imgW="1727200" imgH="266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1" y="4996952"/>
                        <a:ext cx="3049588" cy="4708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p:cNvPicPr>
            <a:picLocks noChangeAspect="1"/>
          </p:cNvPicPr>
          <p:nvPr/>
        </p:nvPicPr>
        <p:blipFill>
          <a:blip r:embed="rId7"/>
          <a:stretch>
            <a:fillRect/>
          </a:stretch>
        </p:blipFill>
        <p:spPr>
          <a:xfrm>
            <a:off x="152401" y="1815139"/>
            <a:ext cx="2837687" cy="1217841"/>
          </a:xfrm>
          <a:prstGeom prst="rect">
            <a:avLst/>
          </a:prstGeom>
        </p:spPr>
      </p:pic>
      <p:pic>
        <p:nvPicPr>
          <p:cNvPr id="10" name="Picture 23"/>
          <p:cNvPicPr>
            <a:picLocks noChangeAspect="1" noChangeArrowheads="1"/>
          </p:cNvPicPr>
          <p:nvPr/>
        </p:nvPicPr>
        <p:blipFill>
          <a:blip r:embed="rId8"/>
          <a:srcRect/>
          <a:stretch>
            <a:fillRect/>
          </a:stretch>
        </p:blipFill>
        <p:spPr bwMode="auto">
          <a:xfrm>
            <a:off x="307941" y="3269855"/>
            <a:ext cx="2450813" cy="1205067"/>
          </a:xfrm>
          <a:prstGeom prst="rect">
            <a:avLst/>
          </a:prstGeom>
          <a:noFill/>
          <a:ln w="12700">
            <a:noFill/>
            <a:miter lim="800000"/>
            <a:headEnd/>
            <a:tailEnd/>
          </a:ln>
        </p:spPr>
      </p:pic>
      <p:sp>
        <p:nvSpPr>
          <p:cNvPr id="11" name="TextBox 10"/>
          <p:cNvSpPr txBox="1"/>
          <p:nvPr/>
        </p:nvSpPr>
        <p:spPr>
          <a:xfrm>
            <a:off x="709969" y="5467813"/>
            <a:ext cx="2875850" cy="307768"/>
          </a:xfrm>
          <a:prstGeom prst="rect">
            <a:avLst/>
          </a:prstGeom>
          <a:noFill/>
        </p:spPr>
        <p:txBody>
          <a:bodyPr wrap="none" lIns="91430" tIns="45716" rIns="91430" bIns="45716" rtlCol="0">
            <a:spAutoFit/>
          </a:bodyPr>
          <a:lstStyle/>
          <a:p>
            <a:r>
              <a:rPr lang="en-US" sz="1400" dirty="0" smtClean="0">
                <a:latin typeface="Arial"/>
                <a:cs typeface="Arial"/>
              </a:rPr>
              <a:t>Gibson and Ashby, Cellular Solids</a:t>
            </a:r>
            <a:endParaRPr lang="en-US" sz="1400" dirty="0">
              <a:latin typeface="Arial"/>
              <a:cs typeface="Arial"/>
            </a:endParaRPr>
          </a:p>
        </p:txBody>
      </p:sp>
      <p:sp>
        <p:nvSpPr>
          <p:cNvPr id="12" name="TextBox 11"/>
          <p:cNvSpPr txBox="1"/>
          <p:nvPr/>
        </p:nvSpPr>
        <p:spPr>
          <a:xfrm>
            <a:off x="7583756" y="5971682"/>
            <a:ext cx="1237826" cy="246221"/>
          </a:xfrm>
          <a:prstGeom prst="rect">
            <a:avLst/>
          </a:prstGeom>
          <a:noFill/>
        </p:spPr>
        <p:txBody>
          <a:bodyPr wrap="none" rtlCol="0">
            <a:spAutoFit/>
          </a:bodyPr>
          <a:lstStyle/>
          <a:p>
            <a:r>
              <a:rPr lang="en-US" sz="1000" dirty="0" smtClean="0"/>
              <a:t>Peyton et. al. (2011)</a:t>
            </a:r>
            <a:endParaRPr lang="en-US" sz="1000" dirty="0"/>
          </a:p>
        </p:txBody>
      </p:sp>
    </p:spTree>
    <p:extLst>
      <p:ext uri="{BB962C8B-B14F-4D97-AF65-F5344CB8AC3E}">
        <p14:creationId xmlns:p14="http://schemas.microsoft.com/office/powerpoint/2010/main" val="3974253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gure 3.tif"/>
          <p:cNvPicPr>
            <a:picLocks noChangeAspect="1"/>
          </p:cNvPicPr>
          <p:nvPr/>
        </p:nvPicPr>
        <p:blipFill>
          <a:blip r:embed="rId3"/>
          <a:stretch>
            <a:fillRect/>
          </a:stretch>
        </p:blipFill>
        <p:spPr>
          <a:xfrm>
            <a:off x="-1" y="2051201"/>
            <a:ext cx="9144001" cy="3597275"/>
          </a:xfrm>
          <a:prstGeom prst="rect">
            <a:avLst/>
          </a:prstGeom>
        </p:spPr>
      </p:pic>
      <p:sp>
        <p:nvSpPr>
          <p:cNvPr id="6" name="TextBox 5"/>
          <p:cNvSpPr txBox="1"/>
          <p:nvPr/>
        </p:nvSpPr>
        <p:spPr>
          <a:xfrm>
            <a:off x="2603214" y="1440529"/>
            <a:ext cx="3812587" cy="400110"/>
          </a:xfrm>
          <a:prstGeom prst="rect">
            <a:avLst/>
          </a:prstGeom>
          <a:noFill/>
        </p:spPr>
        <p:txBody>
          <a:bodyPr wrap="none" rtlCol="0">
            <a:spAutoFit/>
          </a:bodyPr>
          <a:lstStyle/>
          <a:p>
            <a:r>
              <a:rPr lang="en-US" sz="2000" dirty="0" smtClean="0"/>
              <a:t>Cell Spherical Diameter: ~16um</a:t>
            </a:r>
          </a:p>
        </p:txBody>
      </p:sp>
      <p:sp>
        <p:nvSpPr>
          <p:cNvPr id="7" name="TextBox 6"/>
          <p:cNvSpPr txBox="1"/>
          <p:nvPr/>
        </p:nvSpPr>
        <p:spPr>
          <a:xfrm>
            <a:off x="0" y="5741416"/>
            <a:ext cx="1839716" cy="646331"/>
          </a:xfrm>
          <a:prstGeom prst="rect">
            <a:avLst/>
          </a:prstGeom>
          <a:noFill/>
        </p:spPr>
        <p:txBody>
          <a:bodyPr wrap="none" rtlCol="0">
            <a:spAutoFit/>
          </a:bodyPr>
          <a:lstStyle/>
          <a:p>
            <a:r>
              <a:rPr lang="en-US" dirty="0" smtClean="0"/>
              <a:t>Chamber: 20um</a:t>
            </a:r>
          </a:p>
          <a:p>
            <a:r>
              <a:rPr lang="en-US" dirty="0" smtClean="0"/>
              <a:t>Pore: 7um</a:t>
            </a:r>
            <a:endParaRPr lang="en-US" dirty="0"/>
          </a:p>
        </p:txBody>
      </p:sp>
      <p:sp>
        <p:nvSpPr>
          <p:cNvPr id="8" name="TextBox 7"/>
          <p:cNvSpPr txBox="1"/>
          <p:nvPr/>
        </p:nvSpPr>
        <p:spPr>
          <a:xfrm>
            <a:off x="2646290" y="5741416"/>
            <a:ext cx="1839716" cy="646331"/>
          </a:xfrm>
          <a:prstGeom prst="rect">
            <a:avLst/>
          </a:prstGeom>
          <a:noFill/>
        </p:spPr>
        <p:txBody>
          <a:bodyPr wrap="none" rtlCol="0">
            <a:spAutoFit/>
          </a:bodyPr>
          <a:lstStyle/>
          <a:p>
            <a:r>
              <a:rPr lang="en-US" dirty="0" smtClean="0"/>
              <a:t>Chamber: 40um</a:t>
            </a:r>
          </a:p>
          <a:p>
            <a:r>
              <a:rPr lang="en-US" dirty="0" smtClean="0"/>
              <a:t>Pore: 12um</a:t>
            </a:r>
            <a:endParaRPr lang="en-US" dirty="0"/>
          </a:p>
        </p:txBody>
      </p:sp>
      <p:sp>
        <p:nvSpPr>
          <p:cNvPr id="9" name="TextBox 8"/>
          <p:cNvSpPr txBox="1"/>
          <p:nvPr/>
        </p:nvSpPr>
        <p:spPr>
          <a:xfrm>
            <a:off x="6402837" y="5741416"/>
            <a:ext cx="1839716" cy="646331"/>
          </a:xfrm>
          <a:prstGeom prst="rect">
            <a:avLst/>
          </a:prstGeom>
          <a:noFill/>
        </p:spPr>
        <p:txBody>
          <a:bodyPr wrap="none" rtlCol="0">
            <a:spAutoFit/>
          </a:bodyPr>
          <a:lstStyle/>
          <a:p>
            <a:r>
              <a:rPr lang="en-US" dirty="0" smtClean="0"/>
              <a:t>Chamber: 60um</a:t>
            </a:r>
          </a:p>
          <a:p>
            <a:r>
              <a:rPr lang="en-US" dirty="0" smtClean="0"/>
              <a:t>Pore: 17um</a:t>
            </a:r>
            <a:endParaRPr lang="en-US" dirty="0"/>
          </a:p>
        </p:txBody>
      </p:sp>
      <p:sp>
        <p:nvSpPr>
          <p:cNvPr id="10" name="Title 1"/>
          <p:cNvSpPr>
            <a:spLocks noGrp="1"/>
          </p:cNvSpPr>
          <p:nvPr>
            <p:ph type="title"/>
          </p:nvPr>
        </p:nvSpPr>
        <p:spPr>
          <a:xfrm>
            <a:off x="152401" y="76200"/>
            <a:ext cx="8839200" cy="1143000"/>
          </a:xfrm>
        </p:spPr>
        <p:txBody>
          <a:bodyPr>
            <a:normAutofit fontScale="90000"/>
          </a:bodyPr>
          <a:lstStyle/>
          <a:p>
            <a:r>
              <a:rPr lang="en-US" dirty="0" smtClean="0"/>
              <a:t>As we increase the pores, we also increase size of large chambers</a:t>
            </a:r>
            <a:endParaRPr lang="en-US" dirty="0"/>
          </a:p>
        </p:txBody>
      </p:sp>
      <p:pic>
        <p:nvPicPr>
          <p:cNvPr id="11" name="Picture 23"/>
          <p:cNvPicPr>
            <a:picLocks noChangeAspect="1" noChangeArrowheads="1"/>
          </p:cNvPicPr>
          <p:nvPr/>
        </p:nvPicPr>
        <p:blipFill>
          <a:blip r:embed="rId4"/>
          <a:srcRect/>
          <a:stretch>
            <a:fillRect/>
          </a:stretch>
        </p:blipFill>
        <p:spPr bwMode="auto">
          <a:xfrm>
            <a:off x="152401" y="1219200"/>
            <a:ext cx="2450813" cy="1205067"/>
          </a:xfrm>
          <a:prstGeom prst="rect">
            <a:avLst/>
          </a:prstGeom>
          <a:noFill/>
          <a:ln w="12700">
            <a:noFill/>
            <a:miter lim="800000"/>
            <a:headEnd/>
            <a:tailEnd/>
          </a:ln>
        </p:spPr>
      </p:pic>
    </p:spTree>
    <p:extLst>
      <p:ext uri="{BB962C8B-B14F-4D97-AF65-F5344CB8AC3E}">
        <p14:creationId xmlns:p14="http://schemas.microsoft.com/office/powerpoint/2010/main" val="26112007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1"/>
          <p:cNvPicPr>
            <a:picLocks noChangeAspect="1" noChangeArrowheads="1"/>
          </p:cNvPicPr>
          <p:nvPr/>
        </p:nvPicPr>
        <p:blipFill>
          <a:blip r:embed="rId4"/>
          <a:srcRect/>
          <a:stretch>
            <a:fillRect/>
          </a:stretch>
        </p:blipFill>
        <p:spPr bwMode="auto">
          <a:xfrm>
            <a:off x="3594100" y="2621756"/>
            <a:ext cx="5727700" cy="4295775"/>
          </a:xfrm>
          <a:prstGeom prst="rect">
            <a:avLst/>
          </a:prstGeom>
          <a:noFill/>
          <a:ln w="9525">
            <a:noFill/>
            <a:miter lim="800000"/>
            <a:headEnd/>
            <a:tailEnd/>
          </a:ln>
          <a:effectLst/>
        </p:spPr>
      </p:pic>
      <p:sp>
        <p:nvSpPr>
          <p:cNvPr id="349186" name="Rectangle 2"/>
          <p:cNvSpPr>
            <a:spLocks noGrp="1" noChangeArrowheads="1"/>
          </p:cNvSpPr>
          <p:nvPr>
            <p:ph type="title"/>
          </p:nvPr>
        </p:nvSpPr>
        <p:spPr>
          <a:xfrm>
            <a:off x="0" y="0"/>
            <a:ext cx="9144000" cy="774700"/>
          </a:xfrm>
        </p:spPr>
        <p:txBody>
          <a:bodyPr/>
          <a:lstStyle/>
          <a:p>
            <a:r>
              <a:rPr lang="en-US" dirty="0" err="1"/>
              <a:t>Polyacrylamide</a:t>
            </a:r>
            <a:r>
              <a:rPr lang="en-US" dirty="0"/>
              <a:t> as a Biomaterial</a:t>
            </a:r>
          </a:p>
        </p:txBody>
      </p:sp>
      <p:sp>
        <p:nvSpPr>
          <p:cNvPr id="349189" name="Text Box 5"/>
          <p:cNvSpPr txBox="1">
            <a:spLocks noChangeArrowheads="1"/>
          </p:cNvSpPr>
          <p:nvPr/>
        </p:nvSpPr>
        <p:spPr bwMode="auto">
          <a:xfrm>
            <a:off x="5308600" y="6626225"/>
            <a:ext cx="4191000" cy="244475"/>
          </a:xfrm>
          <a:prstGeom prst="rect">
            <a:avLst/>
          </a:prstGeom>
          <a:noFill/>
          <a:ln w="9525">
            <a:noFill/>
            <a:miter lim="800000"/>
            <a:headEnd/>
            <a:tailEnd/>
          </a:ln>
          <a:effectLst/>
        </p:spPr>
        <p:txBody>
          <a:bodyPr>
            <a:prstTxWarp prst="textNoShape">
              <a:avLst/>
            </a:prstTxWarp>
            <a:spAutoFit/>
          </a:bodyPr>
          <a:lstStyle/>
          <a:p>
            <a:pPr eaLnBrk="0" hangingPunct="0"/>
            <a:r>
              <a:rPr lang="en-US" sz="1000" dirty="0">
                <a:latin typeface="Times" charset="0"/>
              </a:rPr>
              <a:t>Peyton, S.R. and Putnam, A.J. </a:t>
            </a:r>
            <a:r>
              <a:rPr lang="en-US" sz="1000" i="1" dirty="0">
                <a:latin typeface="Times" charset="0"/>
              </a:rPr>
              <a:t>J. Cell. Phys.</a:t>
            </a:r>
            <a:r>
              <a:rPr lang="en-US" sz="1000" dirty="0">
                <a:latin typeface="Times" charset="0"/>
              </a:rPr>
              <a:t> 2005 Jul;204(1):198-209.</a:t>
            </a:r>
          </a:p>
        </p:txBody>
      </p:sp>
      <p:pic>
        <p:nvPicPr>
          <p:cNvPr id="12" name="Picture 6"/>
          <p:cNvPicPr>
            <a:picLocks noChangeAspect="1" noChangeArrowheads="1"/>
          </p:cNvPicPr>
          <p:nvPr/>
        </p:nvPicPr>
        <p:blipFill>
          <a:blip r:embed="rId5"/>
          <a:srcRect/>
          <a:stretch>
            <a:fillRect/>
          </a:stretch>
        </p:blipFill>
        <p:spPr bwMode="auto">
          <a:xfrm>
            <a:off x="139700" y="5676900"/>
            <a:ext cx="2971800" cy="1393825"/>
          </a:xfrm>
          <a:prstGeom prst="rect">
            <a:avLst/>
          </a:prstGeom>
          <a:noFill/>
          <a:ln w="9525">
            <a:noFill/>
            <a:miter lim="800000"/>
            <a:headEnd/>
            <a:tailEnd/>
          </a:ln>
          <a:effectLst/>
        </p:spPr>
      </p:pic>
      <p:pic>
        <p:nvPicPr>
          <p:cNvPr id="13" name="Picture 7"/>
          <p:cNvPicPr>
            <a:picLocks noChangeAspect="1" noChangeArrowheads="1"/>
          </p:cNvPicPr>
          <p:nvPr/>
        </p:nvPicPr>
        <p:blipFill>
          <a:blip r:embed="rId6"/>
          <a:srcRect/>
          <a:stretch>
            <a:fillRect/>
          </a:stretch>
        </p:blipFill>
        <p:spPr bwMode="auto">
          <a:xfrm>
            <a:off x="138112" y="1610757"/>
            <a:ext cx="2819400" cy="679450"/>
          </a:xfrm>
          <a:prstGeom prst="rect">
            <a:avLst/>
          </a:prstGeom>
          <a:noFill/>
          <a:ln w="9525">
            <a:noFill/>
            <a:miter lim="800000"/>
            <a:headEnd/>
            <a:tailEnd/>
          </a:ln>
          <a:effectLst/>
        </p:spPr>
      </p:pic>
      <p:sp>
        <p:nvSpPr>
          <p:cNvPr id="16" name="Text Box 10"/>
          <p:cNvSpPr txBox="1">
            <a:spLocks noChangeArrowheads="1"/>
          </p:cNvSpPr>
          <p:nvPr/>
        </p:nvSpPr>
        <p:spPr bwMode="auto">
          <a:xfrm>
            <a:off x="595312" y="1763157"/>
            <a:ext cx="2044700" cy="366713"/>
          </a:xfrm>
          <a:prstGeom prst="rect">
            <a:avLst/>
          </a:prstGeom>
          <a:noFill/>
          <a:ln w="9525">
            <a:noFill/>
            <a:miter lim="800000"/>
            <a:headEnd/>
            <a:tailEnd/>
          </a:ln>
          <a:effectLst/>
        </p:spPr>
        <p:txBody>
          <a:bodyPr wrap="none">
            <a:prstTxWarp prst="textNoShape">
              <a:avLst/>
            </a:prstTxWarp>
            <a:spAutoFit/>
          </a:bodyPr>
          <a:lstStyle/>
          <a:p>
            <a:r>
              <a:rPr lang="en-US" sz="1800"/>
              <a:t>Polyacrylamide disc</a:t>
            </a:r>
          </a:p>
        </p:txBody>
      </p:sp>
      <p:sp>
        <p:nvSpPr>
          <p:cNvPr id="17" name="Line 11"/>
          <p:cNvSpPr>
            <a:spLocks noChangeShapeType="1"/>
          </p:cNvSpPr>
          <p:nvPr/>
        </p:nvSpPr>
        <p:spPr bwMode="auto">
          <a:xfrm>
            <a:off x="1435100" y="2254250"/>
            <a:ext cx="0" cy="1266825"/>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pic>
        <p:nvPicPr>
          <p:cNvPr id="18" name="Picture 12"/>
          <p:cNvPicPr>
            <a:picLocks noChangeAspect="1" noChangeArrowheads="1"/>
          </p:cNvPicPr>
          <p:nvPr/>
        </p:nvPicPr>
        <p:blipFill>
          <a:blip r:embed="rId6"/>
          <a:srcRect/>
          <a:stretch>
            <a:fillRect/>
          </a:stretch>
        </p:blipFill>
        <p:spPr bwMode="auto">
          <a:xfrm>
            <a:off x="139700" y="3823493"/>
            <a:ext cx="2971800" cy="715963"/>
          </a:xfrm>
          <a:prstGeom prst="rect">
            <a:avLst/>
          </a:prstGeom>
          <a:noFill/>
          <a:ln w="9525">
            <a:noFill/>
            <a:miter lim="800000"/>
            <a:headEnd/>
            <a:tailEnd/>
          </a:ln>
          <a:effectLst/>
        </p:spPr>
      </p:pic>
      <p:pic>
        <p:nvPicPr>
          <p:cNvPr id="19" name="Picture 13"/>
          <p:cNvPicPr>
            <a:picLocks noChangeAspect="1" noChangeArrowheads="1"/>
          </p:cNvPicPr>
          <p:nvPr/>
        </p:nvPicPr>
        <p:blipFill>
          <a:blip r:embed="rId7"/>
          <a:srcRect/>
          <a:stretch>
            <a:fillRect/>
          </a:stretch>
        </p:blipFill>
        <p:spPr bwMode="auto">
          <a:xfrm>
            <a:off x="215900" y="3594893"/>
            <a:ext cx="2770188" cy="449263"/>
          </a:xfrm>
          <a:prstGeom prst="rect">
            <a:avLst/>
          </a:prstGeom>
          <a:noFill/>
          <a:ln w="9525">
            <a:noFill/>
            <a:miter lim="800000"/>
            <a:headEnd/>
            <a:tailEnd/>
          </a:ln>
          <a:effectLst/>
        </p:spPr>
      </p:pic>
      <p:pic>
        <p:nvPicPr>
          <p:cNvPr id="20" name="Picture 14"/>
          <p:cNvPicPr>
            <a:picLocks noChangeAspect="1" noChangeArrowheads="1"/>
          </p:cNvPicPr>
          <p:nvPr/>
        </p:nvPicPr>
        <p:blipFill>
          <a:blip r:embed="rId7"/>
          <a:srcRect/>
          <a:stretch>
            <a:fillRect/>
          </a:stretch>
        </p:blipFill>
        <p:spPr bwMode="auto">
          <a:xfrm>
            <a:off x="1549400" y="2940050"/>
            <a:ext cx="2209800" cy="355600"/>
          </a:xfrm>
          <a:prstGeom prst="rect">
            <a:avLst/>
          </a:prstGeom>
          <a:noFill/>
          <a:ln w="9525">
            <a:noFill/>
            <a:miter lim="800000"/>
            <a:headEnd/>
            <a:tailEnd/>
          </a:ln>
          <a:effectLst/>
        </p:spPr>
      </p:pic>
      <p:sp>
        <p:nvSpPr>
          <p:cNvPr id="21" name="Text Box 15"/>
          <p:cNvSpPr txBox="1">
            <a:spLocks noChangeArrowheads="1"/>
          </p:cNvSpPr>
          <p:nvPr/>
        </p:nvSpPr>
        <p:spPr bwMode="auto">
          <a:xfrm>
            <a:off x="1346200" y="2359025"/>
            <a:ext cx="2616200" cy="581025"/>
          </a:xfrm>
          <a:prstGeom prst="rect">
            <a:avLst/>
          </a:prstGeom>
          <a:noFill/>
          <a:ln w="9525">
            <a:noFill/>
            <a:miter lim="800000"/>
            <a:headEnd/>
            <a:tailEnd/>
          </a:ln>
          <a:effectLst/>
        </p:spPr>
        <p:txBody>
          <a:bodyPr wrap="square">
            <a:prstTxWarp prst="textNoShape">
              <a:avLst/>
            </a:prstTxWarp>
            <a:spAutoFit/>
          </a:bodyPr>
          <a:lstStyle/>
          <a:p>
            <a:pPr algn="ctr"/>
            <a:r>
              <a:rPr lang="en-US" sz="1600" dirty="0" err="1"/>
              <a:t>Heterobifunctional</a:t>
            </a:r>
            <a:r>
              <a:rPr lang="en-US" sz="1600" dirty="0"/>
              <a:t> </a:t>
            </a:r>
            <a:r>
              <a:rPr lang="en-US" sz="1600" dirty="0" err="1"/>
              <a:t>crosslinker</a:t>
            </a:r>
            <a:r>
              <a:rPr lang="en-US" sz="1600" dirty="0"/>
              <a:t> </a:t>
            </a:r>
            <a:r>
              <a:rPr lang="en-US" sz="1600" dirty="0" err="1"/>
              <a:t>sulfo</a:t>
            </a:r>
            <a:r>
              <a:rPr lang="en-US" sz="1600" dirty="0"/>
              <a:t>-SANPAH</a:t>
            </a:r>
          </a:p>
        </p:txBody>
      </p:sp>
      <p:sp>
        <p:nvSpPr>
          <p:cNvPr id="23" name="Text Box 17"/>
          <p:cNvSpPr txBox="1">
            <a:spLocks noChangeArrowheads="1"/>
          </p:cNvSpPr>
          <p:nvPr/>
        </p:nvSpPr>
        <p:spPr bwMode="auto">
          <a:xfrm>
            <a:off x="1473200" y="4880769"/>
            <a:ext cx="1920875" cy="581025"/>
          </a:xfrm>
          <a:prstGeom prst="rect">
            <a:avLst/>
          </a:prstGeom>
          <a:noFill/>
          <a:ln w="9525">
            <a:noFill/>
            <a:miter lim="800000"/>
            <a:headEnd/>
            <a:tailEnd/>
          </a:ln>
          <a:effectLst/>
        </p:spPr>
        <p:txBody>
          <a:bodyPr>
            <a:prstTxWarp prst="textNoShape">
              <a:avLst/>
            </a:prstTxWarp>
            <a:spAutoFit/>
          </a:bodyPr>
          <a:lstStyle/>
          <a:p>
            <a:pPr algn="ctr"/>
            <a:r>
              <a:rPr lang="en-US" sz="1600" dirty="0" err="1"/>
              <a:t>Fibronectin</a:t>
            </a:r>
            <a:r>
              <a:rPr lang="en-US" sz="1600" dirty="0"/>
              <a:t>: 8.0 or 0.8</a:t>
            </a:r>
            <a:r>
              <a:rPr lang="en-US" sz="1600" dirty="0" smtClean="0"/>
              <a:t> </a:t>
            </a:r>
            <a:r>
              <a:rPr lang="en-US" sz="1600" dirty="0">
                <a:latin typeface="Symbol" charset="2"/>
              </a:rPr>
              <a:t>u</a:t>
            </a:r>
            <a:r>
              <a:rPr lang="en-US" sz="1600" dirty="0" smtClean="0">
                <a:latin typeface="Times New Roman" charset="0"/>
              </a:rPr>
              <a:t>g</a:t>
            </a:r>
            <a:r>
              <a:rPr lang="en-US" sz="1600" dirty="0">
                <a:latin typeface="Times New Roman" charset="0"/>
              </a:rPr>
              <a:t>/cm</a:t>
            </a:r>
            <a:r>
              <a:rPr lang="en-US" sz="1600" baseline="30000" dirty="0">
                <a:latin typeface="Times New Roman" charset="0"/>
              </a:rPr>
              <a:t>2</a:t>
            </a:r>
            <a:endParaRPr lang="en-US" sz="1600" dirty="0"/>
          </a:p>
        </p:txBody>
      </p:sp>
      <p:pic>
        <p:nvPicPr>
          <p:cNvPr id="24" name="Picture 18"/>
          <p:cNvPicPr>
            <a:picLocks noChangeAspect="1" noChangeArrowheads="1"/>
          </p:cNvPicPr>
          <p:nvPr/>
        </p:nvPicPr>
        <p:blipFill>
          <a:blip r:embed="rId8"/>
          <a:srcRect/>
          <a:stretch>
            <a:fillRect/>
          </a:stretch>
        </p:blipFill>
        <p:spPr bwMode="auto">
          <a:xfrm>
            <a:off x="1473200" y="4539456"/>
            <a:ext cx="1752600" cy="341313"/>
          </a:xfrm>
          <a:prstGeom prst="rect">
            <a:avLst/>
          </a:prstGeom>
          <a:noFill/>
          <a:ln w="9525">
            <a:noFill/>
            <a:miter lim="800000"/>
            <a:headEnd/>
            <a:tailEnd/>
          </a:ln>
          <a:effectLst/>
        </p:spPr>
      </p:pic>
      <p:sp>
        <p:nvSpPr>
          <p:cNvPr id="25" name="Text Box 19"/>
          <p:cNvSpPr txBox="1">
            <a:spLocks noChangeArrowheads="1"/>
          </p:cNvSpPr>
          <p:nvPr/>
        </p:nvSpPr>
        <p:spPr bwMode="auto">
          <a:xfrm>
            <a:off x="355600" y="1020762"/>
            <a:ext cx="2362200" cy="581025"/>
          </a:xfrm>
          <a:prstGeom prst="rect">
            <a:avLst/>
          </a:prstGeom>
          <a:noFill/>
          <a:ln w="9525">
            <a:noFill/>
            <a:miter lim="800000"/>
            <a:headEnd/>
            <a:tailEnd/>
          </a:ln>
          <a:effectLst/>
        </p:spPr>
        <p:txBody>
          <a:bodyPr>
            <a:prstTxWarp prst="textNoShape">
              <a:avLst/>
            </a:prstTxWarp>
            <a:spAutoFit/>
          </a:bodyPr>
          <a:lstStyle/>
          <a:p>
            <a:pPr algn="ctr"/>
            <a:r>
              <a:rPr lang="en-US" sz="1600" dirty="0"/>
              <a:t>Varying </a:t>
            </a:r>
            <a:r>
              <a:rPr lang="en-US" sz="1600" dirty="0" err="1"/>
              <a:t>acrylamide</a:t>
            </a:r>
            <a:r>
              <a:rPr lang="en-US" sz="1600" dirty="0"/>
              <a:t> and </a:t>
            </a:r>
            <a:r>
              <a:rPr lang="en-US" sz="1600" dirty="0" err="1"/>
              <a:t>bis-acrylamide</a:t>
            </a:r>
            <a:endParaRPr lang="en-US" sz="1600" dirty="0"/>
          </a:p>
        </p:txBody>
      </p:sp>
      <p:sp>
        <p:nvSpPr>
          <p:cNvPr id="26" name="Line 11"/>
          <p:cNvSpPr>
            <a:spLocks noChangeShapeType="1"/>
          </p:cNvSpPr>
          <p:nvPr/>
        </p:nvSpPr>
        <p:spPr bwMode="auto">
          <a:xfrm>
            <a:off x="1435100" y="4513263"/>
            <a:ext cx="0" cy="1266825"/>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pic>
        <p:nvPicPr>
          <p:cNvPr id="28" name="Picture 7"/>
          <p:cNvPicPr>
            <a:picLocks noChangeAspect="1" noChangeArrowheads="1"/>
          </p:cNvPicPr>
          <p:nvPr/>
        </p:nvPicPr>
        <p:blipFill>
          <a:blip r:embed="rId9"/>
          <a:srcRect/>
          <a:stretch>
            <a:fillRect/>
          </a:stretch>
        </p:blipFill>
        <p:spPr bwMode="auto">
          <a:xfrm>
            <a:off x="4010025" y="737393"/>
            <a:ext cx="5095875" cy="5715000"/>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604973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91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20um 5-13-08 s1.avi">
            <a:hlinkClick r:id="" action="ppaction://media"/>
          </p:cNvPr>
          <p:cNvPicPr/>
          <p:nvPr>
            <a:videoFile r:link="rId2"/>
            <p:extLst>
              <p:ext uri="{DAA4B4D4-6D71-4841-9C94-3DE7FCFB9230}">
                <p14:media xmlns:p14="http://schemas.microsoft.com/office/powerpoint/2010/main" r:link="rId1"/>
              </p:ext>
            </p:extLst>
          </p:nvPr>
        </p:nvPicPr>
        <p:blipFill>
          <a:blip r:embed="rId10"/>
          <a:stretch>
            <a:fillRect/>
          </a:stretch>
        </p:blipFill>
        <p:spPr>
          <a:xfrm>
            <a:off x="1588" y="1143000"/>
            <a:ext cx="4572000" cy="2970344"/>
          </a:xfrm>
          <a:prstGeom prst="rect">
            <a:avLst/>
          </a:prstGeom>
        </p:spPr>
      </p:pic>
      <p:pic>
        <p:nvPicPr>
          <p:cNvPr id="12" name="20um 5-6-08 s1.avi">
            <a:hlinkClick r:id="" action="ppaction://media"/>
          </p:cNvPr>
          <p:cNvPicPr/>
          <p:nvPr>
            <a:videoFile r:link="rId4"/>
            <p:extLst>
              <p:ext uri="{DAA4B4D4-6D71-4841-9C94-3DE7FCFB9230}">
                <p14:media xmlns:p14="http://schemas.microsoft.com/office/powerpoint/2010/main" r:link="rId3"/>
              </p:ext>
            </p:extLst>
          </p:nvPr>
        </p:nvPicPr>
        <p:blipFill>
          <a:blip r:embed="rId11"/>
          <a:stretch>
            <a:fillRect/>
          </a:stretch>
        </p:blipFill>
        <p:spPr>
          <a:xfrm>
            <a:off x="4573588" y="1143000"/>
            <a:ext cx="4573587" cy="2971375"/>
          </a:xfrm>
          <a:prstGeom prst="rect">
            <a:avLst/>
          </a:prstGeom>
        </p:spPr>
      </p:pic>
      <p:sp>
        <p:nvSpPr>
          <p:cNvPr id="3" name="Subtitle 2"/>
          <p:cNvSpPr>
            <a:spLocks noGrp="1"/>
          </p:cNvSpPr>
          <p:nvPr>
            <p:ph type="subTitle" idx="1"/>
          </p:nvPr>
        </p:nvSpPr>
        <p:spPr/>
        <p:txBody>
          <a:bodyPr>
            <a:normAutofit/>
          </a:bodyPr>
          <a:lstStyle/>
          <a:p>
            <a:endParaRPr lang="en-US" smtClean="0">
              <a:solidFill>
                <a:srgbClr val="898989"/>
              </a:solidFill>
            </a:endParaRPr>
          </a:p>
        </p:txBody>
      </p:sp>
      <p:sp>
        <p:nvSpPr>
          <p:cNvPr id="4" name="Title 1"/>
          <p:cNvSpPr txBox="1">
            <a:spLocks/>
          </p:cNvSpPr>
          <p:nvPr/>
        </p:nvSpPr>
        <p:spPr bwMode="auto">
          <a:xfrm>
            <a:off x="457200" y="0"/>
            <a:ext cx="8229600" cy="1143000"/>
          </a:xfrm>
          <a:prstGeom prst="rect">
            <a:avLst/>
          </a:prstGeom>
          <a:noFill/>
          <a:ln w="9525">
            <a:noFill/>
            <a:miter lim="800000"/>
            <a:headEnd/>
            <a:tailEnd/>
          </a:ln>
        </p:spPr>
        <p:txBody>
          <a:bodyPr anchor="ctr">
            <a:prstTxWarp prst="textNoShape">
              <a:avLst/>
            </a:prstTxWarp>
            <a:normAutofit/>
          </a:bodyPr>
          <a:lstStyle/>
          <a:p>
            <a:pPr algn="ctr">
              <a:lnSpc>
                <a:spcPct val="90000"/>
              </a:lnSpc>
            </a:pPr>
            <a:r>
              <a:rPr lang="en-US" sz="3600" dirty="0" err="1">
                <a:latin typeface="Arial"/>
                <a:ea typeface="Arial" charset="0"/>
                <a:cs typeface="Arial"/>
              </a:rPr>
              <a:t>MSCs</a:t>
            </a:r>
            <a:r>
              <a:rPr lang="en-US" sz="3600" dirty="0">
                <a:latin typeface="Arial"/>
                <a:ea typeface="Arial" charset="0"/>
                <a:cs typeface="Arial"/>
              </a:rPr>
              <a:t> Exhibit Diverse Migration Phenotypes in 3D Scaffolds</a:t>
            </a:r>
          </a:p>
        </p:txBody>
      </p:sp>
      <p:sp>
        <p:nvSpPr>
          <p:cNvPr id="13324" name="TextBox 7"/>
          <p:cNvSpPr txBox="1">
            <a:spLocks noChangeArrowheads="1"/>
          </p:cNvSpPr>
          <p:nvPr/>
        </p:nvSpPr>
        <p:spPr bwMode="auto">
          <a:xfrm>
            <a:off x="1588" y="1219200"/>
            <a:ext cx="3854450" cy="368300"/>
          </a:xfrm>
          <a:prstGeom prst="rect">
            <a:avLst/>
          </a:prstGeom>
          <a:noFill/>
          <a:ln w="9525">
            <a:noFill/>
            <a:miter lim="800000"/>
            <a:headEnd/>
            <a:tailEnd/>
          </a:ln>
        </p:spPr>
        <p:txBody>
          <a:bodyPr wrap="none">
            <a:prstTxWarp prst="textNoShape">
              <a:avLst/>
            </a:prstTxWarp>
            <a:spAutoFit/>
          </a:bodyPr>
          <a:lstStyle/>
          <a:p>
            <a:r>
              <a:rPr lang="en-US" dirty="0">
                <a:solidFill>
                  <a:schemeClr val="bg1"/>
                </a:solidFill>
                <a:latin typeface="Arial"/>
                <a:ea typeface="Arial" charset="0"/>
                <a:cs typeface="Arial"/>
              </a:rPr>
              <a:t>7um pore, Cell Trapped in Chamber</a:t>
            </a:r>
          </a:p>
        </p:txBody>
      </p:sp>
      <p:sp>
        <p:nvSpPr>
          <p:cNvPr id="13321" name="TextBox 9"/>
          <p:cNvSpPr txBox="1">
            <a:spLocks noChangeArrowheads="1"/>
          </p:cNvSpPr>
          <p:nvPr/>
        </p:nvSpPr>
        <p:spPr bwMode="auto">
          <a:xfrm>
            <a:off x="4570413" y="1263650"/>
            <a:ext cx="2430462" cy="369887"/>
          </a:xfrm>
          <a:prstGeom prst="rect">
            <a:avLst/>
          </a:prstGeom>
          <a:noFill/>
          <a:ln w="9525">
            <a:noFill/>
            <a:miter lim="800000"/>
            <a:headEnd/>
            <a:tailEnd/>
          </a:ln>
        </p:spPr>
        <p:txBody>
          <a:bodyPr wrap="none">
            <a:prstTxWarp prst="textNoShape">
              <a:avLst/>
            </a:prstTxWarp>
            <a:spAutoFit/>
          </a:bodyPr>
          <a:lstStyle/>
          <a:p>
            <a:r>
              <a:rPr lang="en-US" dirty="0">
                <a:solidFill>
                  <a:schemeClr val="bg1"/>
                </a:solidFill>
                <a:latin typeface="Arial"/>
                <a:ea typeface="Arial" charset="0"/>
                <a:cs typeface="Arial"/>
              </a:rPr>
              <a:t>7um pore, Cell Jumps</a:t>
            </a:r>
          </a:p>
        </p:txBody>
      </p:sp>
      <p:pic>
        <p:nvPicPr>
          <p:cNvPr id="14" name="60um 5-21-08 s12 b.avi">
            <a:hlinkClick r:id="" action="ppaction://media"/>
          </p:cNvPr>
          <p:cNvPicPr/>
          <p:nvPr>
            <a:videoFile r:link="rId6"/>
            <p:extLst>
              <p:ext uri="{DAA4B4D4-6D71-4841-9C94-3DE7FCFB9230}">
                <p14:media xmlns:p14="http://schemas.microsoft.com/office/powerpoint/2010/main" r:link="rId5"/>
              </p:ext>
            </p:extLst>
          </p:nvPr>
        </p:nvPicPr>
        <p:blipFill>
          <a:blip r:embed="rId12"/>
          <a:stretch>
            <a:fillRect/>
          </a:stretch>
        </p:blipFill>
        <p:spPr>
          <a:xfrm>
            <a:off x="-6070" y="3886200"/>
            <a:ext cx="4574241" cy="2971800"/>
          </a:xfrm>
          <a:prstGeom prst="rect">
            <a:avLst/>
          </a:prstGeom>
        </p:spPr>
      </p:pic>
      <p:sp>
        <p:nvSpPr>
          <p:cNvPr id="13322" name="TextBox 8"/>
          <p:cNvSpPr txBox="1">
            <a:spLocks noChangeArrowheads="1"/>
          </p:cNvSpPr>
          <p:nvPr/>
        </p:nvSpPr>
        <p:spPr bwMode="auto">
          <a:xfrm>
            <a:off x="-6070" y="3929431"/>
            <a:ext cx="3713163" cy="369888"/>
          </a:xfrm>
          <a:prstGeom prst="rect">
            <a:avLst/>
          </a:prstGeom>
          <a:noFill/>
          <a:ln w="9525">
            <a:noFill/>
            <a:miter lim="800000"/>
            <a:headEnd/>
            <a:tailEnd/>
          </a:ln>
        </p:spPr>
        <p:txBody>
          <a:bodyPr wrap="none">
            <a:prstTxWarp prst="textNoShape">
              <a:avLst/>
            </a:prstTxWarp>
            <a:spAutoFit/>
          </a:bodyPr>
          <a:lstStyle/>
          <a:p>
            <a:r>
              <a:rPr lang="en-US" dirty="0">
                <a:solidFill>
                  <a:schemeClr val="bg1"/>
                </a:solidFill>
                <a:latin typeface="Arial"/>
                <a:ea typeface="Arial" charset="0"/>
                <a:cs typeface="Arial"/>
              </a:rPr>
              <a:t>17um pore, Cell Stays in Chamber</a:t>
            </a:r>
          </a:p>
        </p:txBody>
      </p:sp>
      <p:pic>
        <p:nvPicPr>
          <p:cNvPr id="15" name="60um 5-21-08 s12.avi">
            <a:hlinkClick r:id="" action="ppaction://media"/>
          </p:cNvPr>
          <p:cNvPicPr/>
          <p:nvPr>
            <a:videoFile r:link="rId8"/>
            <p:extLst>
              <p:ext uri="{DAA4B4D4-6D71-4841-9C94-3DE7FCFB9230}">
                <p14:media xmlns:p14="http://schemas.microsoft.com/office/powerpoint/2010/main" r:link="rId7"/>
              </p:ext>
            </p:extLst>
          </p:nvPr>
        </p:nvPicPr>
        <p:blipFill>
          <a:blip r:embed="rId13"/>
          <a:stretch>
            <a:fillRect/>
          </a:stretch>
        </p:blipFill>
        <p:spPr>
          <a:xfrm>
            <a:off x="4568171" y="3885168"/>
            <a:ext cx="4575829" cy="2972832"/>
          </a:xfrm>
          <a:prstGeom prst="rect">
            <a:avLst/>
          </a:prstGeom>
        </p:spPr>
      </p:pic>
      <p:sp>
        <p:nvSpPr>
          <p:cNvPr id="13323" name="TextBox 10"/>
          <p:cNvSpPr txBox="1">
            <a:spLocks noChangeArrowheads="1"/>
          </p:cNvSpPr>
          <p:nvPr/>
        </p:nvSpPr>
        <p:spPr bwMode="auto">
          <a:xfrm>
            <a:off x="4568171" y="3885168"/>
            <a:ext cx="2559050" cy="369888"/>
          </a:xfrm>
          <a:prstGeom prst="rect">
            <a:avLst/>
          </a:prstGeom>
          <a:noFill/>
          <a:ln w="9525">
            <a:noFill/>
            <a:miter lim="800000"/>
            <a:headEnd/>
            <a:tailEnd/>
          </a:ln>
        </p:spPr>
        <p:txBody>
          <a:bodyPr wrap="none">
            <a:prstTxWarp prst="textNoShape">
              <a:avLst/>
            </a:prstTxWarp>
            <a:spAutoFit/>
          </a:bodyPr>
          <a:lstStyle/>
          <a:p>
            <a:r>
              <a:rPr lang="en-US" dirty="0">
                <a:solidFill>
                  <a:schemeClr val="bg1"/>
                </a:solidFill>
                <a:latin typeface="Arial"/>
                <a:ea typeface="Arial" charset="0"/>
                <a:cs typeface="Arial"/>
              </a:rPr>
              <a:t>17um pore, Cell Jumps</a:t>
            </a:r>
          </a:p>
        </p:txBody>
      </p:sp>
    </p:spTree>
    <p:extLst>
      <p:ext uri="{BB962C8B-B14F-4D97-AF65-F5344CB8AC3E}">
        <p14:creationId xmlns:p14="http://schemas.microsoft.com/office/powerpoint/2010/main" val="40027247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mute="1">
                <p:cTn id="7" repeatCount="indefinite"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20000" mute="1">
                <p:cTn id="13" repeatCount="indefinite" fill="hold" display="0">
                  <p:stCondLst>
                    <p:cond delay="indefinite"/>
                  </p:stCondLst>
                  <p:endCondLst>
                    <p:cond evt="onNext" delay="0">
                      <p:tgtEl>
                        <p:sldTgt/>
                      </p:tgtEl>
                    </p:cond>
                    <p:cond evt="onPrev" delay="0">
                      <p:tgtEl>
                        <p:sldTgt/>
                      </p:tgtEl>
                    </p:cond>
                  </p:endCondLst>
                </p:cTn>
                <p:tgtEl>
                  <p:spTgt spid="13"/>
                </p:tgtEl>
              </p:cMediaNode>
            </p:vide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4"/>
                                        </p:tgtEl>
                                      </p:cBhvr>
                                    </p:cmd>
                                  </p:childTnLst>
                                </p:cTn>
                              </p:par>
                            </p:childTnLst>
                          </p:cTn>
                        </p:par>
                      </p:childTnLst>
                    </p:cTn>
                  </p:par>
                </p:childTnLst>
              </p:cTn>
              <p:nextCondLst>
                <p:cond evt="onClick" delay="0">
                  <p:tgtEl>
                    <p:spTgt spid="14"/>
                  </p:tgtEl>
                </p:cond>
              </p:nextCondLst>
            </p:seq>
            <p:video>
              <p:cMediaNode mute="1">
                <p:cTn id="19" repeatCount="indefinite" fill="hold" display="0">
                  <p:stCondLst>
                    <p:cond delay="indefinite"/>
                  </p:stCondLst>
                  <p:endCondLst>
                    <p:cond evt="onNext" delay="0">
                      <p:tgtEl>
                        <p:sldTgt/>
                      </p:tgtEl>
                    </p:cond>
                    <p:cond evt="onPrev" delay="0">
                      <p:tgtEl>
                        <p:sldTgt/>
                      </p:tgtEl>
                    </p:cond>
                  </p:endCondLst>
                </p:cTn>
                <p:tgtEl>
                  <p:spTgt spid="14"/>
                </p:tgtEl>
              </p:cMediaNode>
            </p:vide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5"/>
                                        </p:tgtEl>
                                      </p:cBhvr>
                                    </p:cmd>
                                  </p:childTnLst>
                                </p:cTn>
                              </p:par>
                            </p:childTnLst>
                          </p:cTn>
                        </p:par>
                      </p:childTnLst>
                    </p:cTn>
                  </p:par>
                </p:childTnLst>
              </p:cTn>
              <p:nextCondLst>
                <p:cond evt="onClick" delay="0">
                  <p:tgtEl>
                    <p:spTgt spid="15"/>
                  </p:tgtEl>
                </p:cond>
              </p:nextCondLst>
            </p:seq>
            <p:video>
              <p:cMediaNode mute="1">
                <p:cTn id="25" repeatCount="indefinite"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84" name="Rectangle 1"/>
          <p:cNvSpPr>
            <a:spLocks noGrp="1" noChangeArrowheads="1"/>
          </p:cNvSpPr>
          <p:nvPr>
            <p:ph type="title"/>
          </p:nvPr>
        </p:nvSpPr>
        <p:spPr>
          <a:xfrm>
            <a:off x="0" y="152400"/>
            <a:ext cx="9144000" cy="589359"/>
          </a:xfrm>
        </p:spPr>
        <p:txBody>
          <a:bodyPr>
            <a:noAutofit/>
          </a:bodyPr>
          <a:lstStyle/>
          <a:p>
            <a:pPr eaLnBrk="1" hangingPunct="1"/>
            <a:r>
              <a:rPr lang="en-US" sz="3200" dirty="0" smtClean="0"/>
              <a:t>Adhesivity and Elasticity Affect Cell Speed Only at Largest Pore Diameters</a:t>
            </a:r>
          </a:p>
        </p:txBody>
      </p:sp>
      <p:pic>
        <p:nvPicPr>
          <p:cNvPr id="17" name="Picture 16" descr="Figure 3.tif"/>
          <p:cNvPicPr>
            <a:picLocks noChangeAspect="1"/>
          </p:cNvPicPr>
          <p:nvPr/>
        </p:nvPicPr>
        <p:blipFill>
          <a:blip r:embed="rId3"/>
          <a:stretch>
            <a:fillRect/>
          </a:stretch>
        </p:blipFill>
        <p:spPr>
          <a:xfrm>
            <a:off x="0" y="1245295"/>
            <a:ext cx="9144001" cy="5626100"/>
          </a:xfrm>
          <a:prstGeom prst="rect">
            <a:avLst/>
          </a:prstGeom>
        </p:spPr>
      </p:pic>
      <p:sp>
        <p:nvSpPr>
          <p:cNvPr id="18" name="Rectangle 17"/>
          <p:cNvSpPr/>
          <p:nvPr/>
        </p:nvSpPr>
        <p:spPr>
          <a:xfrm>
            <a:off x="5978546" y="1245295"/>
            <a:ext cx="3165453" cy="58268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996656" y="1230384"/>
            <a:ext cx="3165453" cy="58268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13115" y="1230384"/>
            <a:ext cx="1820767" cy="3148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9957" y="6525177"/>
            <a:ext cx="1237826" cy="246221"/>
          </a:xfrm>
          <a:prstGeom prst="rect">
            <a:avLst/>
          </a:prstGeom>
          <a:noFill/>
        </p:spPr>
        <p:txBody>
          <a:bodyPr wrap="none" rtlCol="0">
            <a:spAutoFit/>
          </a:bodyPr>
          <a:lstStyle/>
          <a:p>
            <a:r>
              <a:rPr lang="en-US" sz="1000" dirty="0" smtClean="0"/>
              <a:t>Peyton et. al. (2011)</a:t>
            </a:r>
            <a:endParaRPr lang="en-US" sz="1000" dirty="0"/>
          </a:p>
        </p:txBody>
      </p:sp>
    </p:spTree>
    <p:extLst>
      <p:ext uri="{BB962C8B-B14F-4D97-AF65-F5344CB8AC3E}">
        <p14:creationId xmlns:p14="http://schemas.microsoft.com/office/powerpoint/2010/main" val="15818177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type="title"/>
          </p:nvPr>
        </p:nvSpPr>
        <p:spPr>
          <a:xfrm>
            <a:off x="0" y="0"/>
            <a:ext cx="9144000" cy="814103"/>
          </a:xfrm>
        </p:spPr>
        <p:txBody>
          <a:bodyPr>
            <a:noAutofit/>
          </a:bodyPr>
          <a:lstStyle/>
          <a:p>
            <a:pPr eaLnBrk="1" hangingPunct="1"/>
            <a:r>
              <a:rPr lang="en-US" sz="3200" dirty="0" smtClean="0"/>
              <a:t>Geometry of Microenvironment Dictates </a:t>
            </a:r>
            <a:r>
              <a:rPr lang="en-US" sz="3200" dirty="0" err="1" smtClean="0"/>
              <a:t>Durokinesis</a:t>
            </a:r>
            <a:endParaRPr lang="en-US" sz="3200" dirty="0" smtClean="0"/>
          </a:p>
        </p:txBody>
      </p:sp>
      <p:sp>
        <p:nvSpPr>
          <p:cNvPr id="6" name="Text Box 6"/>
          <p:cNvSpPr txBox="1">
            <a:spLocks noChangeArrowheads="1"/>
          </p:cNvSpPr>
          <p:nvPr/>
        </p:nvSpPr>
        <p:spPr bwMode="auto">
          <a:xfrm>
            <a:off x="0" y="4476490"/>
            <a:ext cx="3020250" cy="244475"/>
          </a:xfrm>
          <a:prstGeom prst="rect">
            <a:avLst/>
          </a:prstGeom>
          <a:noFill/>
          <a:ln w="9525">
            <a:noFill/>
            <a:miter lim="800000"/>
            <a:headEnd/>
            <a:tailEnd/>
          </a:ln>
          <a:effectLst/>
        </p:spPr>
        <p:txBody>
          <a:bodyPr wrap="square">
            <a:prstTxWarp prst="textNoShape">
              <a:avLst/>
            </a:prstTxWarp>
            <a:spAutoFit/>
          </a:bodyPr>
          <a:lstStyle/>
          <a:p>
            <a:pPr eaLnBrk="0" hangingPunct="0"/>
            <a:r>
              <a:rPr lang="en-US" sz="1000" dirty="0">
                <a:latin typeface="Times" charset="0"/>
              </a:rPr>
              <a:t>Peyton, S.R. and Putnam, A.J. </a:t>
            </a:r>
            <a:r>
              <a:rPr lang="en-US" sz="1000" i="1" dirty="0">
                <a:latin typeface="Times" charset="0"/>
              </a:rPr>
              <a:t>J. Cell. Phys.</a:t>
            </a:r>
            <a:r>
              <a:rPr lang="en-US" sz="1000" dirty="0">
                <a:latin typeface="Times" charset="0"/>
              </a:rPr>
              <a:t> </a:t>
            </a:r>
            <a:r>
              <a:rPr lang="en-US" sz="1000" dirty="0" smtClean="0">
                <a:latin typeface="Times" charset="0"/>
              </a:rPr>
              <a:t>2005</a:t>
            </a:r>
            <a:endParaRPr lang="en-US" sz="1000" dirty="0">
              <a:latin typeface="Times" charset="0"/>
            </a:endParaRPr>
          </a:p>
        </p:txBody>
      </p:sp>
      <p:pic>
        <p:nvPicPr>
          <p:cNvPr id="8" name="Picture 7" descr="SMC biphasic migration.pdf"/>
          <p:cNvPicPr>
            <a:picLocks noChangeAspect="1"/>
          </p:cNvPicPr>
          <p:nvPr/>
        </p:nvPicPr>
        <p:blipFill>
          <a:blip r:embed="rId3"/>
          <a:stretch>
            <a:fillRect/>
          </a:stretch>
        </p:blipFill>
        <p:spPr>
          <a:xfrm>
            <a:off x="0" y="1703473"/>
            <a:ext cx="3020250" cy="2773017"/>
          </a:xfrm>
          <a:prstGeom prst="rect">
            <a:avLst/>
          </a:prstGeom>
        </p:spPr>
      </p:pic>
      <p:sp>
        <p:nvSpPr>
          <p:cNvPr id="11" name="TextBox 10"/>
          <p:cNvSpPr txBox="1"/>
          <p:nvPr/>
        </p:nvSpPr>
        <p:spPr>
          <a:xfrm>
            <a:off x="0" y="1057142"/>
            <a:ext cx="3293778" cy="646331"/>
          </a:xfrm>
          <a:prstGeom prst="rect">
            <a:avLst/>
          </a:prstGeom>
          <a:noFill/>
        </p:spPr>
        <p:txBody>
          <a:bodyPr wrap="none" rtlCol="0">
            <a:spAutoFit/>
          </a:bodyPr>
          <a:lstStyle/>
          <a:p>
            <a:r>
              <a:rPr lang="en-US" dirty="0" smtClean="0"/>
              <a:t>2D </a:t>
            </a:r>
            <a:r>
              <a:rPr lang="en-US" dirty="0" err="1" smtClean="0"/>
              <a:t>Polyacrylamide</a:t>
            </a:r>
            <a:r>
              <a:rPr lang="en-US" dirty="0" smtClean="0"/>
              <a:t> (</a:t>
            </a:r>
            <a:r>
              <a:rPr lang="en-US" dirty="0" err="1" smtClean="0"/>
              <a:t>SMCs</a:t>
            </a:r>
            <a:r>
              <a:rPr lang="en-US" dirty="0" smtClean="0"/>
              <a:t>)</a:t>
            </a:r>
          </a:p>
          <a:p>
            <a:r>
              <a:rPr lang="en-US" dirty="0" smtClean="0"/>
              <a:t>Adhesivity, Stiffness Dominate</a:t>
            </a:r>
            <a:endParaRPr lang="en-US" dirty="0"/>
          </a:p>
        </p:txBody>
      </p:sp>
      <p:grpSp>
        <p:nvGrpSpPr>
          <p:cNvPr id="21" name="Group 20"/>
          <p:cNvGrpSpPr/>
          <p:nvPr/>
        </p:nvGrpSpPr>
        <p:grpSpPr>
          <a:xfrm>
            <a:off x="3293778" y="1066800"/>
            <a:ext cx="5890030" cy="3409690"/>
            <a:chOff x="3293778" y="1066800"/>
            <a:chExt cx="5890030" cy="3409690"/>
          </a:xfrm>
        </p:grpSpPr>
        <p:sp>
          <p:nvSpPr>
            <p:cNvPr id="13" name="TextBox 12"/>
            <p:cNvSpPr txBox="1"/>
            <p:nvPr/>
          </p:nvSpPr>
          <p:spPr>
            <a:xfrm>
              <a:off x="5651083" y="1066800"/>
              <a:ext cx="3532725" cy="646331"/>
            </a:xfrm>
            <a:prstGeom prst="rect">
              <a:avLst/>
            </a:prstGeom>
            <a:noFill/>
          </p:spPr>
          <p:txBody>
            <a:bodyPr wrap="none" rtlCol="0">
              <a:spAutoFit/>
            </a:bodyPr>
            <a:lstStyle/>
            <a:p>
              <a:r>
                <a:rPr lang="en-US" dirty="0" smtClean="0"/>
                <a:t>3D </a:t>
              </a:r>
              <a:r>
                <a:rPr lang="en-US" dirty="0" err="1" smtClean="0"/>
                <a:t>Poly(ethylene</a:t>
              </a:r>
              <a:r>
                <a:rPr lang="en-US" dirty="0" smtClean="0"/>
                <a:t> glycol) (</a:t>
              </a:r>
              <a:r>
                <a:rPr lang="en-US" dirty="0" err="1" smtClean="0"/>
                <a:t>MSCs</a:t>
              </a:r>
              <a:r>
                <a:rPr lang="en-US" dirty="0" smtClean="0"/>
                <a:t>)</a:t>
              </a:r>
            </a:p>
            <a:p>
              <a:r>
                <a:rPr lang="en-US" dirty="0" smtClean="0"/>
                <a:t>Pore Diameter Dominates</a:t>
              </a:r>
              <a:endParaRPr lang="en-US" dirty="0"/>
            </a:p>
          </p:txBody>
        </p:sp>
        <p:pic>
          <p:nvPicPr>
            <p:cNvPr id="15" name="Picture 14" descr="12um speed.tiff"/>
            <p:cNvPicPr>
              <a:picLocks noChangeAspect="1"/>
            </p:cNvPicPr>
            <p:nvPr/>
          </p:nvPicPr>
          <p:blipFill>
            <a:blip r:embed="rId4"/>
            <a:stretch>
              <a:fillRect/>
            </a:stretch>
          </p:blipFill>
          <p:spPr>
            <a:xfrm>
              <a:off x="3293778" y="1913509"/>
              <a:ext cx="2949435" cy="2562981"/>
            </a:xfrm>
            <a:prstGeom prst="rect">
              <a:avLst/>
            </a:prstGeom>
          </p:spPr>
        </p:pic>
        <p:pic>
          <p:nvPicPr>
            <p:cNvPr id="16" name="Picture 15" descr="17um speed.tiff"/>
            <p:cNvPicPr>
              <a:picLocks noChangeAspect="1"/>
            </p:cNvPicPr>
            <p:nvPr/>
          </p:nvPicPr>
          <p:blipFill>
            <a:blip r:embed="rId5"/>
            <a:stretch>
              <a:fillRect/>
            </a:stretch>
          </p:blipFill>
          <p:spPr>
            <a:xfrm>
              <a:off x="6163558" y="1913509"/>
              <a:ext cx="2905811" cy="2562981"/>
            </a:xfrm>
            <a:prstGeom prst="rect">
              <a:avLst/>
            </a:prstGeom>
          </p:spPr>
        </p:pic>
        <p:pic>
          <p:nvPicPr>
            <p:cNvPr id="17" name="Picture 16" descr="key.tiff"/>
            <p:cNvPicPr>
              <a:picLocks noChangeAspect="1"/>
            </p:cNvPicPr>
            <p:nvPr/>
          </p:nvPicPr>
          <p:blipFill>
            <a:blip r:embed="rId6"/>
            <a:stretch>
              <a:fillRect/>
            </a:stretch>
          </p:blipFill>
          <p:spPr>
            <a:xfrm>
              <a:off x="3569513" y="2367875"/>
              <a:ext cx="968375" cy="482600"/>
            </a:xfrm>
            <a:prstGeom prst="rect">
              <a:avLst/>
            </a:prstGeom>
          </p:spPr>
        </p:pic>
        <p:sp>
          <p:nvSpPr>
            <p:cNvPr id="18" name="Text Box 6"/>
            <p:cNvSpPr txBox="1">
              <a:spLocks noChangeArrowheads="1"/>
            </p:cNvSpPr>
            <p:nvPr/>
          </p:nvSpPr>
          <p:spPr bwMode="auto">
            <a:xfrm>
              <a:off x="7286234" y="1713131"/>
              <a:ext cx="1857766" cy="244475"/>
            </a:xfrm>
            <a:prstGeom prst="rect">
              <a:avLst/>
            </a:prstGeom>
            <a:noFill/>
            <a:ln w="9525">
              <a:noFill/>
              <a:miter lim="800000"/>
              <a:headEnd/>
              <a:tailEnd/>
            </a:ln>
            <a:effectLst/>
          </p:spPr>
          <p:txBody>
            <a:bodyPr wrap="square">
              <a:prstTxWarp prst="textNoShape">
                <a:avLst/>
              </a:prstTxWarp>
              <a:spAutoFit/>
            </a:bodyPr>
            <a:lstStyle/>
            <a:p>
              <a:pPr eaLnBrk="0" hangingPunct="0"/>
              <a:r>
                <a:rPr lang="en-US" sz="1000" dirty="0">
                  <a:latin typeface="Times" charset="0"/>
                </a:rPr>
                <a:t>Peyton, </a:t>
              </a:r>
              <a:r>
                <a:rPr lang="en-US" sz="1000" dirty="0" smtClean="0">
                  <a:latin typeface="Times" charset="0"/>
                </a:rPr>
                <a:t>S.R., et. al. (in review)</a:t>
              </a:r>
              <a:endParaRPr lang="en-US" sz="1000" dirty="0">
                <a:latin typeface="Times" charset="0"/>
              </a:endParaRPr>
            </a:p>
          </p:txBody>
        </p:sp>
      </p:grpSp>
      <p:grpSp>
        <p:nvGrpSpPr>
          <p:cNvPr id="25" name="Group 24"/>
          <p:cNvGrpSpPr/>
          <p:nvPr/>
        </p:nvGrpSpPr>
        <p:grpSpPr>
          <a:xfrm>
            <a:off x="278784" y="4453281"/>
            <a:ext cx="8404062" cy="2404719"/>
            <a:chOff x="278784" y="4453281"/>
            <a:chExt cx="8404062" cy="2404719"/>
          </a:xfrm>
        </p:grpSpPr>
        <p:pic>
          <p:nvPicPr>
            <p:cNvPr id="19" name="Picture 18" descr="HD 3D collagen speed.tiff"/>
            <p:cNvPicPr>
              <a:picLocks noChangeAspect="1"/>
            </p:cNvPicPr>
            <p:nvPr/>
          </p:nvPicPr>
          <p:blipFill>
            <a:blip r:embed="rId7"/>
            <a:stretch>
              <a:fillRect/>
            </a:stretch>
          </p:blipFill>
          <p:spPr>
            <a:xfrm>
              <a:off x="3569513" y="4628890"/>
              <a:ext cx="2265309" cy="2169357"/>
            </a:xfrm>
            <a:prstGeom prst="rect">
              <a:avLst/>
            </a:prstGeom>
          </p:spPr>
        </p:pic>
        <p:pic>
          <p:nvPicPr>
            <p:cNvPr id="20" name="Picture 19" descr="coll biph speed.tiff"/>
            <p:cNvPicPr>
              <a:picLocks noChangeAspect="1"/>
            </p:cNvPicPr>
            <p:nvPr/>
          </p:nvPicPr>
          <p:blipFill>
            <a:blip r:embed="rId8"/>
            <a:stretch>
              <a:fillRect/>
            </a:stretch>
          </p:blipFill>
          <p:spPr>
            <a:xfrm>
              <a:off x="6443199" y="4607372"/>
              <a:ext cx="2239647" cy="2250628"/>
            </a:xfrm>
            <a:prstGeom prst="rect">
              <a:avLst/>
            </a:prstGeom>
          </p:spPr>
        </p:pic>
        <p:sp>
          <p:nvSpPr>
            <p:cNvPr id="22" name="TextBox 21"/>
            <p:cNvSpPr txBox="1"/>
            <p:nvPr/>
          </p:nvSpPr>
          <p:spPr>
            <a:xfrm>
              <a:off x="4169362" y="4459309"/>
              <a:ext cx="1481721" cy="246221"/>
            </a:xfrm>
            <a:prstGeom prst="rect">
              <a:avLst/>
            </a:prstGeom>
            <a:noFill/>
          </p:spPr>
          <p:txBody>
            <a:bodyPr wrap="none" rtlCol="0">
              <a:spAutoFit/>
            </a:bodyPr>
            <a:lstStyle/>
            <a:p>
              <a:r>
                <a:rPr lang="en-US" sz="1000" dirty="0" smtClean="0"/>
                <a:t>MBC Kim et. al. (2008)</a:t>
              </a:r>
              <a:endParaRPr lang="en-US" sz="1000" dirty="0"/>
            </a:p>
          </p:txBody>
        </p:sp>
        <p:sp>
          <p:nvSpPr>
            <p:cNvPr id="23" name="TextBox 22"/>
            <p:cNvSpPr txBox="1"/>
            <p:nvPr/>
          </p:nvSpPr>
          <p:spPr>
            <a:xfrm>
              <a:off x="6779761" y="4453281"/>
              <a:ext cx="1903085" cy="246221"/>
            </a:xfrm>
            <a:prstGeom prst="rect">
              <a:avLst/>
            </a:prstGeom>
            <a:noFill/>
          </p:spPr>
          <p:txBody>
            <a:bodyPr wrap="none" rtlCol="0">
              <a:spAutoFit/>
            </a:bodyPr>
            <a:lstStyle/>
            <a:p>
              <a:r>
                <a:rPr lang="en-US" sz="1000" dirty="0" err="1" smtClean="0"/>
                <a:t>Biophys</a:t>
              </a:r>
              <a:r>
                <a:rPr lang="en-US" sz="1000" dirty="0" smtClean="0"/>
                <a:t> J Harley et. al. (2008)</a:t>
              </a:r>
              <a:endParaRPr lang="en-US" sz="1000" dirty="0"/>
            </a:p>
          </p:txBody>
        </p:sp>
        <p:sp>
          <p:nvSpPr>
            <p:cNvPr id="24" name="TextBox 23"/>
            <p:cNvSpPr txBox="1"/>
            <p:nvPr/>
          </p:nvSpPr>
          <p:spPr>
            <a:xfrm>
              <a:off x="278784" y="4929908"/>
              <a:ext cx="3569513" cy="923330"/>
            </a:xfrm>
            <a:prstGeom prst="rect">
              <a:avLst/>
            </a:prstGeom>
            <a:noFill/>
          </p:spPr>
          <p:txBody>
            <a:bodyPr wrap="square" rtlCol="0">
              <a:spAutoFit/>
            </a:bodyPr>
            <a:lstStyle/>
            <a:p>
              <a:r>
                <a:rPr lang="en-US" dirty="0" smtClean="0"/>
                <a:t>Analogous to comparisons </a:t>
              </a:r>
            </a:p>
            <a:p>
              <a:r>
                <a:rPr lang="en-US" dirty="0" smtClean="0"/>
                <a:t>between collagen microenvironments?</a:t>
              </a:r>
              <a:endParaRPr lang="en-US" dirty="0"/>
            </a:p>
          </p:txBody>
        </p:sp>
      </p:grpSp>
    </p:spTree>
    <p:extLst>
      <p:ext uri="{BB962C8B-B14F-4D97-AF65-F5344CB8AC3E}">
        <p14:creationId xmlns:p14="http://schemas.microsoft.com/office/powerpoint/2010/main" val="1453773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824"/>
            <a:ext cx="8229600" cy="850900"/>
          </a:xfrm>
        </p:spPr>
        <p:txBody>
          <a:bodyPr/>
          <a:lstStyle/>
          <a:p>
            <a:r>
              <a:rPr lang="en-US" dirty="0" smtClean="0"/>
              <a:t>1: Step Changes in Stiffness</a:t>
            </a:r>
            <a:endParaRPr lang="en-US" dirty="0"/>
          </a:p>
        </p:txBody>
      </p:sp>
      <p:pic>
        <p:nvPicPr>
          <p:cNvPr id="6" name="Picture 5" descr="Lo, soft to stiff.pdf"/>
          <p:cNvPicPr>
            <a:picLocks noChangeAspect="1"/>
          </p:cNvPicPr>
          <p:nvPr/>
        </p:nvPicPr>
        <p:blipFill>
          <a:blip r:embed="rId3"/>
          <a:stretch>
            <a:fillRect/>
          </a:stretch>
        </p:blipFill>
        <p:spPr>
          <a:xfrm>
            <a:off x="2423122" y="752912"/>
            <a:ext cx="6263678" cy="6065877"/>
          </a:xfrm>
          <a:prstGeom prst="rect">
            <a:avLst/>
          </a:prstGeom>
        </p:spPr>
      </p:pic>
      <p:sp>
        <p:nvSpPr>
          <p:cNvPr id="7" name="TextBox 6"/>
          <p:cNvSpPr txBox="1"/>
          <p:nvPr/>
        </p:nvSpPr>
        <p:spPr>
          <a:xfrm>
            <a:off x="64070" y="1839198"/>
            <a:ext cx="2359052" cy="246221"/>
          </a:xfrm>
          <a:prstGeom prst="rect">
            <a:avLst/>
          </a:prstGeom>
          <a:noFill/>
        </p:spPr>
        <p:txBody>
          <a:bodyPr wrap="none" rtlCol="0">
            <a:spAutoFit/>
          </a:bodyPr>
          <a:lstStyle/>
          <a:p>
            <a:r>
              <a:rPr lang="en-US" sz="1000" dirty="0" err="1" smtClean="0"/>
              <a:t>Biophys</a:t>
            </a:r>
            <a:r>
              <a:rPr lang="en-US" sz="1000" dirty="0" smtClean="0"/>
              <a:t> J. Lo et al. (2000) 79;144-152</a:t>
            </a:r>
            <a:endParaRPr lang="en-US" sz="1000" dirty="0"/>
          </a:p>
        </p:txBody>
      </p:sp>
      <p:sp>
        <p:nvSpPr>
          <p:cNvPr id="13" name="TextBox 12"/>
          <p:cNvSpPr txBox="1"/>
          <p:nvPr/>
        </p:nvSpPr>
        <p:spPr>
          <a:xfrm>
            <a:off x="-25019" y="857299"/>
            <a:ext cx="2572024" cy="923330"/>
          </a:xfrm>
          <a:prstGeom prst="rect">
            <a:avLst/>
          </a:prstGeom>
          <a:noFill/>
        </p:spPr>
        <p:txBody>
          <a:bodyPr wrap="square" rtlCol="0">
            <a:spAutoFit/>
          </a:bodyPr>
          <a:lstStyle/>
          <a:p>
            <a:r>
              <a:rPr lang="en-US" dirty="0" smtClean="0"/>
              <a:t>3T3 Fibroblasts on PAA</a:t>
            </a:r>
          </a:p>
          <a:p>
            <a:r>
              <a:rPr lang="en-US" dirty="0" smtClean="0"/>
              <a:t>Migrate from soft-to-stiff substrates</a:t>
            </a:r>
            <a:endParaRPr lang="en-US" dirty="0"/>
          </a:p>
        </p:txBody>
      </p:sp>
    </p:spTree>
    <p:extLst>
      <p:ext uri="{BB962C8B-B14F-4D97-AF65-F5344CB8AC3E}">
        <p14:creationId xmlns:p14="http://schemas.microsoft.com/office/powerpoint/2010/main" val="1297190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980"/>
            <a:ext cx="9144000" cy="655690"/>
          </a:xfrm>
        </p:spPr>
        <p:txBody>
          <a:bodyPr>
            <a:normAutofit fontScale="90000"/>
          </a:bodyPr>
          <a:lstStyle/>
          <a:p>
            <a:r>
              <a:rPr lang="en-US" dirty="0" smtClean="0"/>
              <a:t>Duro</a:t>
            </a:r>
            <a:r>
              <a:rPr lang="en-US" i="1" dirty="0" smtClean="0"/>
              <a:t>taxis:</a:t>
            </a:r>
            <a:r>
              <a:rPr lang="en-US" dirty="0" smtClean="0"/>
              <a:t> gradients</a:t>
            </a:r>
            <a:r>
              <a:rPr lang="en-US" dirty="0"/>
              <a:t> </a:t>
            </a:r>
            <a:r>
              <a:rPr lang="en-US" dirty="0" smtClean="0"/>
              <a:t>via </a:t>
            </a:r>
            <a:r>
              <a:rPr lang="en-US" dirty="0" err="1" smtClean="0"/>
              <a:t>photomask</a:t>
            </a:r>
            <a:r>
              <a:rPr lang="en-US" dirty="0" smtClean="0"/>
              <a:t> polymerization</a:t>
            </a:r>
            <a:endParaRPr lang="en-US" dirty="0"/>
          </a:p>
        </p:txBody>
      </p:sp>
      <p:sp>
        <p:nvSpPr>
          <p:cNvPr id="4" name="Slide Number Placeholder 3"/>
          <p:cNvSpPr>
            <a:spLocks noGrp="1"/>
          </p:cNvSpPr>
          <p:nvPr>
            <p:ph type="sldNum" sz="quarter" idx="12"/>
          </p:nvPr>
        </p:nvSpPr>
        <p:spPr/>
        <p:txBody>
          <a:bodyPr/>
          <a:lstStyle/>
          <a:p>
            <a:fld id="{4047B586-F103-AC40-AF45-907A29A9C8AD}" type="slidenum">
              <a:rPr lang="en-US" smtClean="0"/>
              <a:t>4</a:t>
            </a:fld>
            <a:endParaRPr lang="en-US"/>
          </a:p>
        </p:txBody>
      </p:sp>
      <p:pic>
        <p:nvPicPr>
          <p:cNvPr id="5" name="Picture 4"/>
          <p:cNvPicPr>
            <a:picLocks noChangeAspect="1"/>
          </p:cNvPicPr>
          <p:nvPr/>
        </p:nvPicPr>
        <p:blipFill>
          <a:blip r:embed="rId2"/>
          <a:stretch>
            <a:fillRect/>
          </a:stretch>
        </p:blipFill>
        <p:spPr>
          <a:xfrm>
            <a:off x="273567" y="1130872"/>
            <a:ext cx="4406284" cy="1989935"/>
          </a:xfrm>
          <a:prstGeom prst="rect">
            <a:avLst/>
          </a:prstGeom>
        </p:spPr>
      </p:pic>
      <p:pic>
        <p:nvPicPr>
          <p:cNvPr id="6" name="Picture 5"/>
          <p:cNvPicPr>
            <a:picLocks noChangeAspect="1"/>
          </p:cNvPicPr>
          <p:nvPr/>
        </p:nvPicPr>
        <p:blipFill>
          <a:blip r:embed="rId3"/>
          <a:stretch>
            <a:fillRect/>
          </a:stretch>
        </p:blipFill>
        <p:spPr>
          <a:xfrm>
            <a:off x="6463548" y="833670"/>
            <a:ext cx="2294540" cy="2333932"/>
          </a:xfrm>
          <a:prstGeom prst="rect">
            <a:avLst/>
          </a:prstGeom>
        </p:spPr>
      </p:pic>
      <p:pic>
        <p:nvPicPr>
          <p:cNvPr id="7" name="Picture 6"/>
          <p:cNvPicPr>
            <a:picLocks noChangeAspect="1"/>
          </p:cNvPicPr>
          <p:nvPr/>
        </p:nvPicPr>
        <p:blipFill>
          <a:blip r:embed="rId4"/>
          <a:stretch>
            <a:fillRect/>
          </a:stretch>
        </p:blipFill>
        <p:spPr>
          <a:xfrm>
            <a:off x="3931176" y="3422192"/>
            <a:ext cx="3880458" cy="3299283"/>
          </a:xfrm>
          <a:prstGeom prst="rect">
            <a:avLst/>
          </a:prstGeom>
        </p:spPr>
      </p:pic>
      <p:sp>
        <p:nvSpPr>
          <p:cNvPr id="8" name="TextBox 7"/>
          <p:cNvSpPr txBox="1"/>
          <p:nvPr/>
        </p:nvSpPr>
        <p:spPr>
          <a:xfrm>
            <a:off x="75927" y="6356350"/>
            <a:ext cx="2489947" cy="369332"/>
          </a:xfrm>
          <a:prstGeom prst="rect">
            <a:avLst/>
          </a:prstGeom>
          <a:noFill/>
        </p:spPr>
        <p:txBody>
          <a:bodyPr wrap="none" rtlCol="0">
            <a:spAutoFit/>
          </a:bodyPr>
          <a:lstStyle/>
          <a:p>
            <a:r>
              <a:rPr lang="en-US" dirty="0" smtClean="0"/>
              <a:t>Wong, J. Langmuir, 2003</a:t>
            </a:r>
            <a:endParaRPr lang="en-US" dirty="0"/>
          </a:p>
        </p:txBody>
      </p:sp>
    </p:spTree>
    <p:extLst>
      <p:ext uri="{BB962C8B-B14F-4D97-AF65-F5344CB8AC3E}">
        <p14:creationId xmlns:p14="http://schemas.microsoft.com/office/powerpoint/2010/main" val="39587147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4114800" cy="2895600"/>
          </a:xfrm>
        </p:spPr>
        <p:txBody>
          <a:bodyPr/>
          <a:lstStyle/>
          <a:p>
            <a:r>
              <a:rPr lang="en-US" sz="4000" i="1" dirty="0" err="1" smtClean="0"/>
              <a:t>Durokinesis</a:t>
            </a:r>
            <a:r>
              <a:rPr lang="en-US" sz="4000" i="1" dirty="0" smtClean="0"/>
              <a:t>:</a:t>
            </a:r>
            <a:r>
              <a:rPr lang="en-US" sz="4000" dirty="0" smtClean="0"/>
              <a:t> Biphasic Migration </a:t>
            </a:r>
            <a:r>
              <a:rPr lang="en-US" sz="4000" dirty="0"/>
              <a:t>Dependence on Substrate Stiffness</a:t>
            </a:r>
          </a:p>
        </p:txBody>
      </p:sp>
      <p:pic>
        <p:nvPicPr>
          <p:cNvPr id="174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163" y="-495300"/>
            <a:ext cx="5303837" cy="659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50" y="-495300"/>
            <a:ext cx="5314950" cy="659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rot="16200000">
            <a:off x="3958977" y="2697064"/>
            <a:ext cx="1551739" cy="369332"/>
          </a:xfrm>
          <a:prstGeom prst="rect">
            <a:avLst/>
          </a:prstGeom>
          <a:noFill/>
        </p:spPr>
        <p:txBody>
          <a:bodyPr wrap="none" rtlCol="0">
            <a:spAutoFit/>
          </a:bodyPr>
          <a:lstStyle/>
          <a:p>
            <a:r>
              <a:rPr lang="en-US" dirty="0" smtClean="0"/>
              <a:t>Speed (um/</a:t>
            </a:r>
            <a:r>
              <a:rPr lang="en-US" dirty="0" err="1" smtClean="0"/>
              <a:t>hr</a:t>
            </a:r>
            <a:r>
              <a:rPr lang="en-US" dirty="0" smtClean="0"/>
              <a:t>)</a:t>
            </a:r>
            <a:endParaRPr lang="en-US" dirty="0"/>
          </a:p>
        </p:txBody>
      </p:sp>
      <p:sp>
        <p:nvSpPr>
          <p:cNvPr id="3" name="TextBox 2"/>
          <p:cNvSpPr txBox="1"/>
          <p:nvPr/>
        </p:nvSpPr>
        <p:spPr>
          <a:xfrm>
            <a:off x="6074324" y="5449927"/>
            <a:ext cx="1906554" cy="369332"/>
          </a:xfrm>
          <a:prstGeom prst="rect">
            <a:avLst/>
          </a:prstGeom>
          <a:noFill/>
        </p:spPr>
        <p:txBody>
          <a:bodyPr wrap="none" rtlCol="0">
            <a:spAutoFit/>
          </a:bodyPr>
          <a:lstStyle/>
          <a:p>
            <a:r>
              <a:rPr lang="en-US" dirty="0" smtClean="0"/>
              <a:t>Substrate stiffness</a:t>
            </a:r>
            <a:endParaRPr lang="en-US" dirty="0"/>
          </a:p>
        </p:txBody>
      </p:sp>
      <p:sp>
        <p:nvSpPr>
          <p:cNvPr id="8" name="TextBox 7"/>
          <p:cNvSpPr txBox="1"/>
          <p:nvPr/>
        </p:nvSpPr>
        <p:spPr>
          <a:xfrm>
            <a:off x="5457226" y="6488668"/>
            <a:ext cx="3797058" cy="369332"/>
          </a:xfrm>
          <a:prstGeom prst="rect">
            <a:avLst/>
          </a:prstGeom>
          <a:noFill/>
        </p:spPr>
        <p:txBody>
          <a:bodyPr wrap="none" rtlCol="0">
            <a:spAutoFit/>
          </a:bodyPr>
          <a:lstStyle/>
          <a:p>
            <a:r>
              <a:rPr lang="en-US" dirty="0" smtClean="0"/>
              <a:t>Peyton and Putnam, J. Cell. Phys. 2005</a:t>
            </a:r>
            <a:endParaRPr lang="en-US" dirty="0"/>
          </a:p>
        </p:txBody>
      </p:sp>
      <p:cxnSp>
        <p:nvCxnSpPr>
          <p:cNvPr id="5" name="Straight Arrow Connector 4"/>
          <p:cNvCxnSpPr/>
          <p:nvPr/>
        </p:nvCxnSpPr>
        <p:spPr>
          <a:xfrm flipV="1">
            <a:off x="4919512" y="732284"/>
            <a:ext cx="11441" cy="464541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908071" y="5369915"/>
            <a:ext cx="385185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4047B586-F103-AC40-AF45-907A29A9C8AD}" type="slidenum">
              <a:rPr lang="en-US" smtClean="0"/>
              <a:t>5</a:t>
            </a:fld>
            <a:endParaRPr lang="en-US"/>
          </a:p>
        </p:txBody>
      </p:sp>
      <p:sp>
        <p:nvSpPr>
          <p:cNvPr id="17411" name="Text Box 3"/>
          <p:cNvSpPr txBox="1">
            <a:spLocks noChangeArrowheads="1"/>
          </p:cNvSpPr>
          <p:nvPr/>
        </p:nvSpPr>
        <p:spPr bwMode="auto">
          <a:xfrm>
            <a:off x="30162" y="3081625"/>
            <a:ext cx="452001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buFontTx/>
              <a:buChar char="•"/>
            </a:pPr>
            <a:r>
              <a:rPr lang="en-US" sz="2000" dirty="0"/>
              <a:t> </a:t>
            </a:r>
            <a:r>
              <a:rPr lang="en-US" sz="2000" dirty="0" err="1" smtClean="0"/>
              <a:t>Durokinesis</a:t>
            </a:r>
            <a:r>
              <a:rPr lang="en-US" sz="2000" dirty="0" smtClean="0"/>
              <a:t>: SMCs </a:t>
            </a:r>
            <a:r>
              <a:rPr lang="en-US" sz="2000" dirty="0"/>
              <a:t>migrate fastest on an </a:t>
            </a:r>
            <a:r>
              <a:rPr lang="ja-JP" altLang="en-US" sz="2000" dirty="0">
                <a:latin typeface="Arial"/>
              </a:rPr>
              <a:t>‘</a:t>
            </a:r>
            <a:r>
              <a:rPr lang="en-US" sz="2000" dirty="0"/>
              <a:t>optimally stiff</a:t>
            </a:r>
            <a:r>
              <a:rPr lang="ja-JP" altLang="en-US" sz="2000" dirty="0">
                <a:latin typeface="Arial"/>
              </a:rPr>
              <a:t>’</a:t>
            </a:r>
            <a:r>
              <a:rPr lang="en-US" sz="2000" dirty="0"/>
              <a:t> substrate</a:t>
            </a:r>
          </a:p>
          <a:p>
            <a:pPr eaLnBrk="0" hangingPunct="0">
              <a:spcBef>
                <a:spcPct val="50000"/>
              </a:spcBef>
              <a:buFontTx/>
              <a:buChar char="•"/>
            </a:pPr>
            <a:r>
              <a:rPr lang="en-US" sz="2000" dirty="0" smtClean="0"/>
              <a:t>Lecture </a:t>
            </a:r>
            <a:r>
              <a:rPr lang="en-US" sz="2000" dirty="0" smtClean="0"/>
              <a:t>9: </a:t>
            </a:r>
            <a:r>
              <a:rPr lang="en-US" sz="2000" dirty="0" smtClean="0"/>
              <a:t>actin polymerization controlled by adhesive protein density as well (</a:t>
            </a:r>
            <a:r>
              <a:rPr lang="en-US" sz="2000" dirty="0" err="1" smtClean="0"/>
              <a:t>Haptokinesis</a:t>
            </a:r>
            <a:r>
              <a:rPr lang="en-US" sz="2000" dirty="0" smtClean="0"/>
              <a:t>). </a:t>
            </a:r>
          </a:p>
          <a:p>
            <a:pPr eaLnBrk="0" hangingPunct="0">
              <a:spcBef>
                <a:spcPct val="50000"/>
              </a:spcBef>
              <a:buFontTx/>
              <a:buChar char="•"/>
            </a:pPr>
            <a:r>
              <a:rPr lang="en-US" sz="2000" dirty="0" smtClean="0"/>
              <a:t>Cells </a:t>
            </a:r>
            <a:r>
              <a:rPr lang="en-US" sz="2000" dirty="0"/>
              <a:t>need stiffer substrate when less fibronectin is attached to surface to migrate at maximum capacity</a:t>
            </a:r>
          </a:p>
        </p:txBody>
      </p:sp>
    </p:spTree>
    <p:extLst>
      <p:ext uri="{BB962C8B-B14F-4D97-AF65-F5344CB8AC3E}">
        <p14:creationId xmlns:p14="http://schemas.microsoft.com/office/powerpoint/2010/main" val="14553904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174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152400"/>
            <a:ext cx="9144000" cy="1143000"/>
          </a:xfrm>
        </p:spPr>
        <p:txBody>
          <a:bodyPr>
            <a:normAutofit fontScale="90000"/>
          </a:bodyPr>
          <a:lstStyle/>
          <a:p>
            <a:r>
              <a:rPr lang="en-US" sz="4000" dirty="0"/>
              <a:t>Cytoskeletal Assembly Regulated by </a:t>
            </a:r>
            <a:r>
              <a:rPr lang="en-US" sz="4000" dirty="0" smtClean="0"/>
              <a:t>Substrate Stiffness</a:t>
            </a:r>
            <a:endParaRPr lang="en-US" sz="4000" dirty="0"/>
          </a:p>
        </p:txBody>
      </p:sp>
      <p:pic>
        <p:nvPicPr>
          <p:cNvPr id="21508" name="Picture 4"/>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914400" y="1447800"/>
            <a:ext cx="701040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1487294" y="6505575"/>
            <a:ext cx="3797058" cy="369332"/>
          </a:xfrm>
          <a:prstGeom prst="rect">
            <a:avLst/>
          </a:prstGeom>
          <a:noFill/>
        </p:spPr>
        <p:txBody>
          <a:bodyPr wrap="none" rtlCol="0">
            <a:spAutoFit/>
          </a:bodyPr>
          <a:lstStyle/>
          <a:p>
            <a:r>
              <a:rPr lang="en-US" dirty="0" smtClean="0"/>
              <a:t>Peyton and Putnam, J. Cell. Phys. 2005</a:t>
            </a:r>
            <a:endParaRPr lang="en-US" dirty="0"/>
          </a:p>
        </p:txBody>
      </p:sp>
      <p:sp>
        <p:nvSpPr>
          <p:cNvPr id="3" name="Slide Number Placeholder 2"/>
          <p:cNvSpPr>
            <a:spLocks noGrp="1"/>
          </p:cNvSpPr>
          <p:nvPr>
            <p:ph type="sldNum" sz="quarter" idx="12"/>
          </p:nvPr>
        </p:nvSpPr>
        <p:spPr/>
        <p:txBody>
          <a:bodyPr/>
          <a:lstStyle/>
          <a:p>
            <a:fld id="{4047B586-F103-AC40-AF45-907A29A9C8AD}" type="slidenum">
              <a:rPr lang="en-US" smtClean="0"/>
              <a:t>6</a:t>
            </a:fld>
            <a:endParaRPr lang="en-US"/>
          </a:p>
        </p:txBody>
      </p:sp>
    </p:spTree>
    <p:extLst>
      <p:ext uri="{BB962C8B-B14F-4D97-AF65-F5344CB8AC3E}">
        <p14:creationId xmlns:p14="http://schemas.microsoft.com/office/powerpoint/2010/main" val="1523437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ho signaling at a glance.tiff"/>
          <p:cNvPicPr>
            <a:picLocks noChangeAspect="1"/>
          </p:cNvPicPr>
          <p:nvPr/>
        </p:nvPicPr>
        <p:blipFill>
          <a:blip r:embed="rId3"/>
          <a:stretch>
            <a:fillRect/>
          </a:stretch>
        </p:blipFill>
        <p:spPr>
          <a:xfrm>
            <a:off x="-12337" y="1460572"/>
            <a:ext cx="9156337" cy="4999497"/>
          </a:xfrm>
          <a:prstGeom prst="rect">
            <a:avLst/>
          </a:prstGeom>
        </p:spPr>
      </p:pic>
      <p:sp>
        <p:nvSpPr>
          <p:cNvPr id="2" name="Title 1"/>
          <p:cNvSpPr>
            <a:spLocks noGrp="1"/>
          </p:cNvSpPr>
          <p:nvPr>
            <p:ph type="title"/>
          </p:nvPr>
        </p:nvSpPr>
        <p:spPr>
          <a:xfrm>
            <a:off x="0" y="99450"/>
            <a:ext cx="9144000" cy="1143000"/>
          </a:xfrm>
        </p:spPr>
        <p:txBody>
          <a:bodyPr>
            <a:noAutofit/>
          </a:bodyPr>
          <a:lstStyle/>
          <a:p>
            <a:r>
              <a:rPr lang="en-US" sz="3600" dirty="0" smtClean="0"/>
              <a:t>Hypothesis: </a:t>
            </a:r>
            <a:r>
              <a:rPr lang="en-US" sz="3600" dirty="0" err="1" smtClean="0"/>
              <a:t>RhoA</a:t>
            </a:r>
            <a:r>
              <a:rPr lang="en-US" sz="3600" dirty="0" smtClean="0"/>
              <a:t> </a:t>
            </a:r>
            <a:r>
              <a:rPr lang="en-US" sz="3600" dirty="0" err="1" smtClean="0"/>
              <a:t>Mechanosensitive</a:t>
            </a:r>
            <a:r>
              <a:rPr lang="en-US" sz="3600" dirty="0" smtClean="0"/>
              <a:t> Signaler</a:t>
            </a:r>
            <a:endParaRPr lang="en-US" sz="3600" dirty="0"/>
          </a:p>
        </p:txBody>
      </p:sp>
      <p:sp>
        <p:nvSpPr>
          <p:cNvPr id="5" name="Oval 4"/>
          <p:cNvSpPr>
            <a:spLocks noChangeArrowheads="1"/>
          </p:cNvSpPr>
          <p:nvPr/>
        </p:nvSpPr>
        <p:spPr bwMode="auto">
          <a:xfrm>
            <a:off x="7162800" y="1676400"/>
            <a:ext cx="1219200" cy="762000"/>
          </a:xfrm>
          <a:prstGeom prst="ellipse">
            <a:avLst/>
          </a:prstGeom>
          <a:noFill/>
          <a:ln w="28575">
            <a:solidFill>
              <a:schemeClr val="accent2"/>
            </a:solidFill>
            <a:round/>
            <a:headEnd/>
            <a:tailEnd/>
          </a:ln>
          <a:effectLst/>
        </p:spPr>
        <p:txBody>
          <a:bodyPr wrap="none" anchor="ctr">
            <a:prstTxWarp prst="textNoShape">
              <a:avLst/>
            </a:prstTxWarp>
          </a:bodyPr>
          <a:lstStyle/>
          <a:p>
            <a:endParaRPr lang="en-US">
              <a:solidFill>
                <a:srgbClr val="9B2D1F"/>
              </a:solidFill>
            </a:endParaRPr>
          </a:p>
        </p:txBody>
      </p:sp>
      <p:sp>
        <p:nvSpPr>
          <p:cNvPr id="6" name="Oval 5"/>
          <p:cNvSpPr>
            <a:spLocks noChangeArrowheads="1"/>
          </p:cNvSpPr>
          <p:nvPr/>
        </p:nvSpPr>
        <p:spPr bwMode="auto">
          <a:xfrm>
            <a:off x="2895600" y="3115546"/>
            <a:ext cx="838200" cy="381000"/>
          </a:xfrm>
          <a:prstGeom prst="ellipse">
            <a:avLst/>
          </a:prstGeom>
          <a:noFill/>
          <a:ln w="98425" cap="flat" cmpd="sng" algn="ctr">
            <a:solidFill>
              <a:schemeClr val="accent2"/>
            </a:solidFill>
            <a:prstDash val="solid"/>
            <a:round/>
            <a:headEnd type="none" w="med" len="med"/>
            <a:tailEnd type="none" w="med" len="med"/>
          </a:ln>
          <a:effectLst/>
        </p:spPr>
        <p:txBody>
          <a:bodyPr wrap="none" anchor="ctr">
            <a:prstTxWarp prst="textNoShape">
              <a:avLst/>
            </a:prstTxWarp>
          </a:bodyPr>
          <a:lstStyle/>
          <a:p>
            <a:endParaRPr lang="en-US">
              <a:solidFill>
                <a:srgbClr val="9B2D1F"/>
              </a:solidFill>
            </a:endParaRPr>
          </a:p>
        </p:txBody>
      </p:sp>
      <p:sp>
        <p:nvSpPr>
          <p:cNvPr id="7" name="Oval 6"/>
          <p:cNvSpPr>
            <a:spLocks noChangeArrowheads="1"/>
          </p:cNvSpPr>
          <p:nvPr/>
        </p:nvSpPr>
        <p:spPr bwMode="auto">
          <a:xfrm>
            <a:off x="513409" y="1524000"/>
            <a:ext cx="1600200" cy="914400"/>
          </a:xfrm>
          <a:prstGeom prst="ellipse">
            <a:avLst/>
          </a:prstGeom>
          <a:noFill/>
          <a:ln w="28575">
            <a:solidFill>
              <a:schemeClr val="accent2"/>
            </a:solidFill>
            <a:round/>
            <a:headEnd/>
            <a:tailEnd/>
          </a:ln>
          <a:effectLst/>
        </p:spPr>
        <p:txBody>
          <a:bodyPr wrap="none" anchor="ctr">
            <a:prstTxWarp prst="textNoShape">
              <a:avLst/>
            </a:prstTxWarp>
          </a:bodyPr>
          <a:lstStyle/>
          <a:p>
            <a:endParaRPr lang="en-US">
              <a:solidFill>
                <a:srgbClr val="9B2D1F"/>
              </a:solidFill>
            </a:endParaRPr>
          </a:p>
        </p:txBody>
      </p:sp>
      <p:sp>
        <p:nvSpPr>
          <p:cNvPr id="9" name="Oval 8"/>
          <p:cNvSpPr>
            <a:spLocks noChangeArrowheads="1"/>
          </p:cNvSpPr>
          <p:nvPr/>
        </p:nvSpPr>
        <p:spPr bwMode="auto">
          <a:xfrm>
            <a:off x="3632202" y="5257800"/>
            <a:ext cx="838200" cy="571500"/>
          </a:xfrm>
          <a:prstGeom prst="ellipse">
            <a:avLst/>
          </a:prstGeom>
          <a:noFill/>
          <a:ln w="28575">
            <a:solidFill>
              <a:schemeClr val="accent2"/>
            </a:solidFill>
            <a:round/>
            <a:headEnd/>
            <a:tailEnd/>
          </a:ln>
          <a:effectLst/>
        </p:spPr>
        <p:txBody>
          <a:bodyPr wrap="none" anchor="ctr">
            <a:prstTxWarp prst="textNoShape">
              <a:avLst/>
            </a:prstTxWarp>
          </a:bodyPr>
          <a:lstStyle/>
          <a:p>
            <a:endParaRPr lang="en-US">
              <a:solidFill>
                <a:srgbClr val="9B2D1F"/>
              </a:solidFill>
            </a:endParaRPr>
          </a:p>
        </p:txBody>
      </p:sp>
      <p:sp>
        <p:nvSpPr>
          <p:cNvPr id="10" name="Oval 9"/>
          <p:cNvSpPr>
            <a:spLocks noChangeArrowheads="1"/>
          </p:cNvSpPr>
          <p:nvPr/>
        </p:nvSpPr>
        <p:spPr bwMode="auto">
          <a:xfrm>
            <a:off x="2579945" y="5753308"/>
            <a:ext cx="1143000" cy="630768"/>
          </a:xfrm>
          <a:prstGeom prst="ellipse">
            <a:avLst/>
          </a:prstGeom>
          <a:noFill/>
          <a:ln w="28575">
            <a:solidFill>
              <a:schemeClr val="accent2"/>
            </a:solidFill>
            <a:round/>
            <a:headEnd/>
            <a:tailEnd/>
          </a:ln>
          <a:effectLst/>
        </p:spPr>
        <p:txBody>
          <a:bodyPr wrap="none" anchor="ctr">
            <a:prstTxWarp prst="textNoShape">
              <a:avLst/>
            </a:prstTxWarp>
          </a:bodyPr>
          <a:lstStyle/>
          <a:p>
            <a:endParaRPr lang="en-US">
              <a:solidFill>
                <a:srgbClr val="9B2D1F"/>
              </a:solidFill>
            </a:endParaRPr>
          </a:p>
        </p:txBody>
      </p:sp>
      <p:sp>
        <p:nvSpPr>
          <p:cNvPr id="12" name="Rectangle 11"/>
          <p:cNvSpPr>
            <a:spLocks noChangeArrowheads="1"/>
          </p:cNvSpPr>
          <p:nvPr/>
        </p:nvSpPr>
        <p:spPr bwMode="auto">
          <a:xfrm>
            <a:off x="6279246" y="1297219"/>
            <a:ext cx="2522538" cy="366713"/>
          </a:xfrm>
          <a:prstGeom prst="rect">
            <a:avLst/>
          </a:prstGeom>
          <a:noFill/>
          <a:ln w="9525">
            <a:solidFill>
              <a:schemeClr val="accent2"/>
            </a:solidFill>
            <a:miter lim="800000"/>
            <a:headEnd/>
            <a:tailEnd/>
          </a:ln>
          <a:effectLst/>
        </p:spPr>
        <p:txBody>
          <a:bodyPr wrap="none">
            <a:prstTxWarp prst="textNoShape">
              <a:avLst/>
            </a:prstTxWarp>
            <a:spAutoFit/>
          </a:bodyPr>
          <a:lstStyle/>
          <a:p>
            <a:r>
              <a:rPr lang="en-US" dirty="0">
                <a:solidFill>
                  <a:srgbClr val="9B2D1F"/>
                </a:solidFill>
              </a:rPr>
              <a:t>“</a:t>
            </a:r>
            <a:r>
              <a:rPr lang="en-US" dirty="0" err="1">
                <a:solidFill>
                  <a:srgbClr val="9B2D1F"/>
                </a:solidFill>
              </a:rPr>
              <a:t>Mechanotransduction</a:t>
            </a:r>
            <a:r>
              <a:rPr lang="en-US" dirty="0">
                <a:solidFill>
                  <a:srgbClr val="9B2D1F"/>
                </a:solidFill>
              </a:rPr>
              <a:t>”</a:t>
            </a:r>
          </a:p>
        </p:txBody>
      </p:sp>
    </p:spTree>
    <p:extLst>
      <p:ext uri="{BB962C8B-B14F-4D97-AF65-F5344CB8AC3E}">
        <p14:creationId xmlns:p14="http://schemas.microsoft.com/office/powerpoint/2010/main" val="3177568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70745"/>
          </a:xfrm>
        </p:spPr>
        <p:txBody>
          <a:bodyPr>
            <a:noAutofit/>
          </a:bodyPr>
          <a:lstStyle/>
          <a:p>
            <a:r>
              <a:rPr lang="en-US" sz="2900" dirty="0" smtClean="0"/>
              <a:t>Mechanical Signal </a:t>
            </a:r>
            <a:r>
              <a:rPr lang="en-US" sz="2900" dirty="0" err="1" smtClean="0">
                <a:sym typeface="Wingdings"/>
              </a:rPr>
              <a:t></a:t>
            </a:r>
            <a:r>
              <a:rPr lang="en-US" sz="2900" dirty="0" smtClean="0">
                <a:sym typeface="Wingdings"/>
              </a:rPr>
              <a:t> </a:t>
            </a:r>
            <a:r>
              <a:rPr lang="en-US" sz="2900" dirty="0" err="1" smtClean="0">
                <a:sym typeface="Wingdings"/>
              </a:rPr>
              <a:t>RhoA</a:t>
            </a:r>
            <a:r>
              <a:rPr lang="en-US" sz="2900" dirty="0" smtClean="0">
                <a:sym typeface="Wingdings"/>
              </a:rPr>
              <a:t>/Cytoskeleton </a:t>
            </a:r>
            <a:r>
              <a:rPr lang="en-US" sz="2900" dirty="0" err="1" smtClean="0">
                <a:sym typeface="Wingdings"/>
              </a:rPr>
              <a:t></a:t>
            </a:r>
            <a:r>
              <a:rPr lang="en-US" sz="2900" dirty="0" smtClean="0">
                <a:sym typeface="Wingdings"/>
              </a:rPr>
              <a:t> Migration</a:t>
            </a:r>
            <a:endParaRPr lang="en-US" sz="2900" dirty="0"/>
          </a:p>
        </p:txBody>
      </p:sp>
      <p:pic>
        <p:nvPicPr>
          <p:cNvPr id="5" name="Picture 6" descr="Rho Cartoon"/>
          <p:cNvPicPr>
            <a:picLocks noChangeAspect="1" noChangeArrowheads="1"/>
          </p:cNvPicPr>
          <p:nvPr/>
        </p:nvPicPr>
        <p:blipFill>
          <a:blip r:embed="rId3"/>
          <a:srcRect/>
          <a:stretch>
            <a:fillRect/>
          </a:stretch>
        </p:blipFill>
        <p:spPr bwMode="auto">
          <a:xfrm>
            <a:off x="314796" y="1128139"/>
            <a:ext cx="8327295" cy="5506817"/>
          </a:xfrm>
          <a:prstGeom prst="rect">
            <a:avLst/>
          </a:prstGeom>
          <a:noFill/>
        </p:spPr>
      </p:pic>
      <p:grpSp>
        <p:nvGrpSpPr>
          <p:cNvPr id="20" name="Group 19"/>
          <p:cNvGrpSpPr/>
          <p:nvPr/>
        </p:nvGrpSpPr>
        <p:grpSpPr>
          <a:xfrm>
            <a:off x="1517870" y="1648730"/>
            <a:ext cx="2246433" cy="3207633"/>
            <a:chOff x="1517870" y="1648730"/>
            <a:chExt cx="2246433" cy="3207633"/>
          </a:xfrm>
        </p:grpSpPr>
        <p:sp>
          <p:nvSpPr>
            <p:cNvPr id="9" name="Line 7"/>
            <p:cNvSpPr>
              <a:spLocks noChangeShapeType="1"/>
            </p:cNvSpPr>
            <p:nvPr/>
          </p:nvSpPr>
          <p:spPr bwMode="auto">
            <a:xfrm flipH="1">
              <a:off x="1517870" y="1790661"/>
              <a:ext cx="1302102" cy="624495"/>
            </a:xfrm>
            <a:prstGeom prst="line">
              <a:avLst/>
            </a:prstGeom>
            <a:noFill/>
            <a:ln w="73025" cap="flat" cmpd="sng" algn="ctr">
              <a:solidFill>
                <a:srgbClr val="9B2D1F"/>
              </a:solidFill>
              <a:prstDash val="solid"/>
              <a:round/>
              <a:headEnd type="none" w="med" len="med"/>
              <a:tailEnd type="triangle" w="med" len="med"/>
            </a:ln>
            <a:effectLst/>
          </p:spPr>
          <p:txBody>
            <a:bodyPr wrap="none" anchor="ctr">
              <a:prstTxWarp prst="textNoShape">
                <a:avLst/>
              </a:prstTxWarp>
            </a:bodyPr>
            <a:lstStyle/>
            <a:p>
              <a:endParaRPr lang="en-US"/>
            </a:p>
          </p:txBody>
        </p:sp>
        <p:sp>
          <p:nvSpPr>
            <p:cNvPr id="10" name="Line 8"/>
            <p:cNvSpPr>
              <a:spLocks noChangeShapeType="1"/>
            </p:cNvSpPr>
            <p:nvPr/>
          </p:nvSpPr>
          <p:spPr bwMode="auto">
            <a:xfrm>
              <a:off x="1703731" y="2468037"/>
              <a:ext cx="1069777" cy="425792"/>
            </a:xfrm>
            <a:prstGeom prst="line">
              <a:avLst/>
            </a:prstGeom>
            <a:noFill/>
            <a:ln w="73025" cap="flat" cmpd="sng" algn="ctr">
              <a:solidFill>
                <a:srgbClr val="9B2D1F"/>
              </a:solidFill>
              <a:prstDash val="solid"/>
              <a:round/>
              <a:headEnd type="none" w="med" len="med"/>
              <a:tailEnd type="triangle" w="med" len="med"/>
            </a:ln>
            <a:effectLst/>
          </p:spPr>
          <p:txBody>
            <a:bodyPr wrap="none" anchor="ctr">
              <a:prstTxWarp prst="textNoShape">
                <a:avLst/>
              </a:prstTxWarp>
            </a:bodyPr>
            <a:lstStyle/>
            <a:p>
              <a:endParaRPr lang="en-US"/>
            </a:p>
          </p:txBody>
        </p:sp>
        <p:sp>
          <p:nvSpPr>
            <p:cNvPr id="11" name="Line 9"/>
            <p:cNvSpPr>
              <a:spLocks noChangeShapeType="1"/>
            </p:cNvSpPr>
            <p:nvPr/>
          </p:nvSpPr>
          <p:spPr bwMode="auto">
            <a:xfrm>
              <a:off x="2648274" y="3919621"/>
              <a:ext cx="1116029" cy="936742"/>
            </a:xfrm>
            <a:prstGeom prst="line">
              <a:avLst/>
            </a:prstGeom>
            <a:noFill/>
            <a:ln w="73025" cap="flat" cmpd="sng" algn="ctr">
              <a:solidFill>
                <a:srgbClr val="9B2D1F"/>
              </a:solidFill>
              <a:prstDash val="solid"/>
              <a:round/>
              <a:headEnd type="none" w="med" len="med"/>
              <a:tailEnd type="triangle" w="med" len="med"/>
            </a:ln>
            <a:effectLst/>
          </p:spPr>
          <p:txBody>
            <a:bodyPr wrap="none" anchor="ctr">
              <a:prstTxWarp prst="textNoShape">
                <a:avLst/>
              </a:prstTxWarp>
            </a:bodyPr>
            <a:lstStyle/>
            <a:p>
              <a:endParaRPr lang="en-US"/>
            </a:p>
          </p:txBody>
        </p:sp>
        <p:sp>
          <p:nvSpPr>
            <p:cNvPr id="12" name="Line 10"/>
            <p:cNvSpPr>
              <a:spLocks noChangeShapeType="1"/>
            </p:cNvSpPr>
            <p:nvPr/>
          </p:nvSpPr>
          <p:spPr bwMode="auto">
            <a:xfrm flipH="1">
              <a:off x="2292363" y="3366091"/>
              <a:ext cx="481145" cy="366891"/>
            </a:xfrm>
            <a:prstGeom prst="line">
              <a:avLst/>
            </a:prstGeom>
            <a:noFill/>
            <a:ln w="73025" cap="flat" cmpd="sng" algn="ctr">
              <a:solidFill>
                <a:srgbClr val="9B2D1F"/>
              </a:solidFill>
              <a:prstDash val="solid"/>
              <a:round/>
              <a:headEnd type="none" w="med" len="med"/>
              <a:tailEnd type="triangle" w="med" len="med"/>
            </a:ln>
            <a:effectLst/>
          </p:spPr>
          <p:txBody>
            <a:bodyPr wrap="none" anchor="ctr">
              <a:prstTxWarp prst="textNoShape">
                <a:avLst/>
              </a:prstTxWarp>
            </a:bodyPr>
            <a:lstStyle/>
            <a:p>
              <a:endParaRPr lang="en-US"/>
            </a:p>
          </p:txBody>
        </p:sp>
        <p:sp>
          <p:nvSpPr>
            <p:cNvPr id="8" name="Rectangle 20"/>
            <p:cNvSpPr>
              <a:spLocks noChangeArrowheads="1"/>
            </p:cNvSpPr>
            <p:nvPr/>
          </p:nvSpPr>
          <p:spPr bwMode="auto">
            <a:xfrm>
              <a:off x="1941815" y="1648730"/>
              <a:ext cx="350548" cy="461665"/>
            </a:xfrm>
            <a:prstGeom prst="rect">
              <a:avLst/>
            </a:prstGeom>
            <a:noFill/>
            <a:ln w="73025" cap="flat" cmpd="sng" algn="ctr">
              <a:noFill/>
              <a:prstDash val="solid"/>
              <a:round/>
              <a:headEnd type="none" w="med" len="med"/>
              <a:tailEnd type="triangle" w="med" len="med"/>
            </a:ln>
            <a:effectLst/>
          </p:spPr>
          <p:txBody>
            <a:bodyPr wrap="square">
              <a:prstTxWarp prst="textNoShape">
                <a:avLst/>
              </a:prstTxWarp>
              <a:spAutoFit/>
            </a:bodyPr>
            <a:lstStyle/>
            <a:p>
              <a:r>
                <a:rPr lang="en-US" sz="2400" b="1" dirty="0">
                  <a:solidFill>
                    <a:srgbClr val="9B2D1F"/>
                  </a:solidFill>
                </a:rPr>
                <a:t>1</a:t>
              </a:r>
            </a:p>
          </p:txBody>
        </p:sp>
      </p:grpSp>
      <p:grpSp>
        <p:nvGrpSpPr>
          <p:cNvPr id="21" name="Group 20"/>
          <p:cNvGrpSpPr/>
          <p:nvPr/>
        </p:nvGrpSpPr>
        <p:grpSpPr>
          <a:xfrm>
            <a:off x="4057977" y="1833240"/>
            <a:ext cx="1803312" cy="2389403"/>
            <a:chOff x="4057977" y="1833240"/>
            <a:chExt cx="1803312" cy="2389403"/>
          </a:xfrm>
        </p:grpSpPr>
        <p:sp>
          <p:nvSpPr>
            <p:cNvPr id="14" name="Line 15"/>
            <p:cNvSpPr>
              <a:spLocks noChangeShapeType="1"/>
            </p:cNvSpPr>
            <p:nvPr/>
          </p:nvSpPr>
          <p:spPr bwMode="auto">
            <a:xfrm>
              <a:off x="4745260" y="1833240"/>
              <a:ext cx="1116029" cy="340634"/>
            </a:xfrm>
            <a:prstGeom prst="line">
              <a:avLst/>
            </a:prstGeom>
            <a:noFill/>
            <a:ln w="73025" cap="flat" cmpd="sng" algn="ctr">
              <a:solidFill>
                <a:srgbClr val="9B2D1F"/>
              </a:solidFill>
              <a:prstDash val="solid"/>
              <a:round/>
              <a:headEnd type="none" w="med" len="med"/>
              <a:tailEnd type="triangle" w="med" len="med"/>
            </a:ln>
            <a:effectLst/>
          </p:spPr>
          <p:txBody>
            <a:bodyPr wrap="none" anchor="ctr">
              <a:prstTxWarp prst="textNoShape">
                <a:avLst/>
              </a:prstTxWarp>
            </a:bodyPr>
            <a:lstStyle/>
            <a:p>
              <a:endParaRPr lang="en-US"/>
            </a:p>
          </p:txBody>
        </p:sp>
        <p:sp>
          <p:nvSpPr>
            <p:cNvPr id="15" name="Line 16"/>
            <p:cNvSpPr>
              <a:spLocks noChangeShapeType="1"/>
            </p:cNvSpPr>
            <p:nvPr/>
          </p:nvSpPr>
          <p:spPr bwMode="auto">
            <a:xfrm>
              <a:off x="4487715" y="2088715"/>
              <a:ext cx="944332" cy="596109"/>
            </a:xfrm>
            <a:prstGeom prst="line">
              <a:avLst/>
            </a:prstGeom>
            <a:noFill/>
            <a:ln w="73025" cap="flat" cmpd="sng" algn="ctr">
              <a:solidFill>
                <a:srgbClr val="9B2D1F"/>
              </a:solidFill>
              <a:prstDash val="solid"/>
              <a:round/>
              <a:headEnd type="none" w="med" len="med"/>
              <a:tailEnd type="triangle" w="med" len="med"/>
            </a:ln>
            <a:effectLst/>
          </p:spPr>
          <p:txBody>
            <a:bodyPr wrap="none" anchor="ctr">
              <a:prstTxWarp prst="textNoShape">
                <a:avLst/>
              </a:prstTxWarp>
            </a:bodyPr>
            <a:lstStyle/>
            <a:p>
              <a:endParaRPr lang="en-US"/>
            </a:p>
          </p:txBody>
        </p:sp>
        <p:sp>
          <p:nvSpPr>
            <p:cNvPr id="16" name="Line 17"/>
            <p:cNvSpPr>
              <a:spLocks noChangeShapeType="1"/>
            </p:cNvSpPr>
            <p:nvPr/>
          </p:nvSpPr>
          <p:spPr bwMode="auto">
            <a:xfrm flipH="1">
              <a:off x="4487714" y="3366091"/>
              <a:ext cx="508012" cy="856552"/>
            </a:xfrm>
            <a:prstGeom prst="line">
              <a:avLst/>
            </a:prstGeom>
            <a:noFill/>
            <a:ln w="73025" cap="flat" cmpd="sng" algn="ctr">
              <a:solidFill>
                <a:srgbClr val="9B2D1F"/>
              </a:solidFill>
              <a:prstDash val="solid"/>
              <a:round/>
              <a:headEnd type="none" w="med" len="med"/>
              <a:tailEnd type="triangle" w="med" len="med"/>
            </a:ln>
            <a:effectLst/>
          </p:spPr>
          <p:txBody>
            <a:bodyPr wrap="none" anchor="ctr">
              <a:prstTxWarp prst="textNoShape">
                <a:avLst/>
              </a:prstTxWarp>
            </a:bodyPr>
            <a:lstStyle/>
            <a:p>
              <a:endParaRPr lang="en-US"/>
            </a:p>
          </p:txBody>
        </p:sp>
        <p:sp>
          <p:nvSpPr>
            <p:cNvPr id="17" name="Line 18"/>
            <p:cNvSpPr>
              <a:spLocks noChangeShapeType="1"/>
            </p:cNvSpPr>
            <p:nvPr/>
          </p:nvSpPr>
          <p:spPr bwMode="auto">
            <a:xfrm flipH="1" flipV="1">
              <a:off x="4057977" y="3335111"/>
              <a:ext cx="201350" cy="584510"/>
            </a:xfrm>
            <a:prstGeom prst="line">
              <a:avLst/>
            </a:prstGeom>
            <a:noFill/>
            <a:ln w="73025" cap="flat" cmpd="sng" algn="ctr">
              <a:solidFill>
                <a:srgbClr val="9B2D1F"/>
              </a:solidFill>
              <a:prstDash val="solid"/>
              <a:round/>
              <a:headEnd type="none" w="med" len="med"/>
              <a:tailEnd type="triangle" w="med" len="med"/>
            </a:ln>
            <a:effectLst/>
          </p:spPr>
          <p:txBody>
            <a:bodyPr wrap="none" anchor="ctr">
              <a:prstTxWarp prst="textNoShape">
                <a:avLst/>
              </a:prstTxWarp>
            </a:bodyPr>
            <a:lstStyle/>
            <a:p>
              <a:endParaRPr lang="en-US"/>
            </a:p>
          </p:txBody>
        </p:sp>
        <p:sp>
          <p:nvSpPr>
            <p:cNvPr id="19" name="Rectangle 21"/>
            <p:cNvSpPr>
              <a:spLocks noChangeArrowheads="1"/>
            </p:cNvSpPr>
            <p:nvPr/>
          </p:nvSpPr>
          <p:spPr bwMode="auto">
            <a:xfrm>
              <a:off x="4645178" y="1833240"/>
              <a:ext cx="350548" cy="461665"/>
            </a:xfrm>
            <a:prstGeom prst="rect">
              <a:avLst/>
            </a:prstGeom>
            <a:noFill/>
            <a:ln w="73025" cap="flat" cmpd="sng" algn="ctr">
              <a:noFill/>
              <a:prstDash val="solid"/>
              <a:round/>
              <a:headEnd type="none" w="med" len="med"/>
              <a:tailEnd type="triangle" w="med" len="med"/>
            </a:ln>
            <a:effectLst/>
          </p:spPr>
          <p:txBody>
            <a:bodyPr wrap="square">
              <a:prstTxWarp prst="textNoShape">
                <a:avLst/>
              </a:prstTxWarp>
              <a:spAutoFit/>
            </a:bodyPr>
            <a:lstStyle/>
            <a:p>
              <a:r>
                <a:rPr lang="en-US" sz="2400" b="1" dirty="0">
                  <a:solidFill>
                    <a:srgbClr val="9B2D1F"/>
                  </a:solidFill>
                </a:rPr>
                <a:t>2</a:t>
              </a:r>
            </a:p>
          </p:txBody>
        </p:sp>
      </p:grpSp>
    </p:spTree>
    <p:extLst>
      <p:ext uri="{BB962C8B-B14F-4D97-AF65-F5344CB8AC3E}">
        <p14:creationId xmlns:p14="http://schemas.microsoft.com/office/powerpoint/2010/main" val="2788194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228600"/>
            <a:ext cx="9144000" cy="1143000"/>
          </a:xfrm>
        </p:spPr>
        <p:txBody>
          <a:bodyPr>
            <a:normAutofit fontScale="90000"/>
          </a:bodyPr>
          <a:lstStyle/>
          <a:p>
            <a:r>
              <a:rPr lang="en-US" sz="4000"/>
              <a:t>ROCK Inhibition Decreases Migration Speed on “Optimal” Substrates</a:t>
            </a:r>
          </a:p>
        </p:txBody>
      </p:sp>
      <p:sp>
        <p:nvSpPr>
          <p:cNvPr id="27653" name="Text Box 5"/>
          <p:cNvSpPr txBox="1">
            <a:spLocks noChangeArrowheads="1"/>
          </p:cNvSpPr>
          <p:nvPr/>
        </p:nvSpPr>
        <p:spPr bwMode="auto">
          <a:xfrm>
            <a:off x="3352800" y="6613525"/>
            <a:ext cx="4191000" cy="244475"/>
          </a:xfrm>
          <a:prstGeom prst="rect">
            <a:avLst/>
          </a:prstGeom>
          <a:noFill/>
          <a:ln w="9525">
            <a:noFill/>
            <a:miter lim="800000"/>
            <a:headEnd/>
            <a:tailEnd/>
          </a:ln>
          <a:effectLst/>
        </p:spPr>
        <p:txBody>
          <a:bodyPr>
            <a:prstTxWarp prst="textNoShape">
              <a:avLst/>
            </a:prstTxWarp>
            <a:spAutoFit/>
          </a:bodyPr>
          <a:lstStyle/>
          <a:p>
            <a:pPr eaLnBrk="0" hangingPunct="0"/>
            <a:r>
              <a:rPr lang="en-US" sz="1000">
                <a:latin typeface="Times" charset="0"/>
              </a:rPr>
              <a:t>Peyton, S.R. and Putnam, A.J. </a:t>
            </a:r>
            <a:r>
              <a:rPr lang="en-US" sz="1000" i="1">
                <a:latin typeface="Times" charset="0"/>
              </a:rPr>
              <a:t>J. Cell. Phys.</a:t>
            </a:r>
            <a:r>
              <a:rPr lang="en-US" sz="1000">
                <a:latin typeface="Times" charset="0"/>
              </a:rPr>
              <a:t> 2005 Jul;204(1):198-209.</a:t>
            </a:r>
          </a:p>
        </p:txBody>
      </p:sp>
      <p:pic>
        <p:nvPicPr>
          <p:cNvPr id="6" name="Picture 5" descr="ROCK migration.pdf"/>
          <p:cNvPicPr>
            <a:picLocks noChangeAspect="1"/>
          </p:cNvPicPr>
          <p:nvPr/>
        </p:nvPicPr>
        <p:blipFill>
          <a:blip r:embed="rId3"/>
          <a:stretch>
            <a:fillRect/>
          </a:stretch>
        </p:blipFill>
        <p:spPr>
          <a:xfrm>
            <a:off x="1854200" y="1698625"/>
            <a:ext cx="5689600" cy="4914900"/>
          </a:xfrm>
          <a:prstGeom prst="rect">
            <a:avLst/>
          </a:prstGeom>
        </p:spPr>
      </p:pic>
    </p:spTree>
    <p:extLst>
      <p:ext uri="{BB962C8B-B14F-4D97-AF65-F5344CB8AC3E}">
        <p14:creationId xmlns:p14="http://schemas.microsoft.com/office/powerpoint/2010/main" val="366696575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2|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5732</TotalTime>
  <Words>1158</Words>
  <Application>Microsoft Macintosh PowerPoint</Application>
  <PresentationFormat>On-screen Show (4:3)</PresentationFormat>
  <Paragraphs>169</Paragraphs>
  <Slides>22</Slides>
  <Notes>19</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Office Theme</vt:lpstr>
      <vt:lpstr>Equation</vt:lpstr>
      <vt:lpstr>Durotaxis</vt:lpstr>
      <vt:lpstr>Polyacrylamide as a Biomaterial</vt:lpstr>
      <vt:lpstr>1: Step Changes in Stiffness</vt:lpstr>
      <vt:lpstr>Durotaxis: gradients via photomask polymerization</vt:lpstr>
      <vt:lpstr>Durokinesis: Biphasic Migration Dependence on Substrate Stiffness</vt:lpstr>
      <vt:lpstr>Cytoskeletal Assembly Regulated by Substrate Stiffness</vt:lpstr>
      <vt:lpstr>Hypothesis: RhoA Mechanosensitive Signaler</vt:lpstr>
      <vt:lpstr>Mechanical Signal  RhoA/Cytoskeleton  Migration</vt:lpstr>
      <vt:lpstr>ROCK Inhibition Decreases Migration Speed on “Optimal” Substrates</vt:lpstr>
      <vt:lpstr>On 2D Biomaterial Substrates ECM Stiffness Regulates Motility via Cytoskeletal Assembly and RhoA Activity </vt:lpstr>
      <vt:lpstr>Hypothesis</vt:lpstr>
      <vt:lpstr>Biomaterials as ECM Mimics</vt:lpstr>
      <vt:lpstr>Added Complexity: 3D Microenvironments</vt:lpstr>
      <vt:lpstr>Natural Biopolymer: Matrigel</vt:lpstr>
      <vt:lpstr>Collagen: Microenvironment Heavily Influenced by Polymerization Conditions</vt:lpstr>
      <vt:lpstr>Cell-Secreted ECMs: 3D = 1D?</vt:lpstr>
      <vt:lpstr>Defined Macropores in Non-Degradable PEG Environment</vt:lpstr>
      <vt:lpstr>Elastic Modulus in Macroporous Gels Follows Predictive Model</vt:lpstr>
      <vt:lpstr>As we increase the pores, we also increase size of large chambers</vt:lpstr>
      <vt:lpstr>PowerPoint Presentation</vt:lpstr>
      <vt:lpstr>Adhesivity and Elasticity Affect Cell Speed Only at Largest Pore Diameters</vt:lpstr>
      <vt:lpstr>Geometry of Microenvironment Dictates Durokinesis</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Conservation of Mass in Biology</dc:title>
  <dc:creator>Shelly Peyton</dc:creator>
  <cp:lastModifiedBy>Shelly Peyton</cp:lastModifiedBy>
  <cp:revision>110</cp:revision>
  <dcterms:created xsi:type="dcterms:W3CDTF">2011-03-26T17:16:58Z</dcterms:created>
  <dcterms:modified xsi:type="dcterms:W3CDTF">2013-03-08T15:43:17Z</dcterms:modified>
</cp:coreProperties>
</file>