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8" r:id="rId4"/>
    <p:sldId id="273" r:id="rId5"/>
    <p:sldId id="270" r:id="rId6"/>
    <p:sldId id="262" r:id="rId7"/>
    <p:sldId id="266" r:id="rId8"/>
    <p:sldId id="271" r:id="rId9"/>
    <p:sldId id="268" r:id="rId10"/>
    <p:sldId id="27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872" y="-448"/>
      </p:cViewPr>
      <p:guideLst>
        <p:guide orient="horz" pos="23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60D8F-FD22-4CA4-85DE-EE9D814B402C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68BB-2B9A-4A15-B096-5F20AD737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.emf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4" Type="http://schemas.openxmlformats.org/officeDocument/2006/relationships/video" Target="../media/media2.avi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Establishing Baseline Performance Scores for the CAGEN Robust Gene Response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Shaunak Sen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Caltech CMS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Oct 11, 2011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Population level metric to estimate performance score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0732" y="684966"/>
            <a:ext cx="8980581" cy="5276781"/>
            <a:chOff x="260732" y="1887209"/>
            <a:chExt cx="8980581" cy="5276781"/>
          </a:xfrm>
        </p:grpSpPr>
        <p:grpSp>
          <p:nvGrpSpPr>
            <p:cNvPr id="3" name="Group 2"/>
            <p:cNvGrpSpPr/>
            <p:nvPr/>
          </p:nvGrpSpPr>
          <p:grpSpPr>
            <a:xfrm>
              <a:off x="5071515" y="1887209"/>
              <a:ext cx="4169798" cy="5029200"/>
              <a:chOff x="3835406" y="912363"/>
              <a:chExt cx="4169798" cy="5029200"/>
            </a:xfrm>
          </p:grpSpPr>
          <p:pic>
            <p:nvPicPr>
              <p:cNvPr id="12" name="Picture 11" descr="histograms_3D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9004" y="912363"/>
                <a:ext cx="3886200" cy="50292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 rot="20196347">
                <a:off x="6531202" y="4255623"/>
                <a:ext cx="12050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Time (minutes)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066964">
                <a:off x="3835406" y="4335171"/>
                <a:ext cx="2747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Protein Levels (</a:t>
                </a:r>
                <a:r>
                  <a:rPr lang="en-US" sz="1200" dirty="0" err="1" smtClean="0">
                    <a:latin typeface="Arial"/>
                    <a:cs typeface="Arial"/>
                  </a:rPr>
                  <a:t>nM</a:t>
                </a:r>
                <a:r>
                  <a:rPr lang="en-US" sz="1200" dirty="0" smtClean="0">
                    <a:latin typeface="Arial"/>
                    <a:cs typeface="Arial"/>
                  </a:rPr>
                  <a:t>)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4072216" y="3288464"/>
                <a:ext cx="5953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Count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</p:grp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4172" y="6179809"/>
              <a:ext cx="2624484" cy="98418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031747" y="3115945"/>
              <a:ext cx="2249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Population Dynamics/</a:t>
              </a:r>
            </a:p>
            <a:p>
              <a:r>
                <a:rPr lang="en-US" dirty="0" smtClean="0"/>
                <a:t>Flow </a:t>
              </a:r>
              <a:r>
                <a:rPr lang="en-US" dirty="0" err="1" smtClean="0"/>
                <a:t>Cytometry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18380" y="1887209"/>
              <a:ext cx="3886200" cy="5029200"/>
              <a:chOff x="2667000" y="914400"/>
              <a:chExt cx="3886200" cy="5029200"/>
            </a:xfrm>
          </p:grpSpPr>
          <p:pic>
            <p:nvPicPr>
              <p:cNvPr id="19" name="Picture 18" descr="stochastic_simulations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914400"/>
                <a:ext cx="3886200" cy="50292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054286" y="4572000"/>
                <a:ext cx="10511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Time (hours)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1459648" y="3269826"/>
                <a:ext cx="2747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Protein Levels (</a:t>
                </a:r>
                <a:r>
                  <a:rPr lang="en-US" sz="1200" dirty="0" err="1" smtClean="0">
                    <a:latin typeface="Arial"/>
                    <a:cs typeface="Arial"/>
                  </a:rPr>
                  <a:t>nM</a:t>
                </a:r>
                <a:r>
                  <a:rPr lang="en-US" sz="1200" dirty="0" smtClean="0">
                    <a:latin typeface="Arial"/>
                    <a:cs typeface="Arial"/>
                  </a:rPr>
                  <a:t>)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18536" y="4218801"/>
                <a:ext cx="8774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simulation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10200" y="2828552"/>
                <a:ext cx="4192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err="1" smtClean="0">
                    <a:latin typeface="Arial"/>
                    <a:cs typeface="Arial"/>
                  </a:rPr>
                  <a:t>r(t</a:t>
                </a:r>
                <a:r>
                  <a:rPr lang="en-US" sz="1200" i="1" dirty="0" smtClean="0">
                    <a:latin typeface="Arial"/>
                    <a:cs typeface="Arial"/>
                  </a:rPr>
                  <a:t>)</a:t>
                </a:r>
                <a:endParaRPr lang="en-US" sz="1200" i="1" dirty="0">
                  <a:latin typeface="Arial"/>
                  <a:cs typeface="Arial"/>
                </a:endParaRPr>
              </a:p>
            </p:txBody>
          </p:sp>
          <p:cxnSp>
            <p:nvCxnSpPr>
              <p:cNvPr id="31" name="Straight Arrow Connector 30"/>
              <p:cNvCxnSpPr>
                <a:cxnSpLocks/>
              </p:cNvCxnSpPr>
              <p:nvPr/>
            </p:nvCxnSpPr>
            <p:spPr>
              <a:xfrm rot="10800000">
                <a:off x="5181600" y="2971800"/>
                <a:ext cx="252968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410200" y="3048000"/>
                <a:ext cx="6803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err="1" smtClean="0">
                    <a:latin typeface="Arial"/>
                    <a:cs typeface="Arial"/>
                  </a:rPr>
                  <a:t>y</a:t>
                </a:r>
                <a:r>
                  <a:rPr lang="en-US" sz="1200" i="1" baseline="-25000" dirty="0" err="1" smtClean="0">
                    <a:latin typeface="Arial"/>
                    <a:cs typeface="Arial"/>
                  </a:rPr>
                  <a:t>j</a:t>
                </a:r>
                <a:r>
                  <a:rPr lang="en-US" sz="1200" i="1" dirty="0" smtClean="0">
                    <a:latin typeface="Arial"/>
                    <a:cs typeface="Arial"/>
                  </a:rPr>
                  <a:t>(t)</a:t>
                </a:r>
              </a:p>
              <a:p>
                <a:r>
                  <a:rPr lang="en-US" sz="1000" i="1" dirty="0" smtClean="0">
                    <a:latin typeface="Arial"/>
                    <a:cs typeface="Arial"/>
                  </a:rPr>
                  <a:t>j=2…15</a:t>
                </a:r>
                <a:endParaRPr lang="en-US" sz="1000" i="1" dirty="0">
                  <a:latin typeface="Arial"/>
                  <a:cs typeface="Arial"/>
                </a:endParaRPr>
              </a:p>
            </p:txBody>
          </p:sp>
          <p:cxnSp>
            <p:nvCxnSpPr>
              <p:cNvPr id="33" name="Straight Arrow Connector 32"/>
              <p:cNvCxnSpPr>
                <a:cxnSpLocks/>
              </p:cNvCxnSpPr>
              <p:nvPr/>
            </p:nvCxnSpPr>
            <p:spPr>
              <a:xfrm rot="10800000">
                <a:off x="5181600" y="3200400"/>
                <a:ext cx="252968" cy="0"/>
              </a:xfrm>
              <a:prstGeom prst="straightConnector1">
                <a:avLst/>
              </a:prstGeom>
              <a:ln w="127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891792" y="2845017"/>
              <a:ext cx="3339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Single-Cell Dynamics/ Microscopy</a:t>
              </a:r>
              <a:endParaRPr lang="en-US" dirty="0"/>
            </a:p>
          </p:txBody>
        </p:sp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732" y="6179809"/>
              <a:ext cx="4601497" cy="914400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5467480" y="4797681"/>
            <a:ext cx="3510297" cy="1501519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9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Future Work</a:t>
            </a:r>
            <a:br>
              <a:rPr lang="en-US" sz="3200" dirty="0" smtClean="0"/>
            </a:br>
            <a:r>
              <a:rPr lang="en-US" sz="3200" dirty="0" smtClean="0"/>
              <a:t>Refined single-cell measurements using </a:t>
            </a:r>
            <a:r>
              <a:rPr lang="en-US" sz="3200" dirty="0" err="1" smtClean="0"/>
              <a:t>μfluidics</a:t>
            </a:r>
            <a:endParaRPr lang="en-US" sz="3200" dirty="0"/>
          </a:p>
        </p:txBody>
      </p:sp>
      <p:pic>
        <p:nvPicPr>
          <p:cNvPr id="4" name="Picture 3" descr="pastedGraphi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725" y="2242564"/>
            <a:ext cx="4372770" cy="32099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7880" y="2396235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Simulation/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Klavins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72442" y="1985201"/>
            <a:ext cx="3725335" cy="3989065"/>
            <a:chOff x="726437" y="1985201"/>
            <a:chExt cx="3725335" cy="3989065"/>
          </a:xfrm>
        </p:grpSpPr>
        <p:sp>
          <p:nvSpPr>
            <p:cNvPr id="16" name="Rounded Rectangle 15"/>
            <p:cNvSpPr/>
            <p:nvPr/>
          </p:nvSpPr>
          <p:spPr>
            <a:xfrm>
              <a:off x="812798" y="5059866"/>
              <a:ext cx="2011680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6437" y="5193901"/>
              <a:ext cx="2184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Critical Assessment of Selected Designs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12798" y="1985201"/>
              <a:ext cx="2011680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7372" y="2119236"/>
              <a:ext cx="1642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Challenge Specifications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798" y="3537467"/>
              <a:ext cx="2011680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8840" y="3671502"/>
              <a:ext cx="1879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Self Assessment by Participants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7" idx="2"/>
              <a:endCxn id="15" idx="0"/>
            </p:cNvCxnSpPr>
            <p:nvPr/>
          </p:nvCxnSpPr>
          <p:spPr>
            <a:xfrm>
              <a:off x="1818638" y="2899601"/>
              <a:ext cx="0" cy="6378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5" idx="2"/>
              <a:endCxn id="16" idx="0"/>
            </p:cNvCxnSpPr>
            <p:nvPr/>
          </p:nvCxnSpPr>
          <p:spPr>
            <a:xfrm>
              <a:off x="1818638" y="4451867"/>
              <a:ext cx="0" cy="60799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39905" y="2765567"/>
              <a:ext cx="406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95506" y="2568926"/>
              <a:ext cx="14562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Baseline for Critical Assessment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53469" y="5620103"/>
            <a:ext cx="2101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 #1.</a:t>
            </a:r>
          </a:p>
          <a:p>
            <a:r>
              <a:rPr lang="en-US" dirty="0" smtClean="0"/>
              <a:t>Exact induction time</a:t>
            </a:r>
          </a:p>
          <a:p>
            <a:r>
              <a:rPr lang="en-US" dirty="0" smtClean="0"/>
              <a:t>measurement.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88911" y="5533999"/>
            <a:ext cx="1906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 #2:</a:t>
            </a:r>
          </a:p>
          <a:p>
            <a:r>
              <a:rPr lang="en-US" dirty="0" smtClean="0"/>
              <a:t>Similar </a:t>
            </a:r>
            <a:r>
              <a:rPr lang="en-US" dirty="0"/>
              <a:t>d</a:t>
            </a:r>
            <a:r>
              <a:rPr lang="en-US" dirty="0" smtClean="0"/>
              <a:t>ecay time</a:t>
            </a:r>
          </a:p>
          <a:p>
            <a:r>
              <a:rPr lang="en-US" dirty="0"/>
              <a:t>m</a:t>
            </a:r>
            <a:r>
              <a:rPr lang="en-US" dirty="0" smtClean="0"/>
              <a:t>easurement.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046133" y="5059866"/>
            <a:ext cx="829734" cy="56023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042906" y="4932148"/>
            <a:ext cx="221494" cy="68795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4022" y="1678914"/>
            <a:ext cx="699106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CAGEN - </a:t>
            </a:r>
            <a:r>
              <a:rPr lang="en-US" sz="3600" u="sng" dirty="0" smtClean="0"/>
              <a:t>C</a:t>
            </a:r>
            <a:r>
              <a:rPr lang="en-US" sz="3600" dirty="0" smtClean="0"/>
              <a:t>ritical </a:t>
            </a:r>
            <a:r>
              <a:rPr lang="en-US" sz="3600" u="sng" dirty="0" smtClean="0"/>
              <a:t>A</a:t>
            </a:r>
            <a:r>
              <a:rPr lang="en-US" sz="3600" dirty="0" smtClean="0"/>
              <a:t>ssessment of </a:t>
            </a:r>
          </a:p>
          <a:p>
            <a:r>
              <a:rPr lang="en-US" sz="3600" u="sng" dirty="0" smtClean="0"/>
              <a:t>G</a:t>
            </a:r>
            <a:r>
              <a:rPr lang="en-US" sz="3600" dirty="0" smtClean="0"/>
              <a:t>enetically </a:t>
            </a:r>
            <a:r>
              <a:rPr lang="en-US" sz="3600" u="sng" dirty="0" smtClean="0"/>
              <a:t>E</a:t>
            </a:r>
            <a:r>
              <a:rPr lang="en-US" sz="3600" dirty="0" smtClean="0"/>
              <a:t>ngineered </a:t>
            </a:r>
            <a:r>
              <a:rPr lang="en-US" sz="3600" u="sng" dirty="0" smtClean="0"/>
              <a:t>N</a:t>
            </a:r>
            <a:r>
              <a:rPr lang="en-US" sz="3600" dirty="0" smtClean="0"/>
              <a:t>etworks</a:t>
            </a:r>
          </a:p>
          <a:p>
            <a:endParaRPr lang="en-US" sz="3600" dirty="0" smtClean="0"/>
          </a:p>
          <a:p>
            <a:pPr>
              <a:buFontTx/>
              <a:buChar char="-"/>
            </a:pPr>
            <a:r>
              <a:rPr lang="en-US" sz="2400" dirty="0" smtClean="0"/>
              <a:t> Systematize the design of genetic networks </a:t>
            </a:r>
          </a:p>
          <a:p>
            <a:r>
              <a:rPr lang="en-US" sz="2400" dirty="0" smtClean="0"/>
              <a:t>(robustness, </a:t>
            </a:r>
            <a:r>
              <a:rPr lang="en-US" sz="2400" dirty="0" err="1" smtClean="0"/>
              <a:t>connectability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- Facilitate applications, for ex. in agriculture, medicine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3814227" y="3432791"/>
            <a:ext cx="2585841" cy="1614904"/>
          </a:xfrm>
          <a:custGeom>
            <a:avLst/>
            <a:gdLst>
              <a:gd name="connsiteX0" fmla="*/ 0 w 2161587"/>
              <a:gd name="connsiteY0" fmla="*/ 995196 h 995196"/>
              <a:gd name="connsiteX1" fmla="*/ 439645 w 2161587"/>
              <a:gd name="connsiteY1" fmla="*/ 409068 h 995196"/>
              <a:gd name="connsiteX2" fmla="*/ 940352 w 2161587"/>
              <a:gd name="connsiteY2" fmla="*/ 128215 h 995196"/>
              <a:gd name="connsiteX3" fmla="*/ 1685305 w 2161587"/>
              <a:gd name="connsiteY3" fmla="*/ 18316 h 995196"/>
              <a:gd name="connsiteX4" fmla="*/ 2161587 w 2161587"/>
              <a:gd name="connsiteY4" fmla="*/ 18316 h 9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87" h="995196">
                <a:moveTo>
                  <a:pt x="0" y="995196"/>
                </a:moveTo>
                <a:cubicBezTo>
                  <a:pt x="141460" y="774380"/>
                  <a:pt x="282920" y="553565"/>
                  <a:pt x="439645" y="409068"/>
                </a:cubicBezTo>
                <a:cubicBezTo>
                  <a:pt x="596370" y="264571"/>
                  <a:pt x="732742" y="193340"/>
                  <a:pt x="940352" y="128215"/>
                </a:cubicBezTo>
                <a:cubicBezTo>
                  <a:pt x="1147962" y="63090"/>
                  <a:pt x="1481766" y="36632"/>
                  <a:pt x="1685305" y="18316"/>
                </a:cubicBezTo>
                <a:cubicBezTo>
                  <a:pt x="1888844" y="0"/>
                  <a:pt x="2161587" y="18316"/>
                  <a:pt x="2161587" y="18316"/>
                </a:cubicBezTo>
              </a:path>
            </a:pathLst>
          </a:custGeom>
          <a:ln w="2540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CAGEN Challenge #1 : Robust Gene Response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41784" y="1575218"/>
            <a:ext cx="5288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Detectable: &gt;10 fold induction</a:t>
            </a:r>
          </a:p>
          <a:p>
            <a:pPr marL="342900" indent="-342900">
              <a:buAutoNum type="arabicParenR"/>
            </a:pPr>
            <a:r>
              <a:rPr lang="en-US" dirty="0" smtClean="0"/>
              <a:t>Robust: Low variability across cells &amp; temperatures</a:t>
            </a:r>
          </a:p>
          <a:p>
            <a:pPr marL="342900" indent="-342900">
              <a:buAutoNum type="arabicParenR"/>
            </a:pPr>
            <a:r>
              <a:rPr lang="en-US" dirty="0" smtClean="0"/>
              <a:t>Fast: Quick response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53006" y="5221802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813432" y="3429000"/>
            <a:ext cx="2585841" cy="1614904"/>
          </a:xfrm>
          <a:custGeom>
            <a:avLst/>
            <a:gdLst>
              <a:gd name="connsiteX0" fmla="*/ 0 w 2161587"/>
              <a:gd name="connsiteY0" fmla="*/ 995196 h 995196"/>
              <a:gd name="connsiteX1" fmla="*/ 439645 w 2161587"/>
              <a:gd name="connsiteY1" fmla="*/ 409068 h 995196"/>
              <a:gd name="connsiteX2" fmla="*/ 940352 w 2161587"/>
              <a:gd name="connsiteY2" fmla="*/ 128215 h 995196"/>
              <a:gd name="connsiteX3" fmla="*/ 1685305 w 2161587"/>
              <a:gd name="connsiteY3" fmla="*/ 18316 h 995196"/>
              <a:gd name="connsiteX4" fmla="*/ 2161587 w 2161587"/>
              <a:gd name="connsiteY4" fmla="*/ 18316 h 9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87" h="995196">
                <a:moveTo>
                  <a:pt x="0" y="995196"/>
                </a:moveTo>
                <a:cubicBezTo>
                  <a:pt x="141460" y="774380"/>
                  <a:pt x="282920" y="553565"/>
                  <a:pt x="439645" y="409068"/>
                </a:cubicBezTo>
                <a:cubicBezTo>
                  <a:pt x="596370" y="264571"/>
                  <a:pt x="732742" y="193340"/>
                  <a:pt x="940352" y="128215"/>
                </a:cubicBezTo>
                <a:cubicBezTo>
                  <a:pt x="1147962" y="63090"/>
                  <a:pt x="1481766" y="36632"/>
                  <a:pt x="1685305" y="18316"/>
                </a:cubicBezTo>
                <a:cubicBezTo>
                  <a:pt x="1888844" y="0"/>
                  <a:pt x="2161587" y="18316"/>
                  <a:pt x="2161587" y="1831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>
            <a:off x="2869903" y="3199281"/>
            <a:ext cx="3529370" cy="2012323"/>
          </a:xfrm>
          <a:prstGeom prst="bentConnector3">
            <a:avLst>
              <a:gd name="adj1" fmla="val -173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</p:cNvCxnSpPr>
          <p:nvPr/>
        </p:nvCxnSpPr>
        <p:spPr>
          <a:xfrm flipH="1">
            <a:off x="3065301" y="5043904"/>
            <a:ext cx="74813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680287" y="5374014"/>
            <a:ext cx="26629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88295" y="5455313"/>
            <a:ext cx="146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IPTG Addition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754678" y="5039149"/>
            <a:ext cx="230449" cy="475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754677" y="3429000"/>
            <a:ext cx="230449" cy="475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1404513" y="4166377"/>
            <a:ext cx="14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YFP induction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93078" y="4842272"/>
            <a:ext cx="5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61118" y="3235914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&gt;10 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22648" y="3496328"/>
            <a:ext cx="54079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75036" y="3075670"/>
            <a:ext cx="76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6204274" y="3819710"/>
            <a:ext cx="26629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6202686" y="3101974"/>
            <a:ext cx="266291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00068" y="324433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Variability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76275" y="5702535"/>
            <a:ext cx="967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122192" y="4093266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048" y="1254730"/>
            <a:ext cx="561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Induce OUTPUT (YFP) in response to INPUT (IPTG), so that,</a:t>
            </a:r>
            <a:endParaRPr lang="en-US" dirty="0"/>
          </a:p>
        </p:txBody>
      </p:sp>
      <p:cxnSp>
        <p:nvCxnSpPr>
          <p:cNvPr id="46" name="Elbow Connector 45"/>
          <p:cNvCxnSpPr/>
          <p:nvPr/>
        </p:nvCxnSpPr>
        <p:spPr>
          <a:xfrm rot="5400000">
            <a:off x="3500484" y="3728898"/>
            <a:ext cx="577122" cy="1588"/>
          </a:xfrm>
          <a:prstGeom prst="bentConnector3">
            <a:avLst>
              <a:gd name="adj1" fmla="val 272991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396032" y="3585997"/>
            <a:ext cx="1587" cy="1360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4634998" y="3728898"/>
            <a:ext cx="577122" cy="1588"/>
          </a:xfrm>
          <a:prstGeom prst="bentConnector3">
            <a:avLst>
              <a:gd name="adj1" fmla="val 272991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359691" y="3496328"/>
            <a:ext cx="54079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2940" y="5481419"/>
            <a:ext cx="201168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6579" y="5615454"/>
            <a:ext cx="218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Critical Assessment of Selected Designs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72940" y="1593970"/>
            <a:ext cx="201168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57514" y="1744938"/>
            <a:ext cx="164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Challenge Specifications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72940" y="3569561"/>
            <a:ext cx="201168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38982" y="3703596"/>
            <a:ext cx="187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 Assessment by Participants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4578780" y="2508370"/>
            <a:ext cx="0" cy="106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5" idx="0"/>
          </p:cNvCxnSpPr>
          <p:nvPr/>
        </p:nvCxnSpPr>
        <p:spPr>
          <a:xfrm>
            <a:off x="4578780" y="4483961"/>
            <a:ext cx="0" cy="9974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00047" y="2323537"/>
            <a:ext cx="406400" cy="0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55647" y="2126896"/>
            <a:ext cx="238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Purpose: Establish Baseline Performance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Purpose</a:t>
            </a:r>
            <a:br>
              <a:rPr lang="en-US" sz="2400" dirty="0" smtClean="0"/>
            </a:br>
            <a:r>
              <a:rPr lang="en-US" sz="2400" dirty="0" smtClean="0"/>
              <a:t>Establish Baseline Performance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183" y="2803893"/>
            <a:ext cx="1877437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ANNOUNCEMENT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4400" y="4768159"/>
            <a:ext cx="1208759" cy="369332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5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Performance metric to score robustness and speed of designs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19600" y="1300798"/>
            <a:ext cx="4648979" cy="2319105"/>
            <a:chOff x="2283824" y="4282588"/>
            <a:chExt cx="4648979" cy="2319105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3824" y="4854708"/>
              <a:ext cx="4601497" cy="9144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904458" y="4892433"/>
              <a:ext cx="79396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70022" y="4472801"/>
              <a:ext cx="1234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Worst Case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075367" y="4677070"/>
              <a:ext cx="278480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62794" y="4282588"/>
              <a:ext cx="2870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integral of square error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555968" y="5978924"/>
              <a:ext cx="278480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757893" y="5955362"/>
              <a:ext cx="4131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Normalizing factor</a:t>
              </a:r>
            </a:p>
            <a:p>
              <a:pPr algn="ctr"/>
              <a:r>
                <a:rPr lang="en-US" dirty="0" smtClean="0"/>
                <a:t>(equilibrium amplitude of reference trace)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83623" y="2778036"/>
            <a:ext cx="3886200" cy="5029200"/>
            <a:chOff x="2667000" y="914400"/>
            <a:chExt cx="3886200" cy="5029200"/>
          </a:xfrm>
        </p:grpSpPr>
        <p:pic>
          <p:nvPicPr>
            <p:cNvPr id="32" name="Picture 31" descr="stochastic_simulation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914400"/>
              <a:ext cx="3886200" cy="50292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054286" y="4572000"/>
              <a:ext cx="1051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Time (hours)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459648" y="3269826"/>
              <a:ext cx="2747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Protein Levels (</a:t>
              </a:r>
              <a:r>
                <a:rPr lang="en-US" sz="1200" dirty="0" err="1" smtClean="0">
                  <a:latin typeface="Arial"/>
                  <a:cs typeface="Arial"/>
                </a:rPr>
                <a:t>nM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18536" y="4218801"/>
              <a:ext cx="877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simulation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10200" y="2828552"/>
              <a:ext cx="419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 smtClean="0">
                  <a:latin typeface="Arial"/>
                  <a:cs typeface="Arial"/>
                </a:rPr>
                <a:t>r(t</a:t>
              </a:r>
              <a:r>
                <a:rPr lang="en-US" sz="1200" i="1" dirty="0" smtClean="0">
                  <a:latin typeface="Arial"/>
                  <a:cs typeface="Arial"/>
                </a:rPr>
                <a:t>)</a:t>
              </a:r>
              <a:endParaRPr lang="en-US" sz="1200" i="1" dirty="0">
                <a:latin typeface="Arial"/>
                <a:cs typeface="Arial"/>
              </a:endParaRPr>
            </a:p>
          </p:txBody>
        </p:sp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 rot="10800000">
              <a:off x="5181600" y="2971800"/>
              <a:ext cx="252968" cy="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410200" y="3048000"/>
              <a:ext cx="6803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 smtClean="0">
                  <a:latin typeface="Arial"/>
                  <a:cs typeface="Arial"/>
                </a:rPr>
                <a:t>y</a:t>
              </a:r>
              <a:r>
                <a:rPr lang="en-US" sz="1200" i="1" baseline="-25000" dirty="0" err="1" smtClean="0">
                  <a:latin typeface="Arial"/>
                  <a:cs typeface="Arial"/>
                </a:rPr>
                <a:t>j</a:t>
              </a:r>
              <a:r>
                <a:rPr lang="en-US" sz="1200" i="1" dirty="0" smtClean="0">
                  <a:latin typeface="Arial"/>
                  <a:cs typeface="Arial"/>
                </a:rPr>
                <a:t>(t)</a:t>
              </a:r>
            </a:p>
            <a:p>
              <a:r>
                <a:rPr lang="en-US" sz="1000" i="1" dirty="0" smtClean="0">
                  <a:latin typeface="Arial"/>
                  <a:cs typeface="Arial"/>
                </a:rPr>
                <a:t>j=2…15</a:t>
              </a:r>
              <a:endParaRPr lang="en-US" sz="1000" i="1" dirty="0">
                <a:latin typeface="Arial"/>
                <a:cs typeface="Arial"/>
              </a:endParaRPr>
            </a:p>
          </p:txBody>
        </p:sp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 rot="10800000">
              <a:off x="5181600" y="3200400"/>
              <a:ext cx="252968" cy="0"/>
            </a:xfrm>
            <a:prstGeom prst="straightConnector1">
              <a:avLst/>
            </a:prstGeom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49787" y="4657061"/>
            <a:ext cx="2504693" cy="1281973"/>
            <a:chOff x="631241" y="4537998"/>
            <a:chExt cx="2504693" cy="128197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43717" y="5667571"/>
              <a:ext cx="97997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flipV="1">
              <a:off x="1003317" y="5515171"/>
              <a:ext cx="197600" cy="152402"/>
            </a:xfrm>
            <a:prstGeom prst="bentConnector3">
              <a:avLst>
                <a:gd name="adj1" fmla="val -1878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200917" y="5591371"/>
              <a:ext cx="457200" cy="2286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i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74359" y="5542972"/>
              <a:ext cx="2996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000000"/>
                  </a:solidFill>
                  <a:latin typeface="Arial"/>
                  <a:cs typeface="Arial"/>
                </a:rPr>
                <a:t>x</a:t>
              </a:r>
              <a:endParaRPr lang="en-US" sz="1200" i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1241" y="5390572"/>
              <a:ext cx="3670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i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</a:t>
              </a:r>
              <a:r>
                <a:rPr lang="en-US" sz="1200" i="1" baseline="-25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x</a:t>
              </a:r>
              <a:endParaRPr lang="en-US" sz="1200" i="1" baseline="-25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86469" y="4963407"/>
              <a:ext cx="360548" cy="369332"/>
              <a:chOff x="1986469" y="4844869"/>
              <a:chExt cx="360548" cy="369332"/>
            </a:xfrm>
          </p:grpSpPr>
          <p:sp>
            <p:nvSpPr>
              <p:cNvPr id="5" name="Regular Pentagon 4"/>
              <p:cNvSpPr/>
              <p:nvPr/>
            </p:nvSpPr>
            <p:spPr>
              <a:xfrm>
                <a:off x="1986469" y="4850982"/>
                <a:ext cx="360548" cy="338509"/>
              </a:xfrm>
              <a:prstGeom prst="pentagon">
                <a:avLst/>
              </a:prstGeom>
              <a:solidFill>
                <a:srgbClr val="00FF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17138" y="4844869"/>
                <a:ext cx="304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sp>
          <p:nvSpPr>
            <p:cNvPr id="53" name="Regular Pentagon 52"/>
            <p:cNvSpPr/>
            <p:nvPr/>
          </p:nvSpPr>
          <p:spPr>
            <a:xfrm>
              <a:off x="2121941" y="4537998"/>
              <a:ext cx="360548" cy="338509"/>
            </a:xfrm>
            <a:prstGeom prst="pentagon">
              <a:avLst/>
            </a:prstGeom>
            <a:solidFill>
              <a:srgbClr val="00FF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gular Pentagon 53"/>
            <p:cNvSpPr/>
            <p:nvPr/>
          </p:nvSpPr>
          <p:spPr>
            <a:xfrm>
              <a:off x="1915545" y="4556974"/>
              <a:ext cx="360548" cy="338509"/>
            </a:xfrm>
            <a:prstGeom prst="pentagon">
              <a:avLst/>
            </a:prstGeom>
            <a:solidFill>
              <a:srgbClr val="00FF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gular Pentagon 54"/>
            <p:cNvSpPr/>
            <p:nvPr/>
          </p:nvSpPr>
          <p:spPr>
            <a:xfrm>
              <a:off x="2391656" y="4751544"/>
              <a:ext cx="360548" cy="338509"/>
            </a:xfrm>
            <a:prstGeom prst="pentagon">
              <a:avLst/>
            </a:prstGeom>
            <a:solidFill>
              <a:srgbClr val="00FF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gular Pentagon 55"/>
            <p:cNvSpPr/>
            <p:nvPr/>
          </p:nvSpPr>
          <p:spPr>
            <a:xfrm>
              <a:off x="1647183" y="4738343"/>
              <a:ext cx="360548" cy="338509"/>
            </a:xfrm>
            <a:prstGeom prst="pentagon">
              <a:avLst/>
            </a:prstGeom>
            <a:solidFill>
              <a:srgbClr val="00FF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50731" y="5265119"/>
              <a:ext cx="397933" cy="254000"/>
            </a:xfrm>
            <a:custGeom>
              <a:avLst/>
              <a:gdLst>
                <a:gd name="connsiteX0" fmla="*/ 0 w 397933"/>
                <a:gd name="connsiteY0" fmla="*/ 254000 h 254000"/>
                <a:gd name="connsiteX1" fmla="*/ 177800 w 397933"/>
                <a:gd name="connsiteY1" fmla="*/ 67733 h 254000"/>
                <a:gd name="connsiteX2" fmla="*/ 397933 w 397933"/>
                <a:gd name="connsiteY2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3" h="254000">
                  <a:moveTo>
                    <a:pt x="0" y="254000"/>
                  </a:moveTo>
                  <a:cubicBezTo>
                    <a:pt x="55739" y="182033"/>
                    <a:pt x="111478" y="110066"/>
                    <a:pt x="177800" y="67733"/>
                  </a:cubicBezTo>
                  <a:cubicBezTo>
                    <a:pt x="244122" y="25400"/>
                    <a:pt x="397933" y="0"/>
                    <a:pt x="397933" y="0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>
              <a:off x="2668268" y="5407510"/>
              <a:ext cx="467666" cy="342038"/>
            </a:xfrm>
            <a:prstGeom prst="cloud">
              <a:avLst/>
            </a:prstGeom>
            <a:solidFill>
              <a:srgbClr val="00FF00"/>
            </a:solidFill>
            <a:ln w="190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79133" y="5244012"/>
              <a:ext cx="406400" cy="123854"/>
            </a:xfrm>
            <a:custGeom>
              <a:avLst/>
              <a:gdLst>
                <a:gd name="connsiteX0" fmla="*/ 0 w 406400"/>
                <a:gd name="connsiteY0" fmla="*/ 5321 h 123854"/>
                <a:gd name="connsiteX1" fmla="*/ 220133 w 406400"/>
                <a:gd name="connsiteY1" fmla="*/ 13788 h 123854"/>
                <a:gd name="connsiteX2" fmla="*/ 406400 w 406400"/>
                <a:gd name="connsiteY2" fmla="*/ 123854 h 1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400" h="123854">
                  <a:moveTo>
                    <a:pt x="0" y="5321"/>
                  </a:moveTo>
                  <a:cubicBezTo>
                    <a:pt x="76200" y="-324"/>
                    <a:pt x="152400" y="-5968"/>
                    <a:pt x="220133" y="13788"/>
                  </a:cubicBezTo>
                  <a:cubicBezTo>
                    <a:pt x="287866" y="33544"/>
                    <a:pt x="406400" y="123854"/>
                    <a:pt x="406400" y="123854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Single cell dynamics are measured for a simple reference design, for different temperatures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46375" y="1672906"/>
            <a:ext cx="5690957" cy="1609562"/>
            <a:chOff x="1746375" y="1770594"/>
            <a:chExt cx="5690957" cy="16095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72929" y="2562345"/>
              <a:ext cx="239362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4179839" y="2345719"/>
              <a:ext cx="43484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96465" y="2127504"/>
              <a:ext cx="427433" cy="158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946018" y="2298458"/>
              <a:ext cx="981572" cy="4348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YFP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4168" y="1971525"/>
              <a:ext cx="1104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inducible</a:t>
              </a:r>
              <a:endParaRPr lang="en-US" sz="2400" baseline="-25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46375" y="1770594"/>
              <a:ext cx="5690957" cy="160956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52480" y="2918491"/>
              <a:ext cx="9616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E. coli</a:t>
              </a:r>
              <a:endParaRPr lang="en-US" sz="2400" i="1" baseline="-25000" dirty="0"/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66635"/>
              </p:ext>
            </p:extLst>
          </p:nvPr>
        </p:nvGraphicFramePr>
        <p:xfrm>
          <a:off x="1388532" y="4012146"/>
          <a:ext cx="6284511" cy="241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608"/>
                <a:gridCol w="1186301"/>
                <a:gridCol w="1186301"/>
                <a:gridCol w="1186301"/>
              </a:tblGrid>
              <a:tr h="806144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 °C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32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34 °C</a:t>
                      </a:r>
                    </a:p>
                  </a:txBody>
                  <a:tcPr/>
                </a:tc>
              </a:tr>
              <a:tr h="8061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#1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</a:tr>
              <a:tr h="8061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#2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174749" y="4835496"/>
            <a:ext cx="1447800" cy="682198"/>
            <a:chOff x="5029200" y="1295400"/>
            <a:chExt cx="1447800" cy="682198"/>
          </a:xfrm>
        </p:grpSpPr>
        <p:grpSp>
          <p:nvGrpSpPr>
            <p:cNvPr id="16" name="Group 15"/>
            <p:cNvGrpSpPr/>
            <p:nvPr/>
          </p:nvGrpSpPr>
          <p:grpSpPr>
            <a:xfrm>
              <a:off x="5039821" y="1319599"/>
              <a:ext cx="1437179" cy="657999"/>
              <a:chOff x="2362200" y="5285601"/>
              <a:chExt cx="1437179" cy="65799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819400" y="5562600"/>
                <a:ext cx="97997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/>
              <p:cNvCxnSpPr/>
              <p:nvPr/>
            </p:nvCxnSpPr>
            <p:spPr>
              <a:xfrm flipV="1">
                <a:off x="3079000" y="5410200"/>
                <a:ext cx="197600" cy="152402"/>
              </a:xfrm>
              <a:prstGeom prst="bentConnector3">
                <a:avLst>
                  <a:gd name="adj1" fmla="val -1878"/>
                </a:avLst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3276600" y="5486400"/>
                <a:ext cx="457200" cy="2286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85872" y="5438001"/>
                <a:ext cx="4280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yfp</a:t>
                </a:r>
                <a:endParaRPr lang="en-US" sz="12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667000" y="5285601"/>
                <a:ext cx="4468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P</a:t>
                </a:r>
                <a:r>
                  <a:rPr lang="en-US" sz="1200" i="1" baseline="-250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lac</a:t>
                </a:r>
                <a:endParaRPr lang="en-US" sz="1200" i="1" baseline="-25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895600" y="5638800"/>
                <a:ext cx="0" cy="30480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362200" y="5638800"/>
                <a:ext cx="54376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IPTG</a:t>
                </a:r>
                <a:endParaRPr lang="en-US" sz="1200" baseline="-25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029200" y="1295400"/>
              <a:ext cx="3558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#1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74749" y="5652384"/>
            <a:ext cx="1447800" cy="657999"/>
            <a:chOff x="990600" y="838200"/>
            <a:chExt cx="1447800" cy="657999"/>
          </a:xfrm>
        </p:grpSpPr>
        <p:grpSp>
          <p:nvGrpSpPr>
            <p:cNvPr id="26" name="Group 25"/>
            <p:cNvGrpSpPr/>
            <p:nvPr/>
          </p:nvGrpSpPr>
          <p:grpSpPr>
            <a:xfrm>
              <a:off x="1001221" y="838200"/>
              <a:ext cx="1437179" cy="657999"/>
              <a:chOff x="2362200" y="5285601"/>
              <a:chExt cx="1437179" cy="65799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819400" y="5562600"/>
                <a:ext cx="97997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/>
              <p:nvPr/>
            </p:nvCxnSpPr>
            <p:spPr>
              <a:xfrm flipV="1">
                <a:off x="3079000" y="5410200"/>
                <a:ext cx="197600" cy="152402"/>
              </a:xfrm>
              <a:prstGeom prst="bentConnector3">
                <a:avLst>
                  <a:gd name="adj1" fmla="val -1878"/>
                </a:avLst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3276600" y="5486400"/>
                <a:ext cx="457200" cy="2286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0400" y="5438001"/>
                <a:ext cx="5989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i="1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cI-yfp</a:t>
                </a:r>
                <a:endParaRPr lang="en-US" sz="12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67000" y="5285601"/>
                <a:ext cx="4468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P</a:t>
                </a:r>
                <a:r>
                  <a:rPr lang="en-US" sz="1200" i="1" baseline="-250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lac</a:t>
                </a:r>
                <a:endParaRPr lang="en-US" sz="1200" i="1" baseline="-25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895600" y="5638800"/>
                <a:ext cx="0" cy="30480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2362200" y="5638800"/>
                <a:ext cx="54376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IPTG</a:t>
                </a:r>
                <a:endParaRPr lang="en-US" sz="1200" baseline="-25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990600" y="870971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#2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Movies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12029" y="1115941"/>
            <a:ext cx="239362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118939" y="899315"/>
            <a:ext cx="43484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35565" y="681100"/>
            <a:ext cx="427433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85118" y="852054"/>
            <a:ext cx="981572" cy="434841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YFP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3268" y="525121"/>
            <a:ext cx="11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inducible</a:t>
            </a:r>
            <a:endParaRPr lang="en-US" sz="2400" i="1" baseline="-25000" dirty="0"/>
          </a:p>
        </p:txBody>
      </p:sp>
      <p:pic>
        <p:nvPicPr>
          <p:cNvPr id="9" name="movie_2011_07_08_45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345" y="2603779"/>
            <a:ext cx="2540000" cy="3175000"/>
          </a:xfrm>
          <a:prstGeom prst="rect">
            <a:avLst/>
          </a:prstGeom>
        </p:spPr>
      </p:pic>
      <p:pic>
        <p:nvPicPr>
          <p:cNvPr id="10" name="movie_2011_07_15_21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8673" y="1651279"/>
            <a:ext cx="15875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1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ference_trac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62" y="260039"/>
            <a:ext cx="52990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Reference trace exhibits &gt; 10x induction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40447" y="5215160"/>
            <a:ext cx="17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 (minutes)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964307" y="3439756"/>
            <a:ext cx="281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Mean Fluorescence (</a:t>
            </a:r>
            <a:r>
              <a:rPr lang="en-US" sz="2000" dirty="0" err="1" smtClean="0"/>
              <a:t>a.u</a:t>
            </a:r>
            <a:r>
              <a:rPr lang="en-US" sz="2000" dirty="0" smtClean="0"/>
              <a:t>.)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36617" y="4365096"/>
            <a:ext cx="139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induction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6617" y="4826761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</a:t>
            </a:r>
            <a:r>
              <a:rPr lang="en-US" dirty="0" err="1" smtClean="0"/>
              <a:t>Bgd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484759" y="5048955"/>
            <a:ext cx="500706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075393" y="4615755"/>
            <a:ext cx="910073" cy="296483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899237" y="2811076"/>
            <a:ext cx="228600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507558" y="2594687"/>
            <a:ext cx="228600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088958" y="2811076"/>
            <a:ext cx="228600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05038" y="2684565"/>
            <a:ext cx="228600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075332" y="2533632"/>
            <a:ext cx="228600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708962" y="2708988"/>
            <a:ext cx="228600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871960" y="2823288"/>
            <a:ext cx="228600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51659" y="2720934"/>
            <a:ext cx="12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941335" y="2963169"/>
            <a:ext cx="91440" cy="914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506438" y="4311901"/>
            <a:ext cx="1200675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857591" y="3699354"/>
            <a:ext cx="500706" cy="1589"/>
          </a:xfrm>
          <a:prstGeom prst="straightConnector1">
            <a:avLst/>
          </a:prstGeom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2633" y="4085419"/>
            <a:ext cx="188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10x induction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Performance scores for inducible protein expression circuits </a:t>
            </a:r>
            <a:endParaRPr lang="en-US" sz="3200" dirty="0"/>
          </a:p>
        </p:txBody>
      </p:sp>
      <p:pic>
        <p:nvPicPr>
          <p:cNvPr id="12" name="Picture 11" descr="rsc12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6" y="2074809"/>
            <a:ext cx="3886200" cy="502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7175" y="5732409"/>
            <a:ext cx="120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Time (minutes)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9362" y="4450910"/>
            <a:ext cx="1938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Mean Fluorescence (</a:t>
            </a:r>
            <a:r>
              <a:rPr lang="en-US" sz="1200" dirty="0" err="1" smtClean="0">
                <a:latin typeface="Arial"/>
                <a:cs typeface="Arial"/>
              </a:rPr>
              <a:t>a.u</a:t>
            </a:r>
            <a:r>
              <a:rPr lang="en-US" sz="1200" dirty="0" smtClean="0">
                <a:latin typeface="Arial"/>
                <a:cs typeface="Arial"/>
              </a:rPr>
              <a:t>.)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1376" y="2608209"/>
            <a:ext cx="1447800" cy="682198"/>
            <a:chOff x="5029200" y="1295400"/>
            <a:chExt cx="1447800" cy="682198"/>
          </a:xfrm>
        </p:grpSpPr>
        <p:grpSp>
          <p:nvGrpSpPr>
            <p:cNvPr id="17" name="Group 16"/>
            <p:cNvGrpSpPr/>
            <p:nvPr/>
          </p:nvGrpSpPr>
          <p:grpSpPr>
            <a:xfrm>
              <a:off x="5039821" y="1319599"/>
              <a:ext cx="1437179" cy="657999"/>
              <a:chOff x="2362200" y="5285601"/>
              <a:chExt cx="1437179" cy="65799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819400" y="5562600"/>
                <a:ext cx="97997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/>
              <p:nvPr/>
            </p:nvCxnSpPr>
            <p:spPr>
              <a:xfrm flipV="1">
                <a:off x="3079000" y="5410200"/>
                <a:ext cx="197600" cy="152402"/>
              </a:xfrm>
              <a:prstGeom prst="bentConnector3">
                <a:avLst>
                  <a:gd name="adj1" fmla="val -1878"/>
                </a:avLst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3276600" y="5486400"/>
                <a:ext cx="457200" cy="2286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85872" y="5438001"/>
                <a:ext cx="4280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yfp</a:t>
                </a:r>
                <a:endParaRPr lang="en-US" sz="12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667000" y="5285601"/>
                <a:ext cx="4468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P</a:t>
                </a:r>
                <a:r>
                  <a:rPr lang="en-US" sz="1200" i="1" baseline="-250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lac</a:t>
                </a:r>
                <a:endParaRPr lang="en-US" sz="1200" i="1" baseline="-25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2895600" y="5638800"/>
                <a:ext cx="0" cy="30480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2362200" y="5638800"/>
                <a:ext cx="54376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IPTG</a:t>
                </a:r>
                <a:endParaRPr lang="en-US" sz="1200" baseline="-25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029200" y="1295400"/>
              <a:ext cx="3558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#1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72230" y="2608209"/>
            <a:ext cx="2070546" cy="830997"/>
            <a:chOff x="6540054" y="1319599"/>
            <a:chExt cx="2070546" cy="83099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540054" y="1488995"/>
              <a:ext cx="3048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799212" y="1319599"/>
              <a:ext cx="181138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Reference trace </a:t>
              </a:r>
              <a:r>
                <a:rPr lang="en-US" sz="1200" dirty="0" smtClean="0">
                  <a:latin typeface="Arial"/>
                  <a:cs typeface="Arial"/>
                </a:rPr>
                <a:t>(32 </a:t>
              </a:r>
              <a:r>
                <a:rPr lang="en-US" sz="1200" dirty="0">
                  <a:latin typeface="Arial"/>
                  <a:cs typeface="Arial"/>
                </a:rPr>
                <a:t>°</a:t>
              </a:r>
              <a:r>
                <a:rPr lang="en-US" sz="1200" dirty="0" smtClean="0">
                  <a:latin typeface="Arial"/>
                  <a:cs typeface="Arial"/>
                </a:rPr>
                <a:t>C)</a:t>
              </a:r>
            </a:p>
            <a:p>
              <a:r>
                <a:rPr lang="en-US" sz="1200" dirty="0">
                  <a:solidFill>
                    <a:srgbClr val="FF00FF"/>
                  </a:solidFill>
                  <a:latin typeface="Arial"/>
                  <a:cs typeface="Arial"/>
                </a:rPr>
                <a:t>Traces at </a:t>
              </a:r>
              <a:r>
                <a:rPr lang="en-US" sz="1200" dirty="0" smtClean="0">
                  <a:solidFill>
                    <a:srgbClr val="FF00FF"/>
                  </a:solidFill>
                  <a:latin typeface="Arial"/>
                  <a:cs typeface="Arial"/>
                </a:rPr>
                <a:t>32 </a:t>
              </a:r>
              <a:r>
                <a:rPr lang="en-US" sz="1200" dirty="0">
                  <a:solidFill>
                    <a:srgbClr val="FF00FF"/>
                  </a:solidFill>
                  <a:latin typeface="Arial"/>
                  <a:cs typeface="Arial"/>
                </a:rPr>
                <a:t>°</a:t>
              </a:r>
              <a:r>
                <a:rPr lang="en-US" sz="1200" dirty="0" smtClean="0">
                  <a:solidFill>
                    <a:srgbClr val="FF00FF"/>
                  </a:solidFill>
                  <a:latin typeface="Arial"/>
                  <a:cs typeface="Arial"/>
                </a:rPr>
                <a:t>C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Traces </a:t>
              </a:r>
              <a:r>
                <a:rPr lang="en-US" sz="1200" dirty="0">
                  <a:solidFill>
                    <a:srgbClr val="FF0000"/>
                  </a:solidFill>
                  <a:latin typeface="Arial"/>
                  <a:cs typeface="Arial"/>
                </a:rPr>
                <a:t>at 34 °C</a:t>
              </a:r>
            </a:p>
            <a:p>
              <a:r>
                <a:rPr lang="en-US" sz="1200" dirty="0" smtClean="0">
                  <a:solidFill>
                    <a:srgbClr val="0000FF"/>
                  </a:solidFill>
                  <a:latin typeface="Arial"/>
                  <a:cs typeface="Arial"/>
                </a:rPr>
                <a:t>Traces </a:t>
              </a:r>
              <a:r>
                <a:rPr lang="en-US" sz="1200" dirty="0">
                  <a:solidFill>
                    <a:srgbClr val="0000FF"/>
                  </a:solidFill>
                  <a:latin typeface="Arial"/>
                  <a:cs typeface="Arial"/>
                </a:rPr>
                <a:t>at 30 °C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540054" y="1653063"/>
              <a:ext cx="304800" cy="0"/>
            </a:xfrm>
            <a:prstGeom prst="line">
              <a:avLst/>
            </a:prstGeom>
            <a:ln w="127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540054" y="1817131"/>
              <a:ext cx="304800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540054" y="1981200"/>
              <a:ext cx="304800" cy="0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 descr="mjd14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70" y="2074809"/>
            <a:ext cx="3886200" cy="50292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27569" y="5732409"/>
            <a:ext cx="120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Time (minutes)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4008832" y="4450910"/>
            <a:ext cx="1938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Mean Fluorescence (</a:t>
            </a:r>
            <a:r>
              <a:rPr lang="en-US" sz="1200" dirty="0" err="1" smtClean="0">
                <a:latin typeface="Arial"/>
                <a:cs typeface="Arial"/>
              </a:rPr>
              <a:t>a.u</a:t>
            </a:r>
            <a:r>
              <a:rPr lang="en-US" sz="1200" dirty="0" smtClean="0">
                <a:latin typeface="Arial"/>
                <a:cs typeface="Arial"/>
              </a:rPr>
              <a:t>.)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763170" y="2608209"/>
            <a:ext cx="1447800" cy="657999"/>
            <a:chOff x="990600" y="838200"/>
            <a:chExt cx="1447800" cy="657999"/>
          </a:xfrm>
        </p:grpSpPr>
        <p:grpSp>
          <p:nvGrpSpPr>
            <p:cNvPr id="42" name="Group 41"/>
            <p:cNvGrpSpPr/>
            <p:nvPr/>
          </p:nvGrpSpPr>
          <p:grpSpPr>
            <a:xfrm>
              <a:off x="1001221" y="838200"/>
              <a:ext cx="1437179" cy="657999"/>
              <a:chOff x="2362200" y="5285601"/>
              <a:chExt cx="1437179" cy="65799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2819400" y="5562600"/>
                <a:ext cx="97997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 flipV="1">
                <a:off x="3079000" y="5410200"/>
                <a:ext cx="197600" cy="152402"/>
              </a:xfrm>
              <a:prstGeom prst="bentConnector3">
                <a:avLst>
                  <a:gd name="adj1" fmla="val -1878"/>
                </a:avLst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3276600" y="5486400"/>
                <a:ext cx="457200" cy="2286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200400" y="5438001"/>
                <a:ext cx="5989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i="1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cI-yfp</a:t>
                </a:r>
                <a:endParaRPr lang="en-US" sz="12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667000" y="5285601"/>
                <a:ext cx="4468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P</a:t>
                </a:r>
                <a:r>
                  <a:rPr lang="en-US" sz="1200" i="1" baseline="-250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lac</a:t>
                </a:r>
                <a:endParaRPr lang="en-US" sz="1200" i="1" baseline="-25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V="1">
                <a:off x="2895600" y="5638800"/>
                <a:ext cx="0" cy="30480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2362200" y="5638800"/>
                <a:ext cx="54376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IPTG</a:t>
                </a:r>
                <a:endParaRPr lang="en-US" sz="1200" baseline="-25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990600" y="870971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</a:rPr>
                <a:t>#2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63370" y="2608209"/>
            <a:ext cx="2083692" cy="646331"/>
            <a:chOff x="2209800" y="1780401"/>
            <a:chExt cx="2083692" cy="64633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209800" y="1949797"/>
              <a:ext cx="3048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2482104" y="1780401"/>
              <a:ext cx="18113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/>
                  <a:cs typeface="Arial"/>
                </a:rPr>
                <a:t>Reference trace </a:t>
              </a:r>
              <a:r>
                <a:rPr lang="en-US" sz="1200" dirty="0" smtClean="0">
                  <a:latin typeface="Arial"/>
                  <a:cs typeface="Arial"/>
                </a:rPr>
                <a:t>(34 </a:t>
              </a:r>
              <a:r>
                <a:rPr lang="en-US" sz="1200" dirty="0">
                  <a:latin typeface="Arial"/>
                  <a:cs typeface="Arial"/>
                </a:rPr>
                <a:t>°</a:t>
              </a:r>
              <a:r>
                <a:rPr lang="en-US" sz="1200" dirty="0" smtClean="0">
                  <a:latin typeface="Arial"/>
                  <a:cs typeface="Arial"/>
                </a:rPr>
                <a:t>C)</a:t>
              </a:r>
            </a:p>
            <a:p>
              <a:r>
                <a:rPr lang="en-US" sz="1200" dirty="0">
                  <a:solidFill>
                    <a:srgbClr val="FF0000"/>
                  </a:solidFill>
                  <a:latin typeface="Arial"/>
                  <a:cs typeface="Arial"/>
                </a:rPr>
                <a:t>Traces at 34 °C</a:t>
              </a:r>
            </a:p>
            <a:p>
              <a:r>
                <a:rPr lang="en-US" sz="1200" dirty="0" smtClean="0">
                  <a:solidFill>
                    <a:srgbClr val="0000FF"/>
                  </a:solidFill>
                  <a:latin typeface="Arial"/>
                  <a:cs typeface="Arial"/>
                </a:rPr>
                <a:t>Traces </a:t>
              </a:r>
              <a:r>
                <a:rPr lang="en-US" sz="1200" dirty="0">
                  <a:solidFill>
                    <a:srgbClr val="0000FF"/>
                  </a:solidFill>
                  <a:latin typeface="Arial"/>
                  <a:cs typeface="Arial"/>
                </a:rPr>
                <a:t>at 30 °C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209800" y="2133600"/>
              <a:ext cx="304800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09800" y="2286000"/>
              <a:ext cx="304800" cy="0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997175" y="1905493"/>
            <a:ext cx="9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= 0.27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27569" y="1905493"/>
            <a:ext cx="9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= 0.29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429</Words>
  <Application>Microsoft Macintosh PowerPoint</Application>
  <PresentationFormat>On-screen Show (4:3)</PresentationFormat>
  <Paragraphs>127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Establishing Baseline Performance Scores for the CAGEN Robust Gene Response Challenge</vt:lpstr>
      <vt:lpstr>PowerPoint Presentation</vt:lpstr>
      <vt:lpstr>CAGEN Challenge #1 : Robust Gene Response</vt:lpstr>
      <vt:lpstr>Purpose Establish Baseline Performance</vt:lpstr>
      <vt:lpstr>Performance metric to score robustness and speed of designs</vt:lpstr>
      <vt:lpstr>Single cell dynamics are measured for a simple reference design, for different temperatures</vt:lpstr>
      <vt:lpstr>Movies</vt:lpstr>
      <vt:lpstr>Reference trace exhibits &gt; 10x induction</vt:lpstr>
      <vt:lpstr>Performance scores for inducible protein expression circuits </vt:lpstr>
      <vt:lpstr>Population level metric to estimate performance score</vt:lpstr>
      <vt:lpstr>Future Work Refined single-cell measurements using μfluidics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Shaunak Sen</dc:creator>
  <cp:lastModifiedBy>Shaunak Sen</cp:lastModifiedBy>
  <cp:revision>57</cp:revision>
  <cp:lastPrinted>2011-09-14T16:32:38Z</cp:lastPrinted>
  <dcterms:created xsi:type="dcterms:W3CDTF">2011-09-14T14:20:09Z</dcterms:created>
  <dcterms:modified xsi:type="dcterms:W3CDTF">2011-10-11T18:51:35Z</dcterms:modified>
</cp:coreProperties>
</file>