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8" r:id="rId13"/>
    <p:sldId id="269" r:id="rId14"/>
    <p:sldId id="274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F259-73BF-433B-804F-1D794EA7485A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766B-909A-4D2D-80EE-82B4BECAD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A1DB-20BB-4956-A9A2-5BAC0DE7B8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A1DB-20BB-4956-A9A2-5BAC0DE7B8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ANK </a:t>
            </a:r>
            <a:r>
              <a:rPr lang="en-US" dirty="0" err="1" smtClean="0"/>
              <a:t>siRNA</a:t>
            </a:r>
            <a:r>
              <a:rPr lang="en-US" dirty="0" smtClean="0"/>
              <a:t> knockdown</a:t>
            </a:r>
            <a:br>
              <a:rPr lang="en-US" dirty="0" smtClean="0"/>
            </a:br>
            <a:r>
              <a:rPr lang="en-US" sz="2200" dirty="0" smtClean="0"/>
              <a:t>Optimization, Western assay, Flow Results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953000"/>
            <a:ext cx="6400800" cy="1752600"/>
          </a:xfrm>
        </p:spPr>
        <p:txBody>
          <a:bodyPr/>
          <a:lstStyle/>
          <a:p>
            <a:r>
              <a:rPr lang="en-US" dirty="0" smtClean="0"/>
              <a:t>Kristen Lee</a:t>
            </a:r>
          </a:p>
          <a:p>
            <a:r>
              <a:rPr lang="en-US" dirty="0" smtClean="0"/>
              <a:t>5/4/2010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BLOCK-it Optimization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1:1 </a:t>
            </a:r>
            <a:r>
              <a:rPr lang="en-US" sz="2400" dirty="0" err="1" smtClean="0"/>
              <a:t>Lipofectamine</a:t>
            </a:r>
            <a:r>
              <a:rPr lang="en-US" sz="2400" dirty="0" smtClean="0"/>
              <a:t> 2000:BLOCK-it </a:t>
            </a:r>
            <a:r>
              <a:rPr lang="en-US" sz="2400" dirty="0" err="1" smtClean="0"/>
              <a:t>Oligo</a:t>
            </a:r>
            <a:r>
              <a:rPr lang="en-US" sz="2400" dirty="0" smtClean="0"/>
              <a:t> yields strongest uptake</a:t>
            </a:r>
          </a:p>
          <a:p>
            <a:pPr lvl="1"/>
            <a:r>
              <a:rPr lang="en-US" sz="2000" dirty="0" smtClean="0"/>
              <a:t>30 </a:t>
            </a:r>
            <a:r>
              <a:rPr lang="en-US" sz="2000" dirty="0" err="1" smtClean="0"/>
              <a:t>uL</a:t>
            </a:r>
            <a:r>
              <a:rPr lang="en-US" sz="2000" dirty="0" smtClean="0"/>
              <a:t> </a:t>
            </a:r>
            <a:r>
              <a:rPr lang="en-US" sz="2000" dirty="0" err="1" smtClean="0"/>
              <a:t>Lipo</a:t>
            </a:r>
            <a:r>
              <a:rPr lang="en-US" sz="2000" dirty="0" smtClean="0"/>
              <a:t> 2000+ 30uL(600pmol) </a:t>
            </a:r>
            <a:r>
              <a:rPr lang="en-US" sz="2000" dirty="0" err="1" smtClean="0"/>
              <a:t>siRNA</a:t>
            </a:r>
            <a:r>
              <a:rPr lang="en-US" sz="2000" dirty="0" smtClean="0"/>
              <a:t> in 100mL dishes</a:t>
            </a:r>
          </a:p>
          <a:p>
            <a:endParaRPr lang="en-US" sz="2400" dirty="0" smtClean="0"/>
          </a:p>
          <a:p>
            <a:r>
              <a:rPr lang="en-US" sz="2400" dirty="0" smtClean="0"/>
              <a:t>The addition of 30 </a:t>
            </a:r>
            <a:r>
              <a:rPr lang="en-US" sz="2400" dirty="0" err="1" smtClean="0"/>
              <a:t>uL</a:t>
            </a:r>
            <a:r>
              <a:rPr lang="en-US" sz="2400" dirty="0" smtClean="0"/>
              <a:t> </a:t>
            </a:r>
            <a:r>
              <a:rPr lang="en-US" sz="2400" dirty="0" err="1" smtClean="0"/>
              <a:t>Lipofectamine</a:t>
            </a:r>
            <a:r>
              <a:rPr lang="en-US" sz="2400" dirty="0" smtClean="0"/>
              <a:t> 2000 slowed cell replication compared to lower levels and the negative control</a:t>
            </a:r>
          </a:p>
          <a:p>
            <a:pPr lvl="1"/>
            <a:r>
              <a:rPr lang="en-US" sz="2000" dirty="0" smtClean="0"/>
              <a:t>Little difference between 15 </a:t>
            </a:r>
            <a:r>
              <a:rPr lang="en-US" sz="2000" dirty="0" err="1" smtClean="0"/>
              <a:t>uL</a:t>
            </a:r>
            <a:r>
              <a:rPr lang="en-US" sz="2000" dirty="0" smtClean="0"/>
              <a:t> and 5 </a:t>
            </a:r>
            <a:r>
              <a:rPr lang="en-US" sz="2000" dirty="0" err="1" smtClean="0"/>
              <a:t>uL</a:t>
            </a:r>
            <a:r>
              <a:rPr lang="en-US" sz="2000" dirty="0" smtClean="0"/>
              <a:t> in affecting cell growth and </a:t>
            </a:r>
            <a:r>
              <a:rPr lang="en-US" sz="2000" dirty="0" err="1" smtClean="0"/>
              <a:t>Oligo</a:t>
            </a:r>
            <a:r>
              <a:rPr lang="en-US" sz="2000" dirty="0" smtClean="0"/>
              <a:t> uptake 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siRNA</a:t>
            </a:r>
            <a:r>
              <a:rPr lang="en-US" sz="2400" dirty="0" smtClean="0"/>
              <a:t>-mediated </a:t>
            </a:r>
            <a:r>
              <a:rPr lang="en-US" sz="2400" dirty="0" err="1" smtClean="0"/>
              <a:t>transfection</a:t>
            </a:r>
            <a:r>
              <a:rPr lang="en-US" sz="2400" dirty="0" smtClean="0"/>
              <a:t> was applied on cells and cultured for an additional Day 1-4</a:t>
            </a:r>
          </a:p>
          <a:p>
            <a:pPr lvl="1"/>
            <a:r>
              <a:rPr lang="en-US" sz="2000" dirty="0" smtClean="0"/>
              <a:t>Protein </a:t>
            </a:r>
            <a:r>
              <a:rPr lang="en-US" sz="2000" dirty="0" err="1" smtClean="0"/>
              <a:t>lysates</a:t>
            </a:r>
            <a:r>
              <a:rPr lang="en-US" sz="2000" dirty="0" smtClean="0"/>
              <a:t> were collected for Western Blots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Blot optimization: Equal application of protein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200288" cy="342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162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00" y="914400"/>
            <a:ext cx="3429000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ANKH (54 </a:t>
            </a:r>
            <a:r>
              <a:rPr lang="en-US" sz="2000" dirty="0" err="1" smtClean="0"/>
              <a:t>kDA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15 sec exposure</a:t>
            </a:r>
          </a:p>
          <a:p>
            <a:r>
              <a:rPr lang="en-US" sz="2000" dirty="0" smtClean="0"/>
              <a:t>5% non-fat milk</a:t>
            </a:r>
          </a:p>
          <a:p>
            <a:r>
              <a:rPr lang="en-US" sz="2000" dirty="0" smtClean="0"/>
              <a:t>1:500 rabbit anti-ANKH </a:t>
            </a:r>
            <a:r>
              <a:rPr lang="en-US" sz="2000" dirty="0" err="1" smtClean="0"/>
              <a:t>IgG</a:t>
            </a:r>
            <a:endParaRPr lang="en-US" sz="2000" dirty="0" smtClean="0"/>
          </a:p>
          <a:p>
            <a:r>
              <a:rPr lang="en-US" sz="2000" dirty="0" smtClean="0"/>
              <a:t>1:5000 goat anti-rabbit </a:t>
            </a:r>
            <a:r>
              <a:rPr lang="en-US" sz="2000" dirty="0" err="1" smtClean="0"/>
              <a:t>IgG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4343400" cy="255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4343400" cy="344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5562600" y="34290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Ig2A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1:30,000 goat anti-mouse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65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27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420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C3H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232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IMCD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688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147066" y="2864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DMP1 protein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34290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5486400" y="9144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1:1000 rabbit anti-ANKH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1:10.000 goat anti-rabbit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562600" y="34290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(42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IgG2A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1:30,000 goat anti-mouse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65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27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2420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C3H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32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IMCD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147066" y="2864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DMP1 protein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7800" y="34290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19600"/>
            <a:ext cx="4357584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4343400" cy="332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1600200" y="41148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 for ANKH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Day 1-4 post-</a:t>
            </a:r>
            <a:r>
              <a:rPr lang="en-US" dirty="0" err="1" smtClean="0"/>
              <a:t>transfection</a:t>
            </a:r>
            <a:r>
              <a:rPr lang="en-US" dirty="0" smtClean="0"/>
              <a:t> incubated cells</a:t>
            </a:r>
          </a:p>
          <a:p>
            <a:endParaRPr lang="en-US" dirty="0" smtClean="0"/>
          </a:p>
          <a:p>
            <a:r>
              <a:rPr lang="en-US" dirty="0" smtClean="0"/>
              <a:t>For ANKH</a:t>
            </a:r>
          </a:p>
          <a:p>
            <a:pPr lvl="1"/>
            <a:r>
              <a:rPr lang="en-US" dirty="0" smtClean="0"/>
              <a:t>1:500 primary antibody</a:t>
            </a:r>
          </a:p>
          <a:p>
            <a:pPr lvl="1"/>
            <a:r>
              <a:rPr lang="en-US" dirty="0" smtClean="0"/>
              <a:t>1:5,000 secondary</a:t>
            </a:r>
          </a:p>
          <a:p>
            <a:pPr lvl="5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Ponceau</a:t>
            </a:r>
            <a:r>
              <a:rPr lang="en-US" dirty="0" smtClean="0"/>
              <a:t> S ANK knockdown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10200" cy="48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 rot="16200000">
            <a:off x="565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804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1123266" y="615433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18991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2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813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3575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4413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5175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5937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67759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4</a:t>
            </a:r>
            <a:endParaRPr lang="en-US" dirty="0"/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1600200"/>
            <a:ext cx="769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1524000" y="3962400"/>
            <a:ext cx="7102181" cy="221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4724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67201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Content Placeholder 4"/>
          <p:cNvSpPr txBox="1">
            <a:spLocks/>
          </p:cNvSpPr>
          <p:nvPr/>
        </p:nvSpPr>
        <p:spPr>
          <a:xfrm>
            <a:off x="1905000" y="50292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1:500 rabbit anti-ANKH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1:5,000 goat anti-rabbit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Content Placeholder 4"/>
          <p:cNvSpPr txBox="1">
            <a:spLocks/>
          </p:cNvSpPr>
          <p:nvPr/>
        </p:nvSpPr>
        <p:spPr>
          <a:xfrm>
            <a:off x="5486400" y="50292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1600" dirty="0" smtClean="0">
                <a:solidFill>
                  <a:schemeClr val="tx2"/>
                </a:solidFill>
              </a:rPr>
              <a:t>42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 mouse anti-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IgG2A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1:10,000 goat anti-mouse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772400" cy="26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 rot="16200000">
            <a:off x="565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804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4572000"/>
            <a:ext cx="7315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1123266" y="615433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8991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2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813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575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413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175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5937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67759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4</a:t>
            </a:r>
            <a:endParaRPr lang="en-US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7772400" cy="201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ontent Placeholder 4"/>
          <p:cNvSpPr txBox="1">
            <a:spLocks/>
          </p:cNvSpPr>
          <p:nvPr/>
        </p:nvSpPr>
        <p:spPr>
          <a:xfrm>
            <a:off x="2438400" y="53340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1:500 rabbit anti-ANKH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1:5,000 goat anti-rabbit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4"/>
          <p:cNvSpPr txBox="1">
            <a:spLocks/>
          </p:cNvSpPr>
          <p:nvPr/>
        </p:nvSpPr>
        <p:spPr>
          <a:xfrm>
            <a:off x="5867400" y="53340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1600" dirty="0" smtClean="0">
                <a:solidFill>
                  <a:schemeClr val="tx2"/>
                </a:solidFill>
              </a:rPr>
              <a:t>42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6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 mouse anti-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IgG2A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1:10,000 goat anti-mouse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76400" y="3962400"/>
            <a:ext cx="7102181" cy="221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 antibody is crap</a:t>
            </a:r>
          </a:p>
          <a:p>
            <a:r>
              <a:rPr lang="en-US" dirty="0" smtClean="0"/>
              <a:t>Try different antibody that has much better data for ANKH detection, although it has a nonspecific band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76600"/>
            <a:ext cx="3810000" cy="35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6477000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Santa Cruz biotechnology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ANK </a:t>
            </a:r>
            <a:r>
              <a:rPr lang="en-US" sz="2800" dirty="0" err="1" smtClean="0"/>
              <a:t>colocalizes</a:t>
            </a:r>
            <a:r>
              <a:rPr lang="en-US" sz="2800" dirty="0" smtClean="0"/>
              <a:t> to the primary cilia in MC3T3s (acetylated alpha </a:t>
            </a:r>
            <a:r>
              <a:rPr lang="en-US" sz="2800" dirty="0" err="1" smtClean="0"/>
              <a:t>tubulin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629400" cy="57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895600" y="6096000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ANK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colocalizes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basal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body complex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MC3T3s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(gamma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tubulin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937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819400" y="64008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5797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ANK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colocalizes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primary cilia/basal body in MC3T3s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Transfected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ANKH-3XFLAG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siRNA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24 well plate</a:t>
            </a:r>
            <a:r>
              <a:rPr lang="en-US" dirty="0" smtClean="0">
                <a:sym typeface="Wingdings" pitchFamily="2" charset="2"/>
              </a:rPr>
              <a:t>1:1 ratio of Lipo2000:BLOCK-it Fluorescent </a:t>
            </a:r>
            <a:r>
              <a:rPr lang="en-US" dirty="0" err="1" smtClean="0">
                <a:sym typeface="Wingdings" pitchFamily="2" charset="2"/>
              </a:rPr>
              <a:t>Oligo</a:t>
            </a:r>
            <a:r>
              <a:rPr lang="en-US" dirty="0" smtClean="0">
                <a:sym typeface="Wingdings" pitchFamily="2" charset="2"/>
              </a:rPr>
              <a:t> was strongest (but I forgot to take BF pictures, no idea if cells were alive/dead)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100mm dish (checked </a:t>
            </a:r>
            <a:r>
              <a:rPr lang="en-US" dirty="0" err="1" smtClean="0">
                <a:sym typeface="Wingdings" pitchFamily="2" charset="2"/>
              </a:rPr>
              <a:t>live:dead</a:t>
            </a:r>
            <a:r>
              <a:rPr lang="en-US" dirty="0" smtClean="0">
                <a:sym typeface="Wingdings" pitchFamily="2" charset="2"/>
              </a:rPr>
              <a:t> ratio):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sz="22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+a growth control (No Lipo2000, no </a:t>
            </a:r>
            <a:r>
              <a:rPr lang="en-US" sz="2200" dirty="0" err="1" smtClean="0">
                <a:sym typeface="Wingdings" pitchFamily="2" charset="2"/>
              </a:rPr>
              <a:t>siRNA</a:t>
            </a:r>
            <a:r>
              <a:rPr lang="en-US" sz="2200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+a negative control (No Lipo2000, 600pmol </a:t>
            </a:r>
            <a:r>
              <a:rPr lang="en-US" sz="2200" dirty="0" err="1" smtClean="0">
                <a:sym typeface="Wingdings" pitchFamily="2" charset="2"/>
              </a:rPr>
              <a:t>siRNA</a:t>
            </a:r>
            <a:r>
              <a:rPr lang="en-US" sz="2200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 1:1 ratio confirmed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429000"/>
          <a:ext cx="6629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pmol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Fluor</a:t>
                      </a:r>
                      <a:r>
                        <a:rPr lang="en-US" baseline="0" dirty="0" smtClean="0"/>
                        <a:t> Control (no </a:t>
                      </a:r>
                      <a:r>
                        <a:rPr lang="en-US" baseline="0" dirty="0" err="1" smtClean="0"/>
                        <a:t>siRNA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30uL Lipo2000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(recommended)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15uL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Lipo</a:t>
                      </a:r>
                      <a:r>
                        <a:rPr lang="en-US" baseline="0" dirty="0" smtClean="0"/>
                        <a:t>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5uL </a:t>
                      </a:r>
                      <a:r>
                        <a:rPr lang="en-US" dirty="0" err="1" smtClean="0"/>
                        <a:t>Lipo</a:t>
                      </a:r>
                      <a:r>
                        <a:rPr lang="en-US" baseline="0" dirty="0" smtClean="0"/>
                        <a:t>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Plated 200,000 cells/slide at Day 0 (I would adjust to 80,000-100,000 cells/slide next time)</a:t>
            </a:r>
          </a:p>
          <a:p>
            <a:endParaRPr lang="en-US" sz="2400" dirty="0" smtClean="0"/>
          </a:p>
          <a:p>
            <a:r>
              <a:rPr lang="en-US" sz="2400" dirty="0" smtClean="0"/>
              <a:t>Transfect </a:t>
            </a:r>
            <a:r>
              <a:rPr lang="en-US" sz="2400" dirty="0" err="1" smtClean="0"/>
              <a:t>siRNA</a:t>
            </a:r>
            <a:r>
              <a:rPr lang="en-US" sz="2400" dirty="0" smtClean="0"/>
              <a:t> 6 hours following cell adhesion to </a:t>
            </a:r>
            <a:r>
              <a:rPr lang="en-US" sz="2400" dirty="0" err="1" smtClean="0"/>
              <a:t>fibronectin</a:t>
            </a:r>
            <a:r>
              <a:rPr lang="en-US" sz="2400" dirty="0" smtClean="0"/>
              <a:t>-coated glass slides (1mL media)</a:t>
            </a:r>
          </a:p>
          <a:p>
            <a:pPr lvl="1"/>
            <a:r>
              <a:rPr lang="en-US" sz="2000" dirty="0" err="1" smtClean="0"/>
              <a:t>Lipofectamine</a:t>
            </a:r>
            <a:r>
              <a:rPr lang="en-US" sz="2000" dirty="0" smtClean="0"/>
              <a:t> 2000 and </a:t>
            </a:r>
            <a:r>
              <a:rPr lang="en-US" sz="2000" dirty="0" err="1" smtClean="0"/>
              <a:t>siRNA</a:t>
            </a:r>
            <a:r>
              <a:rPr lang="en-US" sz="2000" dirty="0" smtClean="0"/>
              <a:t> complex formation in Reduced Serum </a:t>
            </a:r>
            <a:r>
              <a:rPr lang="en-US" sz="2000" dirty="0" err="1" smtClean="0"/>
              <a:t>OptiMEM</a:t>
            </a:r>
            <a:r>
              <a:rPr lang="en-US" sz="2000" dirty="0" smtClean="0"/>
              <a:t> (2ul in 100ul </a:t>
            </a:r>
            <a:r>
              <a:rPr lang="en-US" sz="2000" dirty="0" err="1" smtClean="0"/>
              <a:t>OptiMEM</a:t>
            </a:r>
            <a:r>
              <a:rPr lang="en-US" sz="2000" dirty="0" smtClean="0"/>
              <a:t> for each, then complex)</a:t>
            </a:r>
          </a:p>
          <a:p>
            <a:pPr lvl="1"/>
            <a:r>
              <a:rPr lang="en-US" sz="2000" dirty="0" smtClean="0"/>
              <a:t>MC3T3s in supplemented </a:t>
            </a:r>
            <a:r>
              <a:rPr lang="en-US" sz="2000" dirty="0" err="1" smtClean="0"/>
              <a:t>alphaMEM</a:t>
            </a:r>
            <a:r>
              <a:rPr lang="en-US" sz="2000" dirty="0" smtClean="0"/>
              <a:t>  growth media (but no antibiotics)</a:t>
            </a:r>
          </a:p>
          <a:p>
            <a:endParaRPr lang="en-US" sz="2400" dirty="0" smtClean="0"/>
          </a:p>
          <a:p>
            <a:r>
              <a:rPr lang="en-US" sz="2400" dirty="0" smtClean="0"/>
              <a:t>Removal of </a:t>
            </a:r>
            <a:r>
              <a:rPr lang="en-US" sz="2400" dirty="0" err="1" smtClean="0"/>
              <a:t>transfection</a:t>
            </a:r>
            <a:r>
              <a:rPr lang="en-US" sz="2400" dirty="0" smtClean="0"/>
              <a:t> reagent after 24 hours</a:t>
            </a:r>
          </a:p>
          <a:p>
            <a:pPr lvl="1"/>
            <a:r>
              <a:rPr lang="en-US" sz="2000" dirty="0" smtClean="0"/>
              <a:t>MC3T3 supplemented </a:t>
            </a:r>
            <a:r>
              <a:rPr lang="en-US" sz="2000" dirty="0" err="1" smtClean="0"/>
              <a:t>alphaMEM</a:t>
            </a:r>
            <a:r>
              <a:rPr lang="en-US" sz="2000" dirty="0" smtClean="0"/>
              <a:t>  growth media +P-S (10mL)</a:t>
            </a:r>
          </a:p>
          <a:p>
            <a:pPr lvl="2"/>
            <a:r>
              <a:rPr lang="en-US" sz="1600" dirty="0" smtClean="0"/>
              <a:t>(Wash with PBS 3-4 times if bacteria infection is suspected)</a:t>
            </a:r>
          </a:p>
          <a:p>
            <a:endParaRPr lang="en-US" sz="2400" dirty="0" smtClean="0"/>
          </a:p>
          <a:p>
            <a:r>
              <a:rPr lang="en-US" sz="2400" dirty="0" smtClean="0"/>
              <a:t>Flow/cell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with RIPA buffer for Western assay blot at Day 1-Day 4 following </a:t>
            </a:r>
            <a:r>
              <a:rPr lang="en-US" sz="2400" dirty="0" err="1" smtClean="0"/>
              <a:t>transfection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aj Geraedts\My Documents\CRJ Lab Files\ANK\BLOCKit pictures\Slides Optimization_4x\Lipo30uL_siRNA600pmo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85800"/>
            <a:ext cx="2768600" cy="2076450"/>
          </a:xfrm>
          <a:prstGeom prst="rect">
            <a:avLst/>
          </a:prstGeom>
          <a:noFill/>
        </p:spPr>
      </p:pic>
      <p:pic>
        <p:nvPicPr>
          <p:cNvPr id="1027" name="Picture 3" descr="C:\Documents and Settings\Jaj Geraedts\My Documents\CRJ Lab Files\ANK\BLOCKit pictures\Slides Optimization_4x\Lipo30uL_siRNA600pmol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685800"/>
            <a:ext cx="2743200" cy="2057400"/>
          </a:xfrm>
          <a:prstGeom prst="rect">
            <a:avLst/>
          </a:prstGeom>
          <a:noFill/>
        </p:spPr>
      </p:pic>
      <p:pic>
        <p:nvPicPr>
          <p:cNvPr id="1028" name="Picture 4" descr="C:\Documents and Settings\Jaj Geraedts\My Documents\CRJ Lab Files\ANK\BLOCKit pictures\Slides Optimization_4x\Lipo15uL_siRNA600pmo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743200"/>
            <a:ext cx="2743200" cy="2057400"/>
          </a:xfrm>
          <a:prstGeom prst="rect">
            <a:avLst/>
          </a:prstGeom>
          <a:noFill/>
        </p:spPr>
      </p:pic>
      <p:pic>
        <p:nvPicPr>
          <p:cNvPr id="1029" name="Picture 5" descr="C:\Documents and Settings\Jaj Geraedts\My Documents\CRJ Lab Files\ANK\BLOCKit pictures\Slides Optimization_4x\Lipo15uL_siRNA600pmol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7432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C:\Documents and Settings\Jaj Geraedts\My Documents\CRJ Lab Files\ANK\BLOCKit pictures\Slides Optimization_4x\Lipo5uL_siRNA600pmol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8006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 descr="C:\Documents and Settings\Jaj Geraedts\My Documents\CRJ Lab Files\ANK\BLOCKit pictures\Slides Optimization_4x\Lipo5uL_siRNA600pmol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78155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990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895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endParaRPr lang="en-US" dirty="0" smtClean="0"/>
          </a:p>
          <a:p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029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04800"/>
            <a:ext cx="28194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600pmol_duplicate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181600"/>
            <a:ext cx="14478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-200,000 cells/slide</a:t>
            </a:r>
          </a:p>
          <a:p>
            <a:endParaRPr lang="en-US" dirty="0" smtClean="0"/>
          </a:p>
          <a:p>
            <a:r>
              <a:rPr lang="en-US" dirty="0" smtClean="0"/>
              <a:t>~40% </a:t>
            </a:r>
            <a:r>
              <a:rPr lang="en-US" dirty="0" err="1" smtClean="0"/>
              <a:t>confluency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52400"/>
            <a:ext cx="259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Slides (4x)</a:t>
            </a:r>
          </a:p>
          <a:p>
            <a:r>
              <a:rPr lang="en-US" b="1" dirty="0" smtClean="0"/>
              <a:t>Day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aj Geraedts\My Documents\CRJ Lab Files\ANK\BLOCKit pictures\Slides Optimization_4x\Control_Lipo5ul_nosi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2590800" cy="1943100"/>
          </a:xfrm>
          <a:prstGeom prst="rect">
            <a:avLst/>
          </a:prstGeom>
          <a:noFill/>
        </p:spPr>
      </p:pic>
      <p:pic>
        <p:nvPicPr>
          <p:cNvPr id="2051" name="Picture 3" descr="C:\Documents and Settings\Jaj Geraedts\My Documents\CRJ Lab Files\ANK\BLOCKit pictures\Slides Optimization_4x\Control_Lipo15ul_nosi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743200"/>
            <a:ext cx="2590800" cy="1943100"/>
          </a:xfrm>
          <a:prstGeom prst="rect">
            <a:avLst/>
          </a:prstGeom>
          <a:noFill/>
        </p:spPr>
      </p:pic>
      <p:pic>
        <p:nvPicPr>
          <p:cNvPr id="2052" name="Picture 4" descr="C:\Documents and Settings\Jaj Geraedts\My Documents\CRJ Lab Files\ANK\BLOCKit pictures\Slides Optimization_4x\Control_Lipo30ul_nosiR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838200"/>
            <a:ext cx="2590800" cy="1943100"/>
          </a:xfrm>
          <a:prstGeom prst="rect">
            <a:avLst/>
          </a:prstGeom>
          <a:noFill/>
        </p:spPr>
      </p:pic>
      <p:pic>
        <p:nvPicPr>
          <p:cNvPr id="2053" name="Picture 5" descr="C:\Documents and Settings\Jaj Geraedts\My Documents\CRJ Lab Files\ANK\BLOCKit pictures\Slides Optimization_4x\NegContro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685800"/>
            <a:ext cx="3581400" cy="2686050"/>
          </a:xfrm>
          <a:prstGeom prst="rect">
            <a:avLst/>
          </a:prstGeom>
          <a:noFill/>
        </p:spPr>
      </p:pic>
      <p:pic>
        <p:nvPicPr>
          <p:cNvPr id="2054" name="Picture 6" descr="C:\Documents and Settings\Jaj Geraedts\My Documents\CRJ Lab Files\ANK\BLOCKit pictures\Slides Optimization_4x\NegControlB_noLipo_siRNA600pm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886200"/>
            <a:ext cx="3581400" cy="2686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819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25015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Slides (4x) Day 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304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38600" y="14478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50520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600pmol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64550" y="48006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048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Growth Control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62484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Reagent Control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133600" cy="76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Experimental Slides </a:t>
            </a:r>
            <a:br>
              <a:rPr lang="en-US" sz="1800" b="1" dirty="0" smtClean="0"/>
            </a:br>
            <a:r>
              <a:rPr lang="en-US" sz="1800" b="1" dirty="0" smtClean="0"/>
              <a:t>48 hours</a:t>
            </a:r>
            <a:endParaRPr lang="en-US" sz="1800" b="1" dirty="0"/>
          </a:p>
        </p:txBody>
      </p:sp>
      <p:pic>
        <p:nvPicPr>
          <p:cNvPr id="1029" name="Picture 5" descr="G:\CMBL\BLOCKit pictures\Slides Optimization\Day 2\30uLLipo_600pmol_Fl_10x_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34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G:\CMBL\BLOCKit pictures\Slides Optimization\Day 2\30uLLipo_600pmol_BF_10x_B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334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 descr="G:\CMBL\BLOCKit pictures\Slides Optimization\Day 2\15uLLipo_600pmol_BF_10x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590800"/>
            <a:ext cx="2743200" cy="2057400"/>
          </a:xfrm>
          <a:prstGeom prst="rect">
            <a:avLst/>
          </a:prstGeom>
          <a:noFill/>
        </p:spPr>
      </p:pic>
      <p:pic>
        <p:nvPicPr>
          <p:cNvPr id="1032" name="Picture 8" descr="G:\CMBL\BLOCKit pictures\Slides Optimization\Day 2\15uLLipo_600pmol_Fl_10x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590800"/>
            <a:ext cx="2743200" cy="2057400"/>
          </a:xfrm>
          <a:prstGeom prst="rect">
            <a:avLst/>
          </a:prstGeom>
          <a:noFill/>
        </p:spPr>
      </p:pic>
      <p:pic>
        <p:nvPicPr>
          <p:cNvPr id="1033" name="Picture 9" descr="G:\CMBL\BLOCKit pictures\Slides Optimization\Day 2\5uLLipo_600pmol_BF_10x_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648200"/>
            <a:ext cx="2743200" cy="2057400"/>
          </a:xfrm>
          <a:prstGeom prst="rect">
            <a:avLst/>
          </a:prstGeom>
          <a:noFill/>
        </p:spPr>
      </p:pic>
      <p:pic>
        <p:nvPicPr>
          <p:cNvPr id="1034" name="Picture 10" descr="G:\CMBL\BLOCKit pictures\Slides Optimization\Day 2\5uLLipo_600pmol_Fl_10x_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648200"/>
            <a:ext cx="2743200" cy="2057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95400" y="914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 </a:t>
            </a:r>
            <a:r>
              <a:rPr lang="en-US" b="1" dirty="0" err="1" smtClean="0"/>
              <a:t>uL</a:t>
            </a:r>
            <a:r>
              <a:rPr lang="en-US" b="1" dirty="0" smtClean="0"/>
              <a:t> </a:t>
            </a:r>
            <a:r>
              <a:rPr lang="en-US" b="1" dirty="0" err="1" smtClean="0"/>
              <a:t>Lipo</a:t>
            </a:r>
            <a:r>
              <a:rPr lang="en-US" b="1" dirty="0" smtClean="0"/>
              <a:t> 2000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2743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8006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52400"/>
            <a:ext cx="22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BF: 1/3s exposure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152400"/>
            <a:ext cx="19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Fl: 4s exposure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6324600"/>
            <a:ext cx="555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negative controls have this same (lack of) fluorescence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768</Words>
  <Application>Microsoft Office PowerPoint</Application>
  <PresentationFormat>On-screen Show (4:3)</PresentationFormat>
  <Paragraphs>201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ANK siRNA knockdown Optimization, Western assay, Flow Results</vt:lpstr>
      <vt:lpstr>ANK colocalizes to the primary cilia in MC3T3s (acetylated alpha tubulin)</vt:lpstr>
      <vt:lpstr>Slide 3</vt:lpstr>
      <vt:lpstr>Slide 4</vt:lpstr>
      <vt:lpstr>siRNA Optimization</vt:lpstr>
      <vt:lpstr>Optimization Procedure</vt:lpstr>
      <vt:lpstr>Slide 7</vt:lpstr>
      <vt:lpstr>Slide 8</vt:lpstr>
      <vt:lpstr>Experimental Slides  48 hours</vt:lpstr>
      <vt:lpstr>BLOCK-it Optimization Result</vt:lpstr>
      <vt:lpstr>Western Blot optimization: Equal application of protein</vt:lpstr>
      <vt:lpstr>Slide 12</vt:lpstr>
      <vt:lpstr>Slide 13</vt:lpstr>
      <vt:lpstr>Western Blot for ANKH</vt:lpstr>
      <vt:lpstr>Ponceau S ANK knockdown </vt:lpstr>
      <vt:lpstr>Slide 16</vt:lpstr>
      <vt:lpstr>Slide 17</vt:lpstr>
      <vt:lpstr>Western blot result: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 siRNA knockdown Optimization, Western assay, Flow Results</dc:title>
  <dc:creator/>
  <cp:lastModifiedBy>C.R. Jacobs</cp:lastModifiedBy>
  <cp:revision>41</cp:revision>
  <dcterms:created xsi:type="dcterms:W3CDTF">2006-08-16T00:00:00Z</dcterms:created>
  <dcterms:modified xsi:type="dcterms:W3CDTF">2010-05-03T21:09:25Z</dcterms:modified>
</cp:coreProperties>
</file>