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7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/>
            </a:pPr>
            <a:r>
              <a:rPr lang="en-US" sz="2400" b="1" dirty="0"/>
              <a:t>Comparison</a:t>
            </a:r>
            <a:r>
              <a:rPr lang="en-US" sz="2400" b="1" baseline="0" dirty="0"/>
              <a:t> of "fixed b" and "</a:t>
            </a:r>
            <a:r>
              <a:rPr lang="en-US" sz="2400" b="1" baseline="0" dirty="0" smtClean="0"/>
              <a:t>estimated b" </a:t>
            </a:r>
            <a:r>
              <a:rPr lang="en-US" sz="2400" b="1" baseline="0" dirty="0"/>
              <a:t>weights of the controller gene/ target gene relationship</a:t>
            </a:r>
            <a:endParaRPr lang="en-US" sz="2400" b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WeightComparison!$B$1</c:f>
              <c:strCache>
                <c:ptCount val="1"/>
                <c:pt idx="0">
                  <c:v>Weight (fixed b)</c:v>
                </c:pt>
              </c:strCache>
            </c:strRef>
          </c:tx>
          <c:invertIfNegative val="0"/>
          <c:cat>
            <c:strRef>
              <c:f>WeightComparison!$A$2:$A$36</c:f>
              <c:strCache>
                <c:ptCount val="35"/>
                <c:pt idx="0">
                  <c:v>SFP1--&gt; SWI5</c:v>
                </c:pt>
                <c:pt idx="1">
                  <c:v>YHP1--&gt;GLN3</c:v>
                </c:pt>
                <c:pt idx="2">
                  <c:v>FKH2--&gt; SFP1</c:v>
                </c:pt>
                <c:pt idx="3">
                  <c:v>FKH2--&gt;YHP1</c:v>
                </c:pt>
                <c:pt idx="4">
                  <c:v>FKH2--&gt;ACE2</c:v>
                </c:pt>
                <c:pt idx="5">
                  <c:v>FKH2--&gt;ASG1</c:v>
                </c:pt>
                <c:pt idx="6">
                  <c:v>FKH2--&gt;SWI5</c:v>
                </c:pt>
                <c:pt idx="7">
                  <c:v>FKH2--&gt;SNF6</c:v>
                </c:pt>
                <c:pt idx="8">
                  <c:v>MSN2--&gt;SNFP1</c:v>
                </c:pt>
                <c:pt idx="9">
                  <c:v>MSN2--&gt;YHP1</c:v>
                </c:pt>
                <c:pt idx="10">
                  <c:v>MSN2--&gt;YOX1</c:v>
                </c:pt>
                <c:pt idx="11">
                  <c:v>MSN2--&gt;CYC8</c:v>
                </c:pt>
                <c:pt idx="12">
                  <c:v>MSN2--&gt;YLR278C</c:v>
                </c:pt>
                <c:pt idx="13">
                  <c:v>MSN2--&gt;MIG2</c:v>
                </c:pt>
                <c:pt idx="14">
                  <c:v>MSN2--&gt;PDR1</c:v>
                </c:pt>
                <c:pt idx="15">
                  <c:v>MSN2--&gt;CIN5</c:v>
                </c:pt>
                <c:pt idx="16">
                  <c:v>STB5--&gt;SFP1</c:v>
                </c:pt>
                <c:pt idx="17">
                  <c:v>SWI5--&gt;GAT3</c:v>
                </c:pt>
                <c:pt idx="18">
                  <c:v>MIG2--&gt;RIF1</c:v>
                </c:pt>
                <c:pt idx="19">
                  <c:v>CIN5--&gt;SFP1</c:v>
                </c:pt>
                <c:pt idx="20">
                  <c:v>CIN5--&gt;YHP1</c:v>
                </c:pt>
                <c:pt idx="21">
                  <c:v>CIN5--&gt;CYC8</c:v>
                </c:pt>
                <c:pt idx="22">
                  <c:v>CIN5--&gt;STB5</c:v>
                </c:pt>
                <c:pt idx="23">
                  <c:v>CIN5--&gt;ASG1</c:v>
                </c:pt>
                <c:pt idx="24">
                  <c:v>CIN5--&gt;MIG2</c:v>
                </c:pt>
                <c:pt idx="25">
                  <c:v>CIN5--&gt;PDR1</c:v>
                </c:pt>
                <c:pt idx="26">
                  <c:v>HMO1--&gt;YOX1</c:v>
                </c:pt>
                <c:pt idx="27">
                  <c:v>HMO1--&gt;FKH2</c:v>
                </c:pt>
                <c:pt idx="28">
                  <c:v>HMO1--&gt;CYC8</c:v>
                </c:pt>
                <c:pt idx="29">
                  <c:v>HMO1--&gt;YLR278C</c:v>
                </c:pt>
                <c:pt idx="30">
                  <c:v>HMO1--&gt;MSN2</c:v>
                </c:pt>
                <c:pt idx="31">
                  <c:v>HMO1--&gt;SNF6</c:v>
                </c:pt>
                <c:pt idx="32">
                  <c:v>HMO1--&gt;CIN5</c:v>
                </c:pt>
                <c:pt idx="33">
                  <c:v>HMO--&gt;HMO1</c:v>
                </c:pt>
                <c:pt idx="34">
                  <c:v>ZAP1--&gt;ACE2</c:v>
                </c:pt>
              </c:strCache>
            </c:strRef>
          </c:cat>
          <c:val>
            <c:numRef>
              <c:f>WeightComparison!$B$2:$B$36</c:f>
              <c:numCache>
                <c:formatCode>General</c:formatCode>
                <c:ptCount val="35"/>
                <c:pt idx="0">
                  <c:v>0.441814241</c:v>
                </c:pt>
                <c:pt idx="1">
                  <c:v>0.92992720699999998</c:v>
                </c:pt>
                <c:pt idx="2">
                  <c:v>0.20221297499999999</c:v>
                </c:pt>
                <c:pt idx="3">
                  <c:v>-1.307630928</c:v>
                </c:pt>
                <c:pt idx="4">
                  <c:v>-0.27835593600000003</c:v>
                </c:pt>
                <c:pt idx="5">
                  <c:v>0.13083351500000001</c:v>
                </c:pt>
                <c:pt idx="6">
                  <c:v>-0.765350066</c:v>
                </c:pt>
                <c:pt idx="7">
                  <c:v>0.190193849</c:v>
                </c:pt>
                <c:pt idx="8">
                  <c:v>0.33015823799999999</c:v>
                </c:pt>
                <c:pt idx="9">
                  <c:v>-1.332925645</c:v>
                </c:pt>
                <c:pt idx="10">
                  <c:v>-1.0370627219999999</c:v>
                </c:pt>
                <c:pt idx="11">
                  <c:v>0.16784713000000001</c:v>
                </c:pt>
                <c:pt idx="12">
                  <c:v>-0.49156329700000001</c:v>
                </c:pt>
                <c:pt idx="13">
                  <c:v>1.748425385</c:v>
                </c:pt>
                <c:pt idx="14">
                  <c:v>-1.1273475239999999</c:v>
                </c:pt>
                <c:pt idx="15">
                  <c:v>-1.1181782330000001</c:v>
                </c:pt>
                <c:pt idx="16">
                  <c:v>0.211785634</c:v>
                </c:pt>
                <c:pt idx="17">
                  <c:v>0.24509587499999999</c:v>
                </c:pt>
                <c:pt idx="18">
                  <c:v>-0.56183548999999999</c:v>
                </c:pt>
                <c:pt idx="19">
                  <c:v>-0.34828772299999999</c:v>
                </c:pt>
                <c:pt idx="20">
                  <c:v>1.6263786360000001</c:v>
                </c:pt>
                <c:pt idx="21">
                  <c:v>-0.27502225600000002</c:v>
                </c:pt>
                <c:pt idx="22">
                  <c:v>0.41783702700000003</c:v>
                </c:pt>
                <c:pt idx="23">
                  <c:v>0.124953118</c:v>
                </c:pt>
                <c:pt idx="24">
                  <c:v>1.7774783439999999</c:v>
                </c:pt>
                <c:pt idx="25">
                  <c:v>0.77946658300000005</c:v>
                </c:pt>
                <c:pt idx="26">
                  <c:v>0.99212286199999999</c:v>
                </c:pt>
                <c:pt idx="27">
                  <c:v>0.18894833999999999</c:v>
                </c:pt>
                <c:pt idx="28">
                  <c:v>0.106655865</c:v>
                </c:pt>
                <c:pt idx="29">
                  <c:v>0.56480877100000004</c:v>
                </c:pt>
                <c:pt idx="30">
                  <c:v>3.6695492000000003E-2</c:v>
                </c:pt>
                <c:pt idx="31">
                  <c:v>-0.56130881799999999</c:v>
                </c:pt>
                <c:pt idx="32">
                  <c:v>0.94522510900000001</c:v>
                </c:pt>
                <c:pt idx="33">
                  <c:v>0.25729755100000001</c:v>
                </c:pt>
                <c:pt idx="34">
                  <c:v>0.80855693299999998</c:v>
                </c:pt>
              </c:numCache>
            </c:numRef>
          </c:val>
        </c:ser>
        <c:ser>
          <c:idx val="1"/>
          <c:order val="1"/>
          <c:tx>
            <c:strRef>
              <c:f>WeightComparison!$C$1</c:f>
              <c:strCache>
                <c:ptCount val="1"/>
                <c:pt idx="0">
                  <c:v>Weight (estimated b)</c:v>
                </c:pt>
              </c:strCache>
            </c:strRef>
          </c:tx>
          <c:invertIfNegative val="0"/>
          <c:cat>
            <c:strRef>
              <c:f>WeightComparison!$A$2:$A$36</c:f>
              <c:strCache>
                <c:ptCount val="35"/>
                <c:pt idx="0">
                  <c:v>SFP1--&gt; SWI5</c:v>
                </c:pt>
                <c:pt idx="1">
                  <c:v>YHP1--&gt;GLN3</c:v>
                </c:pt>
                <c:pt idx="2">
                  <c:v>FKH2--&gt; SFP1</c:v>
                </c:pt>
                <c:pt idx="3">
                  <c:v>FKH2--&gt;YHP1</c:v>
                </c:pt>
                <c:pt idx="4">
                  <c:v>FKH2--&gt;ACE2</c:v>
                </c:pt>
                <c:pt idx="5">
                  <c:v>FKH2--&gt;ASG1</c:v>
                </c:pt>
                <c:pt idx="6">
                  <c:v>FKH2--&gt;SWI5</c:v>
                </c:pt>
                <c:pt idx="7">
                  <c:v>FKH2--&gt;SNF6</c:v>
                </c:pt>
                <c:pt idx="8">
                  <c:v>MSN2--&gt;SNFP1</c:v>
                </c:pt>
                <c:pt idx="9">
                  <c:v>MSN2--&gt;YHP1</c:v>
                </c:pt>
                <c:pt idx="10">
                  <c:v>MSN2--&gt;YOX1</c:v>
                </c:pt>
                <c:pt idx="11">
                  <c:v>MSN2--&gt;CYC8</c:v>
                </c:pt>
                <c:pt idx="12">
                  <c:v>MSN2--&gt;YLR278C</c:v>
                </c:pt>
                <c:pt idx="13">
                  <c:v>MSN2--&gt;MIG2</c:v>
                </c:pt>
                <c:pt idx="14">
                  <c:v>MSN2--&gt;PDR1</c:v>
                </c:pt>
                <c:pt idx="15">
                  <c:v>MSN2--&gt;CIN5</c:v>
                </c:pt>
                <c:pt idx="16">
                  <c:v>STB5--&gt;SFP1</c:v>
                </c:pt>
                <c:pt idx="17">
                  <c:v>SWI5--&gt;GAT3</c:v>
                </c:pt>
                <c:pt idx="18">
                  <c:v>MIG2--&gt;RIF1</c:v>
                </c:pt>
                <c:pt idx="19">
                  <c:v>CIN5--&gt;SFP1</c:v>
                </c:pt>
                <c:pt idx="20">
                  <c:v>CIN5--&gt;YHP1</c:v>
                </c:pt>
                <c:pt idx="21">
                  <c:v>CIN5--&gt;CYC8</c:v>
                </c:pt>
                <c:pt idx="22">
                  <c:v>CIN5--&gt;STB5</c:v>
                </c:pt>
                <c:pt idx="23">
                  <c:v>CIN5--&gt;ASG1</c:v>
                </c:pt>
                <c:pt idx="24">
                  <c:v>CIN5--&gt;MIG2</c:v>
                </c:pt>
                <c:pt idx="25">
                  <c:v>CIN5--&gt;PDR1</c:v>
                </c:pt>
                <c:pt idx="26">
                  <c:v>HMO1--&gt;YOX1</c:v>
                </c:pt>
                <c:pt idx="27">
                  <c:v>HMO1--&gt;FKH2</c:v>
                </c:pt>
                <c:pt idx="28">
                  <c:v>HMO1--&gt;CYC8</c:v>
                </c:pt>
                <c:pt idx="29">
                  <c:v>HMO1--&gt;YLR278C</c:v>
                </c:pt>
                <c:pt idx="30">
                  <c:v>HMO1--&gt;MSN2</c:v>
                </c:pt>
                <c:pt idx="31">
                  <c:v>HMO1--&gt;SNF6</c:v>
                </c:pt>
                <c:pt idx="32">
                  <c:v>HMO1--&gt;CIN5</c:v>
                </c:pt>
                <c:pt idx="33">
                  <c:v>HMO--&gt;HMO1</c:v>
                </c:pt>
                <c:pt idx="34">
                  <c:v>ZAP1--&gt;ACE2</c:v>
                </c:pt>
              </c:strCache>
            </c:strRef>
          </c:cat>
          <c:val>
            <c:numRef>
              <c:f>WeightComparison!$C$2:$C$36</c:f>
              <c:numCache>
                <c:formatCode>General</c:formatCode>
                <c:ptCount val="35"/>
                <c:pt idx="0">
                  <c:v>0.527038114</c:v>
                </c:pt>
                <c:pt idx="1">
                  <c:v>0.98959052800000002</c:v>
                </c:pt>
                <c:pt idx="2">
                  <c:v>0.21786065700000001</c:v>
                </c:pt>
                <c:pt idx="3">
                  <c:v>-0.92180894700000005</c:v>
                </c:pt>
                <c:pt idx="4">
                  <c:v>-9.4499140000000002E-3</c:v>
                </c:pt>
                <c:pt idx="5">
                  <c:v>0.152294284</c:v>
                </c:pt>
                <c:pt idx="6">
                  <c:v>-0.76678988400000003</c:v>
                </c:pt>
                <c:pt idx="7">
                  <c:v>0.23023158199999999</c:v>
                </c:pt>
                <c:pt idx="8">
                  <c:v>0.377097817</c:v>
                </c:pt>
                <c:pt idx="9">
                  <c:v>-1.0889030049999999</c:v>
                </c:pt>
                <c:pt idx="10">
                  <c:v>-0.82627818799999997</c:v>
                </c:pt>
                <c:pt idx="11">
                  <c:v>0.17812636600000001</c:v>
                </c:pt>
                <c:pt idx="12">
                  <c:v>-0.57109459399999996</c:v>
                </c:pt>
                <c:pt idx="13">
                  <c:v>2.3205202649999999</c:v>
                </c:pt>
                <c:pt idx="14">
                  <c:v>-0.94308919099999999</c:v>
                </c:pt>
                <c:pt idx="15">
                  <c:v>-0.371062063</c:v>
                </c:pt>
                <c:pt idx="16">
                  <c:v>0.21628897499999999</c:v>
                </c:pt>
                <c:pt idx="17">
                  <c:v>0.25560906799999999</c:v>
                </c:pt>
                <c:pt idx="18">
                  <c:v>0.17496637500000001</c:v>
                </c:pt>
                <c:pt idx="19">
                  <c:v>-0.32130323399999999</c:v>
                </c:pt>
                <c:pt idx="20">
                  <c:v>1.533555864</c:v>
                </c:pt>
                <c:pt idx="21">
                  <c:v>-0.26671184999999997</c:v>
                </c:pt>
                <c:pt idx="22">
                  <c:v>0.454053394</c:v>
                </c:pt>
                <c:pt idx="23">
                  <c:v>0.114717977</c:v>
                </c:pt>
                <c:pt idx="24">
                  <c:v>-3.9207418020000002</c:v>
                </c:pt>
                <c:pt idx="25">
                  <c:v>0.88342823699999995</c:v>
                </c:pt>
                <c:pt idx="26">
                  <c:v>1.0692088930000001</c:v>
                </c:pt>
                <c:pt idx="27">
                  <c:v>0.264838397</c:v>
                </c:pt>
                <c:pt idx="28">
                  <c:v>0.188797406</c:v>
                </c:pt>
                <c:pt idx="29">
                  <c:v>0.63638486999999999</c:v>
                </c:pt>
                <c:pt idx="30">
                  <c:v>-8.4377523999999995E-2</c:v>
                </c:pt>
                <c:pt idx="31">
                  <c:v>-0.60797793099999997</c:v>
                </c:pt>
                <c:pt idx="32">
                  <c:v>1.259436134</c:v>
                </c:pt>
                <c:pt idx="33">
                  <c:v>-7.1890283999999999E-2</c:v>
                </c:pt>
                <c:pt idx="34">
                  <c:v>0.79056715899999996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69536"/>
        <c:axId val="90556672"/>
      </c:barChart>
      <c:catAx>
        <c:axId val="111169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ControllerGeneA--&gt;TargetGeneB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0556672"/>
        <c:crosses val="autoZero"/>
        <c:auto val="1"/>
        <c:lblAlgn val="ctr"/>
        <c:lblOffset val="100"/>
        <c:noMultiLvlLbl val="0"/>
      </c:catAx>
      <c:valAx>
        <c:axId val="90556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</a:t>
                </a:r>
              </a:p>
            </c:rich>
          </c:tx>
          <c:layout>
            <c:manualLayout>
              <c:xMode val="edge"/>
              <c:yMode val="edge"/>
              <c:x val="2.1225277375783887E-2"/>
              <c:y val="0.447090162680713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1169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Comparison</a:t>
            </a:r>
            <a:r>
              <a:rPr lang="en-US" sz="2400" baseline="0" dirty="0"/>
              <a:t> of "</a:t>
            </a:r>
            <a:r>
              <a:rPr lang="en-US" sz="2400" b="1" i="0" u="none" strike="noStrike" baseline="0" dirty="0">
                <a:effectLst/>
              </a:rPr>
              <a:t>fixed b" and "estimated </a:t>
            </a:r>
            <a:r>
              <a:rPr lang="en-US" sz="2400" b="1" i="0" u="none" strike="noStrike" baseline="0" dirty="0" smtClean="0">
                <a:effectLst/>
              </a:rPr>
              <a:t> b</a:t>
            </a:r>
            <a:r>
              <a:rPr lang="en-US" sz="2400" b="1" i="0" u="none" strike="noStrike" baseline="0" dirty="0">
                <a:effectLst/>
              </a:rPr>
              <a:t>" </a:t>
            </a:r>
            <a:r>
              <a:rPr lang="en-US" sz="2400" baseline="0" dirty="0"/>
              <a:t> Gene Production Rates 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ProductionrateComparison!$B$1</c:f>
              <c:strCache>
                <c:ptCount val="1"/>
                <c:pt idx="0">
                  <c:v>Production Rate (fixed b)</c:v>
                </c:pt>
              </c:strCache>
            </c:strRef>
          </c:tx>
          <c:invertIfNegative val="0"/>
          <c:cat>
            <c:strRef>
              <c:f>ProductionrateComparison!$A$2:$A$21</c:f>
              <c:strCache>
                <c:ptCount val="20"/>
                <c:pt idx="0">
                  <c:v>SFP1</c:v>
                </c:pt>
                <c:pt idx="1">
                  <c:v>YHP1</c:v>
                </c:pt>
                <c:pt idx="2">
                  <c:v>YOX1</c:v>
                </c:pt>
                <c:pt idx="3">
                  <c:v>FKH2</c:v>
                </c:pt>
                <c:pt idx="4">
                  <c:v>CYC8</c:v>
                </c:pt>
                <c:pt idx="5">
                  <c:v>YLR278C</c:v>
                </c:pt>
                <c:pt idx="6">
                  <c:v>RIF1</c:v>
                </c:pt>
                <c:pt idx="7">
                  <c:v>ACE2</c:v>
                </c:pt>
                <c:pt idx="8">
                  <c:v>MSN2</c:v>
                </c:pt>
                <c:pt idx="9">
                  <c:v>STB5</c:v>
                </c:pt>
                <c:pt idx="10">
                  <c:v>NDT80</c:v>
                </c:pt>
                <c:pt idx="11">
                  <c:v>SWI5</c:v>
                </c:pt>
                <c:pt idx="12">
                  <c:v>MIG2</c:v>
                </c:pt>
                <c:pt idx="13">
                  <c:v>SNF6</c:v>
                </c:pt>
                <c:pt idx="14">
                  <c:v>PDR1</c:v>
                </c:pt>
                <c:pt idx="15">
                  <c:v>GAT3</c:v>
                </c:pt>
                <c:pt idx="16">
                  <c:v>CIN5</c:v>
                </c:pt>
                <c:pt idx="17">
                  <c:v>GLN3</c:v>
                </c:pt>
                <c:pt idx="18">
                  <c:v>HMO1</c:v>
                </c:pt>
                <c:pt idx="19">
                  <c:v>ZAP1</c:v>
                </c:pt>
              </c:strCache>
            </c:strRef>
          </c:cat>
          <c:val>
            <c:numRef>
              <c:f>ProductionrateComparison!$B$2:$B$21</c:f>
              <c:numCache>
                <c:formatCode>General</c:formatCode>
                <c:ptCount val="20"/>
                <c:pt idx="0">
                  <c:v>0.17619259000000001</c:v>
                </c:pt>
                <c:pt idx="1">
                  <c:v>0.28202979</c:v>
                </c:pt>
                <c:pt idx="2">
                  <c:v>0.2169954</c:v>
                </c:pt>
                <c:pt idx="3">
                  <c:v>2.9956623000000002E-2</c:v>
                </c:pt>
                <c:pt idx="4">
                  <c:v>5.6734413999999997E-2</c:v>
                </c:pt>
                <c:pt idx="5">
                  <c:v>1.3474971000000001E-2</c:v>
                </c:pt>
                <c:pt idx="6">
                  <c:v>0.13562481100000001</c:v>
                </c:pt>
                <c:pt idx="7">
                  <c:v>0.30175174300000002</c:v>
                </c:pt>
                <c:pt idx="8">
                  <c:v>0.94116366500000004</c:v>
                </c:pt>
                <c:pt idx="9">
                  <c:v>1.3338656000000001E-2</c:v>
                </c:pt>
                <c:pt idx="10">
                  <c:v>7.2629105999999999E-2</c:v>
                </c:pt>
                <c:pt idx="11">
                  <c:v>3.6895362000000001E-2</c:v>
                </c:pt>
                <c:pt idx="12">
                  <c:v>0.14518853000000001</c:v>
                </c:pt>
                <c:pt idx="13">
                  <c:v>9.8596766000000002E-2</c:v>
                </c:pt>
                <c:pt idx="14">
                  <c:v>2.9529844999999999E-2</c:v>
                </c:pt>
                <c:pt idx="15">
                  <c:v>7.2870075000000006E-2</c:v>
                </c:pt>
                <c:pt idx="16">
                  <c:v>0.21333623400000001</c:v>
                </c:pt>
                <c:pt idx="17">
                  <c:v>0.429550877</c:v>
                </c:pt>
                <c:pt idx="18">
                  <c:v>0.14374161199999999</c:v>
                </c:pt>
                <c:pt idx="19">
                  <c:v>8.5851212999999996E-2</c:v>
                </c:pt>
              </c:numCache>
            </c:numRef>
          </c:val>
        </c:ser>
        <c:ser>
          <c:idx val="1"/>
          <c:order val="1"/>
          <c:tx>
            <c:strRef>
              <c:f>ProductionrateComparison!$C$1</c:f>
              <c:strCache>
                <c:ptCount val="1"/>
                <c:pt idx="0">
                  <c:v>Production Rate (estimated b)</c:v>
                </c:pt>
              </c:strCache>
            </c:strRef>
          </c:tx>
          <c:invertIfNegative val="0"/>
          <c:cat>
            <c:strRef>
              <c:f>ProductionrateComparison!$A$2:$A$21</c:f>
              <c:strCache>
                <c:ptCount val="20"/>
                <c:pt idx="0">
                  <c:v>SFP1</c:v>
                </c:pt>
                <c:pt idx="1">
                  <c:v>YHP1</c:v>
                </c:pt>
                <c:pt idx="2">
                  <c:v>YOX1</c:v>
                </c:pt>
                <c:pt idx="3">
                  <c:v>FKH2</c:v>
                </c:pt>
                <c:pt idx="4">
                  <c:v>CYC8</c:v>
                </c:pt>
                <c:pt idx="5">
                  <c:v>YLR278C</c:v>
                </c:pt>
                <c:pt idx="6">
                  <c:v>RIF1</c:v>
                </c:pt>
                <c:pt idx="7">
                  <c:v>ACE2</c:v>
                </c:pt>
                <c:pt idx="8">
                  <c:v>MSN2</c:v>
                </c:pt>
                <c:pt idx="9">
                  <c:v>STB5</c:v>
                </c:pt>
                <c:pt idx="10">
                  <c:v>NDT80</c:v>
                </c:pt>
                <c:pt idx="11">
                  <c:v>SWI5</c:v>
                </c:pt>
                <c:pt idx="12">
                  <c:v>MIG2</c:v>
                </c:pt>
                <c:pt idx="13">
                  <c:v>SNF6</c:v>
                </c:pt>
                <c:pt idx="14">
                  <c:v>PDR1</c:v>
                </c:pt>
                <c:pt idx="15">
                  <c:v>GAT3</c:v>
                </c:pt>
                <c:pt idx="16">
                  <c:v>CIN5</c:v>
                </c:pt>
                <c:pt idx="17">
                  <c:v>GLN3</c:v>
                </c:pt>
                <c:pt idx="18">
                  <c:v>HMO1</c:v>
                </c:pt>
                <c:pt idx="19">
                  <c:v>ZAP1</c:v>
                </c:pt>
              </c:strCache>
            </c:strRef>
          </c:cat>
          <c:val>
            <c:numRef>
              <c:f>ProductionrateComparison!$C$2:$C$21</c:f>
              <c:numCache>
                <c:formatCode>General</c:formatCode>
                <c:ptCount val="20"/>
                <c:pt idx="0">
                  <c:v>9.2419624000000006E-2</c:v>
                </c:pt>
                <c:pt idx="1">
                  <c:v>0.46209812</c:v>
                </c:pt>
                <c:pt idx="2">
                  <c:v>0.46209812</c:v>
                </c:pt>
                <c:pt idx="3">
                  <c:v>5.3319013999999998E-2</c:v>
                </c:pt>
                <c:pt idx="4">
                  <c:v>5.4364483999999998E-2</c:v>
                </c:pt>
                <c:pt idx="5">
                  <c:v>5.5451774000000002E-2</c:v>
                </c:pt>
                <c:pt idx="6">
                  <c:v>5.4364483999999998E-2</c:v>
                </c:pt>
                <c:pt idx="7">
                  <c:v>0.46209812</c:v>
                </c:pt>
                <c:pt idx="8">
                  <c:v>0.69314718099999995</c:v>
                </c:pt>
                <c:pt idx="9">
                  <c:v>3.7467414999999997E-2</c:v>
                </c:pt>
                <c:pt idx="10">
                  <c:v>5.4364484999999997E-2</c:v>
                </c:pt>
                <c:pt idx="11">
                  <c:v>5.4364484999999997E-2</c:v>
                </c:pt>
                <c:pt idx="12">
                  <c:v>9.2419624000000006E-2</c:v>
                </c:pt>
                <c:pt idx="13">
                  <c:v>5.4364483999999998E-2</c:v>
                </c:pt>
                <c:pt idx="14">
                  <c:v>5.4364484999999997E-2</c:v>
                </c:pt>
                <c:pt idx="15">
                  <c:v>5.4364484999999997E-2</c:v>
                </c:pt>
                <c:pt idx="16">
                  <c:v>5.4364484999999997E-2</c:v>
                </c:pt>
                <c:pt idx="17">
                  <c:v>0.46209812</c:v>
                </c:pt>
                <c:pt idx="18">
                  <c:v>5.4364483999999998E-2</c:v>
                </c:pt>
                <c:pt idx="19">
                  <c:v>8.5048729999999996E-3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34848"/>
        <c:axId val="90557824"/>
      </c:barChart>
      <c:catAx>
        <c:axId val="9153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 (Standard</a:t>
                </a:r>
                <a:r>
                  <a:rPr lang="en-US" baseline="0"/>
                  <a:t> Name)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90557824"/>
        <c:crosses val="autoZero"/>
        <c:auto val="1"/>
        <c:lblAlgn val="ctr"/>
        <c:lblOffset val="100"/>
        <c:noMultiLvlLbl val="0"/>
      </c:catAx>
      <c:valAx>
        <c:axId val="90557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Production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534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187DD-0128-470D-940D-F00601850600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4580-9E45-4F19-9475-2297EEC5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3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04580-9E45-4F19-9475-2297EEC5DB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2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8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0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8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8463-499E-44E4-A061-C54D5AF5545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E7D70-FB9F-418A-A4D0-BDFFD94E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2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14 Assignment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Kara </a:t>
            </a:r>
            <a:r>
              <a:rPr lang="en-US" dirty="0" err="1" smtClean="0"/>
              <a:t>Dismuke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5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HMO1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MIG2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MSN2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NDT80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PDR1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RIF1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SFP1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SNF6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STB5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SWI5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b="1" dirty="0" smtClean="0"/>
              <a:t>Not Estimated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178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YHP1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YLR278C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YOX1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b="1" dirty="0" smtClean="0"/>
              <a:t>ESTIMATED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MATLAB Counter with estimated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ACE2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CIN5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CYC8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FKH2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CLN3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MATLAB Counter with </a:t>
            </a:r>
            <a:r>
              <a:rPr lang="en-US" dirty="0"/>
              <a:t>n</a:t>
            </a:r>
            <a:r>
              <a:rPr lang="en-US" dirty="0" smtClean="0"/>
              <a:t>on-estimated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HMO1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MIG2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MSN2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NDT80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PDR1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RIF1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SFP1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STB5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SWI5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YHP1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ACE2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75665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YLR278C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YOX1 expression (with 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439738"/>
              </p:ext>
            </p:extLst>
          </p:nvPr>
        </p:nvGraphicFramePr>
        <p:xfrm>
          <a:off x="304800" y="533400"/>
          <a:ext cx="8534400" cy="570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809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641952"/>
              </p:ext>
            </p:extLst>
          </p:nvPr>
        </p:nvGraphicFramePr>
        <p:xfrm>
          <a:off x="533400" y="304800"/>
          <a:ext cx="8305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358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GRNsight</a:t>
            </a:r>
            <a:r>
              <a:rPr lang="en-US" dirty="0" smtClean="0"/>
              <a:t> Generated Network (non-estimated b)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/>
          <a:stretch/>
        </p:blipFill>
        <p:spPr>
          <a:xfrm>
            <a:off x="80963" y="1600200"/>
            <a:ext cx="8986837" cy="5077961"/>
          </a:xfrm>
        </p:spPr>
      </p:pic>
    </p:spTree>
    <p:extLst>
      <p:ext uri="{BB962C8B-B14F-4D97-AF65-F5344CB8AC3E}">
        <p14:creationId xmlns:p14="http://schemas.microsoft.com/office/powerpoint/2010/main" val="520624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/>
          <a:stretch/>
        </p:blipFill>
        <p:spPr>
          <a:xfrm>
            <a:off x="195072" y="1676400"/>
            <a:ext cx="8796528" cy="4953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GRNsight</a:t>
            </a:r>
            <a:r>
              <a:rPr lang="en-US" dirty="0" smtClean="0"/>
              <a:t> Generated Network (estimated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5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Effect of WT and dZAP1 on CIN5 expression (with non-estimated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CYC8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FKH2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WT and dZAP1 on GAT3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WT and dZAP1 on GLN3 expression (with </a:t>
            </a:r>
            <a:r>
              <a:rPr lang="en-US" dirty="0"/>
              <a:t>n</a:t>
            </a:r>
            <a:r>
              <a:rPr lang="en-US" dirty="0" smtClean="0"/>
              <a:t>on-estimated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546</Words>
  <Application>Microsoft Office PowerPoint</Application>
  <PresentationFormat>On-screen Show (4:3)</PresentationFormat>
  <Paragraphs>51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Week 14 Assignment</vt:lpstr>
      <vt:lpstr>Not Estimated</vt:lpstr>
      <vt:lpstr>MATLAB Counter with non-estimated b</vt:lpstr>
      <vt:lpstr>Effect of WT and dZAP1 on ACE2 expression (with non-estimated b)</vt:lpstr>
      <vt:lpstr>PowerPoint Presentation</vt:lpstr>
      <vt:lpstr>Effect of WT and dZAP1 on CYC8 expression (with non-estimated b)</vt:lpstr>
      <vt:lpstr>Effect of WT and dZAP1 on FKH2 expression (with non-estimated b)</vt:lpstr>
      <vt:lpstr>Effect of WT and dZAP1 on GAT3 expression (with non-estimated b)</vt:lpstr>
      <vt:lpstr>Effect of WT and dZAP1 on GLN3 expression (with non-estimated b)</vt:lpstr>
      <vt:lpstr>Effect of WT and dZAP1 on HMO1 expression (with non-estimated b)</vt:lpstr>
      <vt:lpstr>Effect of WT and dZAP1 on MIG2 expression (with non-estimated b)</vt:lpstr>
      <vt:lpstr>Effect of WT and dZAP1 on MSN2 expression (with non-estimated b)</vt:lpstr>
      <vt:lpstr>Effect of WT and dZAP1 on NDT80 expression (with non-estimated b)</vt:lpstr>
      <vt:lpstr>Effect of WT and dZAP1 on PDR1 expression (with non-estimated b)</vt:lpstr>
      <vt:lpstr>Effect of WT and dZAP1 on RIF1 expression (with non-estimated b)</vt:lpstr>
      <vt:lpstr>Effect of WT and dZAP1 on SFP1 expression (with non-estimated b)</vt:lpstr>
      <vt:lpstr>Effect of WT and dZAP1 on SNF6 expression (with non-estimated b)</vt:lpstr>
      <vt:lpstr>Effect of WT and dZAP1 on STB5 expression (with non-estimated b)</vt:lpstr>
      <vt:lpstr>Effect of WT and dZAP1 on SWI5 expression (with non-estimated b)</vt:lpstr>
      <vt:lpstr>Effect of WT and dZAP1 on YHP1 expression (with non-estimated b)</vt:lpstr>
      <vt:lpstr>Effect of WT and DZAP1 on YLR278C expression (with non-estimated B)</vt:lpstr>
      <vt:lpstr>Effect of WT and dZAP1 on YOX1 expression (with non-estimated b)</vt:lpstr>
      <vt:lpstr>ESTIMATED</vt:lpstr>
      <vt:lpstr>PowerPoint Presentation</vt:lpstr>
      <vt:lpstr>Effect of WT and DZAP1 on ACE2 expression (with estimated b)</vt:lpstr>
      <vt:lpstr>Effect of WT and DZAP1 on CIN5 expression (with estimated b)</vt:lpstr>
      <vt:lpstr>Effect of WT and DZAP1 on CYC8 expression (with estimated b)</vt:lpstr>
      <vt:lpstr>Effect of WT and DZAP1 on FKH2 expression (with estimated b)</vt:lpstr>
      <vt:lpstr>Effect of WT and DZAP1 on CLN3 expression (with estimated b)</vt:lpstr>
      <vt:lpstr>Effect of WT and DZAP1 on HMO1 expression (with estimated b)</vt:lpstr>
      <vt:lpstr>Effect of WT and DZAP1 on MIG2 expression (with estimated b)</vt:lpstr>
      <vt:lpstr>Effect of WT and DZAP1 on MSN2 expression (with estimated b)</vt:lpstr>
      <vt:lpstr>Effect of WT and DZAP1 on NDT80 expression (with estimated b)</vt:lpstr>
      <vt:lpstr>Effect of WT and DZAP1 on PDR1 expression (with estimated b)</vt:lpstr>
      <vt:lpstr>Effect of WT and DZAP1 on RIF1 expression (with estimated b)</vt:lpstr>
      <vt:lpstr>Effect of WT and DZAP1 on SFP1 expression (with estimated b)</vt:lpstr>
      <vt:lpstr>Effect of WT and DZAP1 on STB5 expression (with estimated b)</vt:lpstr>
      <vt:lpstr>Effect of WT and DZAP1 on SWI5 expression (with estimated b)</vt:lpstr>
      <vt:lpstr>Effect of WT and DZAP1 on YHP1 expression (with estimated b)</vt:lpstr>
      <vt:lpstr>Effect of WT and DZAP1 on YLR278C expression (with estimated b)</vt:lpstr>
      <vt:lpstr>Effect of WT and DZAP1 on YOX1 expression (with estimated b)</vt:lpstr>
      <vt:lpstr>PowerPoint Presentation</vt:lpstr>
      <vt:lpstr>PowerPoint Presentation</vt:lpstr>
      <vt:lpstr>GRNsight Generated Network (non-estimated b)</vt:lpstr>
      <vt:lpstr>GRNsight Generated Network (estimated b)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14 Assignment</dc:title>
  <dc:creator>WHH Library</dc:creator>
  <cp:lastModifiedBy>WHH Library</cp:lastModifiedBy>
  <cp:revision>5</cp:revision>
  <dcterms:created xsi:type="dcterms:W3CDTF">2015-04-27T23:05:46Z</dcterms:created>
  <dcterms:modified xsi:type="dcterms:W3CDTF">2015-04-28T00:37:22Z</dcterms:modified>
</cp:coreProperties>
</file>