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notesSlides/notesSlide3.xml" ContentType="application/vnd.openxmlformats-officedocument.presentationml.notesSlide+xml"/>
  <Default Extension="bin" ContentType="application/vnd.openxmlformats-officedocument.presentationml.printerSettings"/>
  <Override PartName="/ppt/notesSlides/notesSlide4.xml" ContentType="application/vnd.openxmlformats-officedocument.presentationml.notesSlide+xml"/>
  <Override PartName="/docProps/core.xml" ContentType="application/vnd.openxmlformats-package.core-properties+xml"/>
  <Override PartName="/ppt/slides/slide9.xml" ContentType="application/vnd.openxmlformats-officedocument.presentationml.slide+xml"/>
  <Default Extension="rels" ContentType="application/vnd.openxmlformats-package.relationships+xml"/>
  <Override PartName="/ppt/slides/slide6.xml" ContentType="application/vnd.openxmlformats-officedocument.presentationml.slide+xml"/>
  <Override PartName="/ppt/slides/slide12.xml" ContentType="application/vnd.openxmlformats-officedocument.presentationml.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4"/>
  </p:notesMasterIdLst>
  <p:sldIdLst>
    <p:sldId id="256" r:id="rId2"/>
    <p:sldId id="261" r:id="rId3"/>
    <p:sldId id="257" r:id="rId4"/>
    <p:sldId id="258" r:id="rId5"/>
    <p:sldId id="259" r:id="rId6"/>
    <p:sldId id="260" r:id="rId7"/>
    <p:sldId id="263" r:id="rId8"/>
    <p:sldId id="262" r:id="rId9"/>
    <p:sldId id="265" r:id="rId10"/>
    <p:sldId id="264"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72350" autoAdjust="0"/>
  </p:normalViewPr>
  <p:slideViewPr>
    <p:cSldViewPr snapToObjects="1">
      <p:cViewPr varScale="1">
        <p:scale>
          <a:sx n="82" d="100"/>
          <a:sy n="82" d="100"/>
        </p:scale>
        <p:origin x="-145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notesMaster" Target="notesMasters/notesMaster1.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presProps" Target="presProp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printerSettings" Target="printerSettings/printerSettings1.bin"/><Relationship Id="rId12" Type="http://schemas.openxmlformats.org/officeDocument/2006/relationships/slide" Target="slides/slide11.xml"/><Relationship Id="rId17" Type="http://schemas.openxmlformats.org/officeDocument/2006/relationships/viewProps" Target="viewProps.xml"/><Relationship Id="rId19" Type="http://schemas.openxmlformats.org/officeDocument/2006/relationships/tableStyles" Target="tableStyle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DF1801-F4B1-E24B-873C-2F2465806DA3}" type="datetimeFigureOut">
              <a:rPr lang="en-US" smtClean="0"/>
              <a:pPr/>
              <a:t>12/7/11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D71270-E9B0-484C-8473-49AF43CCC63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0D71270-E9B0-484C-8473-49AF43CCC632}"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purpose of this</a:t>
            </a:r>
            <a:r>
              <a:rPr lang="en-US" baseline="0" dirty="0" smtClean="0"/>
              <a:t> study was to try to understand the causes for metastasis – the ability of cancer cells to spread from primary tumors to other sites in the body.</a:t>
            </a:r>
          </a:p>
          <a:p>
            <a:endParaRPr lang="en-US" baseline="0" dirty="0" smtClean="0"/>
          </a:p>
          <a:p>
            <a:r>
              <a:rPr lang="en-US" baseline="0" dirty="0" smtClean="0"/>
              <a:t>Now, it is known that the ability to spread to other organs relies on enhanced cell motility, which allows cancer cells to invade neighboring connective tissue and blood vessels. So this study focused on understanding the genetic causes for enhanced cell motility, with the goal of identifying potential targets for cancer treatment that could impede the spread of cancer cells from tumors. </a:t>
            </a:r>
          </a:p>
          <a:p>
            <a:endParaRPr lang="en-US" baseline="0" dirty="0" smtClean="0"/>
          </a:p>
          <a:p>
            <a:r>
              <a:rPr lang="en-US" baseline="0" dirty="0" smtClean="0"/>
              <a:t>Specifically, the study relied on observing gene expression patterns that correlate with metastatic ability. </a:t>
            </a:r>
          </a:p>
          <a:p>
            <a:endParaRPr lang="en-US" baseline="0" dirty="0" smtClean="0"/>
          </a:p>
          <a:p>
            <a:r>
              <a:rPr lang="en-US" baseline="0" dirty="0" smtClean="0"/>
              <a:t>The goal, then, was to isolate the tumor cells that are specifically invasive and observe their gene expression patterns. And as the paper demonstrated, this was actually the difficult part.</a:t>
            </a:r>
          </a:p>
        </p:txBody>
      </p:sp>
      <p:sp>
        <p:nvSpPr>
          <p:cNvPr id="4" name="Slide Number Placeholder 3"/>
          <p:cNvSpPr>
            <a:spLocks noGrp="1"/>
          </p:cNvSpPr>
          <p:nvPr>
            <p:ph type="sldNum" sz="quarter" idx="10"/>
          </p:nvPr>
        </p:nvSpPr>
        <p:spPr/>
        <p:txBody>
          <a:bodyPr/>
          <a:lstStyle/>
          <a:p>
            <a:fld id="{20D71270-E9B0-484C-8473-49AF43CCC63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So</a:t>
            </a:r>
            <a:r>
              <a:rPr lang="en-US" sz="1200" kern="1200" baseline="0" dirty="0" smtClean="0">
                <a:solidFill>
                  <a:schemeClr val="tx1"/>
                </a:solidFill>
                <a:latin typeface="+mn-lt"/>
                <a:ea typeface="+mn-ea"/>
                <a:cs typeface="+mn-cs"/>
              </a:rPr>
              <a:t> m</a:t>
            </a:r>
            <a:r>
              <a:rPr lang="en-US" sz="1200" kern="1200" dirty="0" smtClean="0">
                <a:solidFill>
                  <a:schemeClr val="tx1"/>
                </a:solidFill>
                <a:latin typeface="+mn-lt"/>
                <a:ea typeface="+mn-ea"/>
                <a:cs typeface="+mn-cs"/>
              </a:rPr>
              <a:t>ost studies have concentrated on the analysis of bulk tumor samples that incorporate other tissue elements.</a:t>
            </a:r>
            <a:r>
              <a:rPr lang="en-US" sz="1200" kern="1200" baseline="0" dirty="0" smtClean="0">
                <a:solidFill>
                  <a:schemeClr val="tx1"/>
                </a:solidFill>
                <a:latin typeface="+mn-lt"/>
                <a:ea typeface="+mn-ea"/>
                <a:cs typeface="+mn-cs"/>
              </a:rPr>
              <a:t> This figure from the paper is showing a bulk tumor sample that contains a variety of tissue elements,</a:t>
            </a:r>
            <a:r>
              <a:rPr lang="en-US" sz="1200" kern="1200" dirty="0" smtClean="0">
                <a:solidFill>
                  <a:schemeClr val="tx1"/>
                </a:solidFill>
                <a:latin typeface="+mn-lt"/>
                <a:ea typeface="+mn-ea"/>
                <a:cs typeface="+mn-cs"/>
              </a:rPr>
              <a:t> including supporting stroma, microvasculature and inﬂammatory cells.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However,</a:t>
            </a:r>
            <a:r>
              <a:rPr lang="en-US" sz="1200" kern="1200" baseline="0" dirty="0" smtClean="0">
                <a:solidFill>
                  <a:schemeClr val="tx1"/>
                </a:solidFill>
                <a:latin typeface="+mn-lt"/>
                <a:ea typeface="+mn-ea"/>
                <a:cs typeface="+mn-cs"/>
              </a:rPr>
              <a:t> a</a:t>
            </a:r>
            <a:r>
              <a:rPr lang="en-US" sz="1200" kern="1200" dirty="0" smtClean="0">
                <a:solidFill>
                  <a:schemeClr val="tx1"/>
                </a:solidFill>
                <a:latin typeface="+mn-lt"/>
                <a:ea typeface="+mn-ea"/>
                <a:cs typeface="+mn-cs"/>
              </a:rPr>
              <a:t> problem with this method is that primary tumors can show extensive variation: different regions of the tumor might have different metastatic potential and only a few cells in the tumor population might actually be capable of metastasizing. So</a:t>
            </a:r>
            <a:r>
              <a:rPr lang="en-US" sz="1200" kern="1200" baseline="0" dirty="0" smtClean="0">
                <a:solidFill>
                  <a:schemeClr val="tx1"/>
                </a:solidFill>
                <a:latin typeface="+mn-lt"/>
                <a:ea typeface="+mn-ea"/>
                <a:cs typeface="+mn-cs"/>
              </a:rPr>
              <a:t> the</a:t>
            </a:r>
            <a:r>
              <a:rPr lang="en-US" sz="1200" kern="1200" dirty="0" smtClean="0">
                <a:solidFill>
                  <a:schemeClr val="tx1"/>
                </a:solidFill>
                <a:latin typeface="+mn-lt"/>
                <a:ea typeface="+mn-ea"/>
                <a:cs typeface="+mn-cs"/>
              </a:rPr>
              <a:t> data taken from whole tumors inevitably results in an averaging of the expression of different cell types from all of these diverse regions.</a:t>
            </a:r>
            <a:endParaRPr lang="en-US" sz="1200" kern="1200" baseline="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And there’s the possibility that these expression patterns reflect the non-invasive cells that make up the bulk of the tumor mass. If that’s the case, then the expression signature of invasive tumor cells might be masked.</a:t>
            </a:r>
            <a:r>
              <a:rPr lang="en-US" sz="1200" kern="1200" dirty="0" smtClean="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20D71270-E9B0-484C-8473-49AF43CCC63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one solution to this problem is to separate pure populations of invasive cancer cells for these studies.</a:t>
            </a:r>
          </a:p>
          <a:p>
            <a:endParaRPr lang="en-US" dirty="0" smtClean="0"/>
          </a:p>
          <a:p>
            <a:r>
              <a:rPr lang="en-US" dirty="0" smtClean="0"/>
              <a:t>One</a:t>
            </a:r>
            <a:r>
              <a:rPr lang="en-US" baseline="0" dirty="0" smtClean="0"/>
              <a:t> such method has been developed using laser capture </a:t>
            </a:r>
            <a:r>
              <a:rPr lang="en-US" baseline="0" dirty="0" err="1" smtClean="0"/>
              <a:t>microdissection</a:t>
            </a:r>
            <a:r>
              <a:rPr lang="en-US" baseline="0" dirty="0" smtClean="0"/>
              <a:t>, in which precise isolation of individual cells of interest can be achieved using guided laser transfer of specific groups of cells. In this procedure, the specific group of cells is chosen based on morphology and location.</a:t>
            </a:r>
          </a:p>
          <a:p>
            <a:endParaRPr lang="en-US" baseline="0" dirty="0" smtClean="0"/>
          </a:p>
          <a:p>
            <a:r>
              <a:rPr lang="en-US" baseline="0" dirty="0" smtClean="0"/>
              <a:t>This figure from the paper shows a section from an invading margin in a tumor and a sample region from which cells might be collected.</a:t>
            </a:r>
          </a:p>
          <a:p>
            <a:endParaRPr lang="en-US" baseline="0" dirty="0" smtClean="0"/>
          </a:p>
          <a:p>
            <a:r>
              <a:rPr lang="en-US" baseline="0" dirty="0" smtClean="0"/>
              <a:t>The problem with this procedure, however, is that cell shape and location aren’t very reliable indicators of metastatic ability. So classification of these cells as migratory and invasive isn’t actually certain.</a:t>
            </a:r>
            <a:endParaRPr lang="en-US" dirty="0"/>
          </a:p>
        </p:txBody>
      </p:sp>
      <p:sp>
        <p:nvSpPr>
          <p:cNvPr id="4" name="Slide Number Placeholder 3"/>
          <p:cNvSpPr>
            <a:spLocks noGrp="1"/>
          </p:cNvSpPr>
          <p:nvPr>
            <p:ph type="sldNum" sz="quarter" idx="10"/>
          </p:nvPr>
        </p:nvSpPr>
        <p:spPr/>
        <p:txBody>
          <a:bodyPr/>
          <a:lstStyle/>
          <a:p>
            <a:fld id="{20D71270-E9B0-484C-8473-49AF43CCC63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Alternatively, cells can be collected</a:t>
            </a:r>
            <a:r>
              <a:rPr lang="en-US" baseline="0" dirty="0" smtClean="0"/>
              <a:t> specifically from tumors known to be metastatic. These cells must be expanded in culture either for further cycles of tumor growth or to obtain sufficient cell mass for analysis.</a:t>
            </a:r>
          </a:p>
          <a:p>
            <a:endParaRPr lang="en-US" baseline="0" dirty="0" smtClean="0"/>
          </a:p>
          <a:p>
            <a:r>
              <a:rPr lang="en-US" baseline="0" dirty="0" smtClean="0"/>
              <a:t>However, as in all approaches that rely on culturing in vitro, there’s concern that the gene expression patterns might change during culturing, partly because of cellular responses to in vitro conditions.</a:t>
            </a:r>
          </a:p>
          <a:p>
            <a:endParaRPr lang="en-US" baseline="0" dirty="0" smtClean="0"/>
          </a:p>
          <a:p>
            <a:r>
              <a:rPr lang="en-US" dirty="0" smtClean="0"/>
              <a:t>So given</a:t>
            </a:r>
            <a:r>
              <a:rPr lang="en-US" baseline="0" dirty="0" smtClean="0"/>
              <a:t> these limitations, the authors of this paper thought it would be ideal to catch tumor cells that are actually in the process of invading neighboring tissues. And that’s exactly what they did…</a:t>
            </a:r>
            <a:endParaRPr lang="en-US" dirty="0"/>
          </a:p>
        </p:txBody>
      </p:sp>
      <p:sp>
        <p:nvSpPr>
          <p:cNvPr id="4" name="Slide Number Placeholder 3"/>
          <p:cNvSpPr>
            <a:spLocks noGrp="1"/>
          </p:cNvSpPr>
          <p:nvPr>
            <p:ph type="sldNum" sz="quarter" idx="10"/>
          </p:nvPr>
        </p:nvSpPr>
        <p:spPr/>
        <p:txBody>
          <a:bodyPr/>
          <a:lstStyle/>
          <a:p>
            <a:fld id="{20D71270-E9B0-484C-8473-49AF43CCC63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accomplish this, the authors took advantage of one of the properties</a:t>
            </a:r>
            <a:r>
              <a:rPr lang="en-US" baseline="0" dirty="0" smtClean="0"/>
              <a:t> that is likely to be important for invasion metastasis – chemotaxis. It is known that chemotaxis to blood vessels facilitates the movement of invasive tumor cells into the vascular system.</a:t>
            </a:r>
          </a:p>
          <a:p>
            <a:endParaRPr lang="en-US" dirty="0" smtClean="0"/>
          </a:p>
          <a:p>
            <a:r>
              <a:rPr lang="en-US" dirty="0" smtClean="0"/>
              <a:t>So the authors developed</a:t>
            </a:r>
            <a:r>
              <a:rPr lang="en-US" baseline="0" dirty="0" smtClean="0"/>
              <a:t> a method for collecting invasive tumor cells by using microneedles containing chemoattractants to mimic chemotaxic signaling. And this allowed them to catch invasive cells in the act of spreading.</a:t>
            </a:r>
          </a:p>
          <a:p>
            <a:endParaRPr lang="en-US" baseline="0" dirty="0" smtClean="0"/>
          </a:p>
          <a:p>
            <a:r>
              <a:rPr lang="en-US" baseline="0" dirty="0" smtClean="0"/>
              <a:t>The authors called this method the in vivo invasion assay.</a:t>
            </a:r>
            <a:endParaRPr lang="en-US" dirty="0"/>
          </a:p>
        </p:txBody>
      </p:sp>
      <p:sp>
        <p:nvSpPr>
          <p:cNvPr id="4" name="Slide Number Placeholder 3"/>
          <p:cNvSpPr>
            <a:spLocks noGrp="1"/>
          </p:cNvSpPr>
          <p:nvPr>
            <p:ph type="sldNum" sz="quarter" idx="10"/>
          </p:nvPr>
        </p:nvSpPr>
        <p:spPr/>
        <p:txBody>
          <a:bodyPr/>
          <a:lstStyle/>
          <a:p>
            <a:fld id="{20D71270-E9B0-484C-8473-49AF43CCC632}"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1842D0-CE9D-0848-8ACE-4F60F92A4EC3}" type="datetimeFigureOut">
              <a:rPr lang="en-US" smtClean="0"/>
              <a:pPr/>
              <a:t>12/7/11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A3073-8564-1448-888C-FDB282778D4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1842D0-CE9D-0848-8ACE-4F60F92A4EC3}" type="datetimeFigureOut">
              <a:rPr lang="en-US" smtClean="0"/>
              <a:pPr/>
              <a:t>12/7/11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A3073-8564-1448-888C-FDB282778D4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1842D0-CE9D-0848-8ACE-4F60F92A4EC3}" type="datetimeFigureOut">
              <a:rPr lang="en-US" smtClean="0"/>
              <a:pPr/>
              <a:t>12/7/11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A3073-8564-1448-888C-FDB282778D4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1842D0-CE9D-0848-8ACE-4F60F92A4EC3}" type="datetimeFigureOut">
              <a:rPr lang="en-US" smtClean="0"/>
              <a:pPr/>
              <a:t>12/7/11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A3073-8564-1448-888C-FDB282778D4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1842D0-CE9D-0848-8ACE-4F60F92A4EC3}" type="datetimeFigureOut">
              <a:rPr lang="en-US" smtClean="0"/>
              <a:pPr/>
              <a:t>12/7/11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5A3073-8564-1448-888C-FDB282778D4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1842D0-CE9D-0848-8ACE-4F60F92A4EC3}" type="datetimeFigureOut">
              <a:rPr lang="en-US" smtClean="0"/>
              <a:pPr/>
              <a:t>12/7/11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5A3073-8564-1448-888C-FDB282778D4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1842D0-CE9D-0848-8ACE-4F60F92A4EC3}" type="datetimeFigureOut">
              <a:rPr lang="en-US" smtClean="0"/>
              <a:pPr/>
              <a:t>12/7/11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5A3073-8564-1448-888C-FDB282778D4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1842D0-CE9D-0848-8ACE-4F60F92A4EC3}" type="datetimeFigureOut">
              <a:rPr lang="en-US" smtClean="0"/>
              <a:pPr/>
              <a:t>12/7/11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5A3073-8564-1448-888C-FDB282778D4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1842D0-CE9D-0848-8ACE-4F60F92A4EC3}" type="datetimeFigureOut">
              <a:rPr lang="en-US" smtClean="0"/>
              <a:pPr/>
              <a:t>12/7/11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5A3073-8564-1448-888C-FDB282778D4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1842D0-CE9D-0848-8ACE-4F60F92A4EC3}" type="datetimeFigureOut">
              <a:rPr lang="en-US" smtClean="0"/>
              <a:pPr/>
              <a:t>12/7/11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5A3073-8564-1448-888C-FDB282778D4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1842D0-CE9D-0848-8ACE-4F60F92A4EC3}" type="datetimeFigureOut">
              <a:rPr lang="en-US" smtClean="0"/>
              <a:pPr/>
              <a:t>12/7/11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5A3073-8564-1448-888C-FDB282778D4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1842D0-CE9D-0848-8ACE-4F60F92A4EC3}" type="datetimeFigureOut">
              <a:rPr lang="en-US" smtClean="0"/>
              <a:pPr/>
              <a:t>12/7/11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5A3073-8564-1448-888C-FDB282778D4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3"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3"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3"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3"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447800"/>
            <a:ext cx="8001000" cy="1470025"/>
          </a:xfrm>
        </p:spPr>
        <p:txBody>
          <a:bodyPr>
            <a:noAutofit/>
          </a:bodyPr>
          <a:lstStyle/>
          <a:p>
            <a:r>
              <a:rPr lang="en-US" sz="3600" dirty="0" smtClean="0"/>
              <a:t>“Tumor cells </a:t>
            </a:r>
            <a:r>
              <a:rPr lang="en-US" sz="3600" dirty="0"/>
              <a:t>c</a:t>
            </a:r>
            <a:r>
              <a:rPr lang="en-US" sz="3600" dirty="0" smtClean="0"/>
              <a:t>aught in the act of invading: Their strategy for enhanced cell motility” </a:t>
            </a:r>
            <a:endParaRPr lang="en-US" sz="3600" dirty="0"/>
          </a:p>
        </p:txBody>
      </p:sp>
      <p:sp>
        <p:nvSpPr>
          <p:cNvPr id="3" name="Subtitle 2"/>
          <p:cNvSpPr>
            <a:spLocks noGrp="1"/>
          </p:cNvSpPr>
          <p:nvPr>
            <p:ph type="subTitle" idx="1"/>
          </p:nvPr>
        </p:nvSpPr>
        <p:spPr>
          <a:xfrm>
            <a:off x="1371600" y="4114800"/>
            <a:ext cx="6400800" cy="1752600"/>
          </a:xfrm>
        </p:spPr>
        <p:txBody>
          <a:bodyPr/>
          <a:lstStyle/>
          <a:p>
            <a:r>
              <a:rPr lang="en-US" dirty="0" smtClean="0"/>
              <a:t>By Xinqi Li and Megan Roytman</a:t>
            </a:r>
            <a:endParaRPr lang="en-US" dirty="0"/>
          </a:p>
        </p:txBody>
      </p:sp>
      <p:sp>
        <p:nvSpPr>
          <p:cNvPr id="4" name="TextBox 3"/>
          <p:cNvSpPr txBox="1"/>
          <p:nvPr/>
        </p:nvSpPr>
        <p:spPr>
          <a:xfrm>
            <a:off x="1676400" y="2819400"/>
            <a:ext cx="5486400" cy="1015663"/>
          </a:xfrm>
          <a:prstGeom prst="rect">
            <a:avLst/>
          </a:prstGeom>
          <a:noFill/>
        </p:spPr>
        <p:txBody>
          <a:bodyPr wrap="square" rtlCol="0">
            <a:spAutoFit/>
          </a:bodyPr>
          <a:lstStyle/>
          <a:p>
            <a:pPr algn="ctr"/>
            <a:r>
              <a:rPr lang="en-US" sz="2000" dirty="0"/>
              <a:t>Weigang </a:t>
            </a:r>
            <a:r>
              <a:rPr lang="en-US" sz="2000" dirty="0" smtClean="0"/>
              <a:t>Wang, </a:t>
            </a:r>
            <a:r>
              <a:rPr lang="en-US" sz="2000" dirty="0"/>
              <a:t>Sumanta </a:t>
            </a:r>
            <a:r>
              <a:rPr lang="en-US" sz="2000" dirty="0" smtClean="0"/>
              <a:t>Goswami, </a:t>
            </a:r>
            <a:r>
              <a:rPr lang="en-US" sz="2000" dirty="0"/>
              <a:t>Erik </a:t>
            </a:r>
            <a:r>
              <a:rPr lang="en-US" sz="2000" dirty="0" smtClean="0"/>
              <a:t>Sahai, </a:t>
            </a:r>
            <a:r>
              <a:rPr lang="en-US" sz="2000" dirty="0"/>
              <a:t>Jeffrey B. </a:t>
            </a:r>
            <a:r>
              <a:rPr lang="en-US" sz="2000" dirty="0" smtClean="0"/>
              <a:t>Wyckoff, </a:t>
            </a:r>
            <a:r>
              <a:rPr lang="en-US" sz="2000" dirty="0"/>
              <a:t>Jeffrey E. </a:t>
            </a:r>
            <a:r>
              <a:rPr lang="en-US" sz="2000" dirty="0" smtClean="0"/>
              <a:t>Segall </a:t>
            </a:r>
            <a:r>
              <a:rPr lang="en-US" sz="2000" dirty="0"/>
              <a:t>and John S. Condeelis</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vs. TME model</a:t>
            </a:r>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838200" y="1417638"/>
            <a:ext cx="7391400" cy="4963307"/>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a:t>
            </a:r>
            <a:endParaRPr lang="en-US" dirty="0"/>
          </a:p>
        </p:txBody>
      </p:sp>
      <p:sp>
        <p:nvSpPr>
          <p:cNvPr id="3" name="Content Placeholder 2"/>
          <p:cNvSpPr>
            <a:spLocks noGrp="1"/>
          </p:cNvSpPr>
          <p:nvPr>
            <p:ph idx="1"/>
          </p:nvPr>
        </p:nvSpPr>
        <p:spPr/>
        <p:txBody>
          <a:bodyPr/>
          <a:lstStyle/>
          <a:p>
            <a:r>
              <a:rPr lang="en-US" dirty="0" smtClean="0"/>
              <a:t>Invasiveness is caused by transient microenvironments</a:t>
            </a:r>
          </a:p>
          <a:p>
            <a:endParaRPr lang="en-US" dirty="0" smtClean="0"/>
          </a:p>
          <a:p>
            <a:r>
              <a:rPr lang="en-US" dirty="0" smtClean="0"/>
              <a:t>Not all tumor cells within a tumor are invasive or metastatic</a:t>
            </a:r>
          </a:p>
          <a:p>
            <a:pPr>
              <a:buNone/>
            </a:pPr>
            <a:endParaRPr lang="en-US" dirty="0" smtClean="0"/>
          </a:p>
          <a:p>
            <a:r>
              <a:rPr lang="en-US" dirty="0" smtClean="0"/>
              <a:t>Can use the TME model to isolate invasive cells and identify their gene expressions</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229600" cy="2514600"/>
          </a:xfrm>
        </p:spPr>
        <p:txBody>
          <a:bodyPr>
            <a:normAutofit/>
          </a:bodyPr>
          <a:lstStyle/>
          <a:p>
            <a:r>
              <a:rPr lang="en-US" sz="8800" dirty="0" smtClean="0">
                <a:latin typeface="Lucida Calligraphy" pitchFamily="66" charset="0"/>
              </a:rPr>
              <a:t>Thank you!</a:t>
            </a:r>
            <a:endParaRPr lang="en-US" sz="8800" dirty="0">
              <a:latin typeface="Lucida Calligraphy"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Cancer Metastasis</a:t>
            </a:r>
            <a:endParaRPr lang="en-US" dirty="0"/>
          </a:p>
        </p:txBody>
      </p:sp>
      <p:sp>
        <p:nvSpPr>
          <p:cNvPr id="3" name="Content Placeholder 2"/>
          <p:cNvSpPr>
            <a:spLocks noGrp="1"/>
          </p:cNvSpPr>
          <p:nvPr>
            <p:ph idx="1"/>
          </p:nvPr>
        </p:nvSpPr>
        <p:spPr>
          <a:xfrm>
            <a:off x="457200" y="1493837"/>
            <a:ext cx="5105400" cy="4525963"/>
          </a:xfrm>
        </p:spPr>
        <p:txBody>
          <a:bodyPr>
            <a:normAutofit/>
          </a:bodyPr>
          <a:lstStyle/>
          <a:p>
            <a:pPr>
              <a:buNone/>
            </a:pPr>
            <a:endParaRPr lang="en-US" sz="865" dirty="0" smtClean="0"/>
          </a:p>
          <a:p>
            <a:r>
              <a:rPr lang="en-US" sz="2800" dirty="0" smtClean="0"/>
              <a:t>Study the causes of enhanced cell motility in cancer cells</a:t>
            </a:r>
          </a:p>
          <a:p>
            <a:endParaRPr lang="en-US" sz="800" dirty="0" smtClean="0"/>
          </a:p>
          <a:p>
            <a:r>
              <a:rPr lang="en-US" sz="2800" dirty="0" smtClean="0"/>
              <a:t>Observe gene expression patterns that correlate with metastatic ability</a:t>
            </a:r>
          </a:p>
          <a:p>
            <a:pPr>
              <a:buNone/>
            </a:pPr>
            <a:r>
              <a:rPr lang="en-US" sz="2800" dirty="0" smtClean="0"/>
              <a:t> </a:t>
            </a:r>
          </a:p>
          <a:p>
            <a:endParaRPr lang="en-US" sz="2800" dirty="0" smtClean="0"/>
          </a:p>
          <a:p>
            <a:endParaRPr lang="en-US" sz="2800" dirty="0" smtClean="0"/>
          </a:p>
          <a:p>
            <a:endParaRPr lang="en-US" sz="2800" dirty="0" smtClean="0"/>
          </a:p>
          <a:p>
            <a:endParaRPr lang="en-US" sz="2800" dirty="0"/>
          </a:p>
        </p:txBody>
      </p:sp>
      <p:pic>
        <p:nvPicPr>
          <p:cNvPr id="4" name="Picture 3" descr="Picture 44.png"/>
          <p:cNvPicPr>
            <a:picLocks noChangeAspect="1"/>
          </p:cNvPicPr>
          <p:nvPr/>
        </p:nvPicPr>
        <p:blipFill>
          <a:blip r:embed="rId3"/>
          <a:stretch>
            <a:fillRect/>
          </a:stretch>
        </p:blipFill>
        <p:spPr>
          <a:xfrm>
            <a:off x="5735604" y="1646237"/>
            <a:ext cx="2951196" cy="36576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153400" cy="1143000"/>
          </a:xfrm>
        </p:spPr>
        <p:txBody>
          <a:bodyPr>
            <a:noAutofit/>
          </a:bodyPr>
          <a:lstStyle/>
          <a:p>
            <a:r>
              <a:rPr lang="en-US" sz="4000" dirty="0" smtClean="0"/>
              <a:t>Bulk Tumor Analysis</a:t>
            </a:r>
            <a:endParaRPr lang="en-US" sz="4000" dirty="0"/>
          </a:p>
        </p:txBody>
      </p:sp>
      <p:sp>
        <p:nvSpPr>
          <p:cNvPr id="6" name="Content Placeholder 5"/>
          <p:cNvSpPr>
            <a:spLocks noGrp="1"/>
          </p:cNvSpPr>
          <p:nvPr>
            <p:ph idx="1"/>
          </p:nvPr>
        </p:nvSpPr>
        <p:spPr>
          <a:xfrm>
            <a:off x="533400" y="1417637"/>
            <a:ext cx="7772400" cy="5059363"/>
          </a:xfrm>
        </p:spPr>
        <p:txBody>
          <a:bodyPr>
            <a:normAutofit/>
          </a:bodyPr>
          <a:lstStyle/>
          <a:p>
            <a:r>
              <a:rPr lang="en-US" sz="2400" dirty="0" smtClean="0"/>
              <a:t>Analysis performed on bulk tumors, including a variety of tissue elements</a:t>
            </a:r>
          </a:p>
          <a:p>
            <a:endParaRPr lang="en-US" sz="2400" b="1" dirty="0" smtClean="0"/>
          </a:p>
          <a:p>
            <a:endParaRPr lang="en-US" sz="2400" b="1" dirty="0" smtClean="0"/>
          </a:p>
          <a:p>
            <a:endParaRPr lang="en-US" sz="2400" b="1" dirty="0" smtClean="0"/>
          </a:p>
          <a:p>
            <a:endParaRPr lang="en-US" sz="2400" b="1" dirty="0" smtClean="0"/>
          </a:p>
          <a:p>
            <a:pPr>
              <a:buNone/>
            </a:pPr>
            <a:endParaRPr lang="en-US" sz="2400" b="1" dirty="0" smtClean="0"/>
          </a:p>
          <a:p>
            <a:endParaRPr lang="en-US" sz="2400" b="1" dirty="0" smtClean="0"/>
          </a:p>
          <a:p>
            <a:endParaRPr lang="en-US" sz="1050" b="1" dirty="0" smtClean="0"/>
          </a:p>
          <a:p>
            <a:r>
              <a:rPr lang="en-US" sz="2400" b="1" dirty="0" smtClean="0"/>
              <a:t>Problem: </a:t>
            </a:r>
            <a:r>
              <a:rPr lang="en-US" sz="2400" dirty="0" smtClean="0"/>
              <a:t>Only a few cells may be capable of metastasizing</a:t>
            </a:r>
            <a:endParaRPr lang="en-US" sz="2400" dirty="0"/>
          </a:p>
        </p:txBody>
      </p:sp>
      <p:pic>
        <p:nvPicPr>
          <p:cNvPr id="7" name="Picture 6" descr="Picture 45.png"/>
          <p:cNvPicPr>
            <a:picLocks noChangeAspect="1"/>
          </p:cNvPicPr>
          <p:nvPr/>
        </p:nvPicPr>
        <p:blipFill>
          <a:blip r:embed="rId3"/>
          <a:stretch>
            <a:fillRect/>
          </a:stretch>
        </p:blipFill>
        <p:spPr>
          <a:xfrm>
            <a:off x="2172295" y="2514600"/>
            <a:ext cx="4761905" cy="232380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smtClean="0"/>
              <a:t>Isolating Metastatic Cells Using Laser Capture Microdissection (LCM)</a:t>
            </a:r>
            <a:endParaRPr lang="en-US" dirty="0"/>
          </a:p>
        </p:txBody>
      </p:sp>
      <p:sp>
        <p:nvSpPr>
          <p:cNvPr id="3" name="Content Placeholder 2"/>
          <p:cNvSpPr>
            <a:spLocks noGrp="1"/>
          </p:cNvSpPr>
          <p:nvPr>
            <p:ph idx="1"/>
          </p:nvPr>
        </p:nvSpPr>
        <p:spPr>
          <a:xfrm>
            <a:off x="457200" y="1295400"/>
            <a:ext cx="7924800" cy="4953000"/>
          </a:xfrm>
        </p:spPr>
        <p:txBody>
          <a:bodyPr>
            <a:normAutofit/>
          </a:bodyPr>
          <a:lstStyle/>
          <a:p>
            <a:endParaRPr lang="en-US" dirty="0" smtClean="0"/>
          </a:p>
          <a:p>
            <a:r>
              <a:rPr lang="en-US" sz="2400" dirty="0" smtClean="0"/>
              <a:t>Isolation of individual cells may be achieved through LCM</a:t>
            </a:r>
          </a:p>
          <a:p>
            <a:r>
              <a:rPr lang="en-US" sz="2400" dirty="0" smtClean="0"/>
              <a:t>Cells chosen based on morphology and location</a:t>
            </a:r>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r>
              <a:rPr lang="en-US" sz="2400" b="1" dirty="0" smtClean="0"/>
              <a:t>Problem: </a:t>
            </a:r>
            <a:r>
              <a:rPr lang="en-US" sz="2400" dirty="0" smtClean="0"/>
              <a:t>Cell shape and location are unreliable indicators of metastatic ability  </a:t>
            </a:r>
            <a:endParaRPr lang="en-US" sz="2400" dirty="0"/>
          </a:p>
        </p:txBody>
      </p:sp>
      <p:pic>
        <p:nvPicPr>
          <p:cNvPr id="4" name="Picture 3" descr="Picture 46.png"/>
          <p:cNvPicPr>
            <a:picLocks noChangeAspect="1"/>
          </p:cNvPicPr>
          <p:nvPr/>
        </p:nvPicPr>
        <p:blipFill>
          <a:blip r:embed="rId3"/>
          <a:stretch>
            <a:fillRect/>
          </a:stretch>
        </p:blipFill>
        <p:spPr>
          <a:xfrm>
            <a:off x="3048000" y="2997464"/>
            <a:ext cx="2704762" cy="210793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fontScale="90000"/>
          </a:bodyPr>
          <a:lstStyle/>
          <a:p>
            <a:r>
              <a:rPr lang="en-US" dirty="0" smtClean="0"/>
              <a:t>Collecting Cells from Metastatic Tumors</a:t>
            </a:r>
            <a:endParaRPr lang="en-US" dirty="0"/>
          </a:p>
        </p:txBody>
      </p:sp>
      <p:sp>
        <p:nvSpPr>
          <p:cNvPr id="3" name="Content Placeholder 2"/>
          <p:cNvSpPr>
            <a:spLocks noGrp="1"/>
          </p:cNvSpPr>
          <p:nvPr>
            <p:ph idx="1"/>
          </p:nvPr>
        </p:nvSpPr>
        <p:spPr>
          <a:xfrm>
            <a:off x="457200" y="1447800"/>
            <a:ext cx="8229600" cy="4525963"/>
          </a:xfrm>
        </p:spPr>
        <p:txBody>
          <a:bodyPr>
            <a:normAutofit/>
          </a:bodyPr>
          <a:lstStyle/>
          <a:p>
            <a:r>
              <a:rPr lang="en-US" sz="2400" dirty="0" smtClean="0"/>
              <a:t>One approach is to collect cells from tumors known to be metastatic</a:t>
            </a:r>
          </a:p>
          <a:p>
            <a:r>
              <a:rPr lang="en-US" sz="2400" dirty="0" smtClean="0"/>
              <a:t>These cells must be expanded in culture</a:t>
            </a:r>
          </a:p>
          <a:p>
            <a:endParaRPr lang="en-US" sz="2400" dirty="0" smtClean="0"/>
          </a:p>
          <a:p>
            <a:endParaRPr lang="en-US" sz="2400" dirty="0" smtClean="0"/>
          </a:p>
          <a:p>
            <a:endParaRPr lang="en-US" sz="2400" dirty="0" smtClean="0"/>
          </a:p>
          <a:p>
            <a:endParaRPr lang="en-US" sz="2400" dirty="0" smtClean="0"/>
          </a:p>
          <a:p>
            <a:endParaRPr lang="en-US" sz="2400" dirty="0" smtClean="0"/>
          </a:p>
          <a:p>
            <a:endParaRPr lang="en-US" sz="2400" dirty="0" smtClean="0"/>
          </a:p>
          <a:p>
            <a:r>
              <a:rPr lang="en-US" sz="2400" b="1" dirty="0" smtClean="0"/>
              <a:t>Problem:</a:t>
            </a:r>
            <a:r>
              <a:rPr lang="en-US" sz="2400" dirty="0" smtClean="0"/>
              <a:t> Gene expression patterns may change </a:t>
            </a:r>
            <a:r>
              <a:rPr lang="en-US" sz="2400" i="1" dirty="0" smtClean="0"/>
              <a:t>in vitro</a:t>
            </a:r>
            <a:endParaRPr lang="en-US" sz="2400" b="1" dirty="0"/>
          </a:p>
        </p:txBody>
      </p:sp>
      <p:pic>
        <p:nvPicPr>
          <p:cNvPr id="4" name="Picture 3" descr="Picture 47.png"/>
          <p:cNvPicPr>
            <a:picLocks noChangeAspect="1"/>
          </p:cNvPicPr>
          <p:nvPr/>
        </p:nvPicPr>
        <p:blipFill>
          <a:blip r:embed="rId3"/>
          <a:stretch>
            <a:fillRect/>
          </a:stretch>
        </p:blipFill>
        <p:spPr>
          <a:xfrm>
            <a:off x="3352800" y="2895600"/>
            <a:ext cx="2406521" cy="2406521"/>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smtClean="0"/>
              <a:t>“Using </a:t>
            </a:r>
            <a:r>
              <a:rPr lang="en-US" dirty="0"/>
              <a:t>c</a:t>
            </a:r>
            <a:r>
              <a:rPr lang="en-US" dirty="0" smtClean="0"/>
              <a:t>hemotaxis to catch invasive cells in the act of spreading”</a:t>
            </a:r>
            <a:endParaRPr lang="en-US" dirty="0"/>
          </a:p>
        </p:txBody>
      </p:sp>
      <p:sp>
        <p:nvSpPr>
          <p:cNvPr id="3" name="Content Placeholder 2"/>
          <p:cNvSpPr>
            <a:spLocks noGrp="1"/>
          </p:cNvSpPr>
          <p:nvPr>
            <p:ph idx="1"/>
          </p:nvPr>
        </p:nvSpPr>
        <p:spPr>
          <a:xfrm>
            <a:off x="457200" y="1189037"/>
            <a:ext cx="8229600" cy="4525963"/>
          </a:xfrm>
        </p:spPr>
        <p:txBody>
          <a:bodyPr>
            <a:normAutofit/>
          </a:bodyPr>
          <a:lstStyle/>
          <a:p>
            <a:endParaRPr lang="en-US" sz="2400" dirty="0" smtClean="0"/>
          </a:p>
          <a:p>
            <a:endParaRPr lang="en-US" sz="2400" dirty="0" smtClean="0"/>
          </a:p>
          <a:p>
            <a:r>
              <a:rPr lang="en-US" sz="2400" dirty="0" smtClean="0"/>
              <a:t>Chemotaxis facilitates cancer cell migration to blood vessels</a:t>
            </a:r>
          </a:p>
          <a:p>
            <a:r>
              <a:rPr lang="en-US" sz="2400" dirty="0" smtClean="0"/>
              <a:t>Metastatic cells can be collected using microneedles containing chemoattractants </a:t>
            </a:r>
          </a:p>
          <a:p>
            <a:pPr lvl="1"/>
            <a:endParaRPr lang="en-US" sz="2000" dirty="0" smtClean="0"/>
          </a:p>
        </p:txBody>
      </p:sp>
      <p:sp>
        <p:nvSpPr>
          <p:cNvPr id="4" name="TextBox 3"/>
          <p:cNvSpPr txBox="1"/>
          <p:nvPr/>
        </p:nvSpPr>
        <p:spPr>
          <a:xfrm>
            <a:off x="1066800" y="4343400"/>
            <a:ext cx="6840334" cy="646331"/>
          </a:xfrm>
          <a:prstGeom prst="rect">
            <a:avLst/>
          </a:prstGeom>
          <a:noFill/>
        </p:spPr>
        <p:txBody>
          <a:bodyPr wrap="none" rtlCol="0">
            <a:spAutoFit/>
          </a:bodyPr>
          <a:lstStyle/>
          <a:p>
            <a:r>
              <a:rPr lang="en-US" sz="3600" b="1" dirty="0" smtClean="0">
                <a:solidFill>
                  <a:srgbClr val="000090"/>
                </a:solidFill>
              </a:rPr>
              <a:t>Solution: the </a:t>
            </a:r>
            <a:r>
              <a:rPr lang="en-US" sz="3600" b="1" i="1" dirty="0" smtClean="0">
                <a:solidFill>
                  <a:srgbClr val="000090"/>
                </a:solidFill>
              </a:rPr>
              <a:t>in vivo </a:t>
            </a:r>
            <a:r>
              <a:rPr lang="en-US" sz="3600" b="1" dirty="0" smtClean="0">
                <a:solidFill>
                  <a:srgbClr val="000090"/>
                </a:solidFill>
              </a:rPr>
              <a:t>invasion assay  </a:t>
            </a:r>
            <a:endParaRPr lang="en-US" sz="3600" b="1" dirty="0">
              <a:solidFill>
                <a:srgbClr val="00009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Protrusion – important pathways involved in tumor cell migration</a:t>
            </a:r>
            <a:endParaRPr lang="en-US" dirty="0"/>
          </a:p>
        </p:txBody>
      </p:sp>
      <p:sp>
        <p:nvSpPr>
          <p:cNvPr id="3" name="Content Placeholder 2"/>
          <p:cNvSpPr>
            <a:spLocks noGrp="1"/>
          </p:cNvSpPr>
          <p:nvPr>
            <p:ph idx="1"/>
          </p:nvPr>
        </p:nvSpPr>
        <p:spPr/>
        <p:txBody>
          <a:bodyPr>
            <a:noAutofit/>
          </a:bodyPr>
          <a:lstStyle/>
          <a:p>
            <a:r>
              <a:rPr lang="en-US" dirty="0" err="1" smtClean="0"/>
              <a:t>Upregulated</a:t>
            </a:r>
            <a:r>
              <a:rPr lang="en-US" dirty="0" smtClean="0"/>
              <a:t> genes to increase </a:t>
            </a:r>
            <a:r>
              <a:rPr lang="en-US" dirty="0" err="1" smtClean="0"/>
              <a:t>actin</a:t>
            </a:r>
            <a:r>
              <a:rPr lang="en-US" dirty="0" smtClean="0"/>
              <a:t> polymerization </a:t>
            </a:r>
          </a:p>
          <a:p>
            <a:pPr>
              <a:buNone/>
            </a:pPr>
            <a:r>
              <a:rPr lang="en-US" dirty="0" smtClean="0"/>
              <a:t>	</a:t>
            </a:r>
            <a:r>
              <a:rPr lang="en-US" sz="2400" dirty="0" smtClean="0"/>
              <a:t>e.g. LIM </a:t>
            </a:r>
            <a:r>
              <a:rPr lang="en-US" sz="2400" dirty="0" err="1" smtClean="0"/>
              <a:t>kinase</a:t>
            </a:r>
            <a:r>
              <a:rPr lang="en-US" sz="2400" dirty="0" smtClean="0"/>
              <a:t> 1</a:t>
            </a:r>
          </a:p>
          <a:p>
            <a:pPr>
              <a:buNone/>
            </a:pPr>
            <a:r>
              <a:rPr lang="en-US" sz="2400" dirty="0" smtClean="0"/>
              <a:t>			- coupled with higher </a:t>
            </a:r>
            <a:r>
              <a:rPr lang="en-US" sz="2400" dirty="0" err="1" smtClean="0"/>
              <a:t>cofilin</a:t>
            </a:r>
            <a:r>
              <a:rPr lang="en-US" sz="2400" dirty="0" smtClean="0"/>
              <a:t> expression</a:t>
            </a:r>
            <a:endParaRPr lang="en-US" dirty="0" smtClean="0"/>
          </a:p>
          <a:p>
            <a:r>
              <a:rPr lang="en-US" dirty="0" err="1" smtClean="0"/>
              <a:t>Downregulated</a:t>
            </a:r>
            <a:r>
              <a:rPr lang="en-US" dirty="0" smtClean="0"/>
              <a:t> genes to help invasion</a:t>
            </a:r>
          </a:p>
          <a:p>
            <a:pPr>
              <a:buNone/>
            </a:pPr>
            <a:r>
              <a:rPr lang="en-US" dirty="0" smtClean="0"/>
              <a:t>	</a:t>
            </a:r>
            <a:r>
              <a:rPr lang="en-US" sz="2400" dirty="0" smtClean="0"/>
              <a:t>e.g. ZBP1 (</a:t>
            </a:r>
            <a:r>
              <a:rPr lang="en-US" sz="2400" dirty="0" err="1" smtClean="0"/>
              <a:t>zipcoded</a:t>
            </a:r>
            <a:r>
              <a:rPr lang="en-US" sz="2400" dirty="0" smtClean="0"/>
              <a:t>-binding protein 1)</a:t>
            </a:r>
          </a:p>
          <a:p>
            <a:pPr>
              <a:buNone/>
            </a:pPr>
            <a:r>
              <a:rPr lang="en-US" sz="2400" dirty="0" smtClean="0"/>
              <a:t>			- binds to </a:t>
            </a:r>
            <a:r>
              <a:rPr lang="el-GR" sz="2400" dirty="0" smtClean="0"/>
              <a:t>β</a:t>
            </a:r>
            <a:r>
              <a:rPr lang="en-US" sz="2400" dirty="0" smtClean="0"/>
              <a:t>-</a:t>
            </a:r>
            <a:r>
              <a:rPr lang="en-US" sz="2400" dirty="0" err="1" smtClean="0"/>
              <a:t>actin</a:t>
            </a:r>
            <a:r>
              <a:rPr lang="en-US" sz="2400" dirty="0" smtClean="0"/>
              <a:t> mRNA – protect it from </a:t>
            </a:r>
            <a:r>
              <a:rPr lang="en-US" sz="2400" dirty="0" err="1" smtClean="0"/>
              <a:t>cofilin</a:t>
            </a:r>
            <a:r>
              <a:rPr lang="en-US" sz="2400" dirty="0" smtClean="0"/>
              <a:t> and 			   capping protein</a:t>
            </a:r>
          </a:p>
          <a:p>
            <a:pPr>
              <a:buNone/>
            </a:pPr>
            <a:r>
              <a:rPr lang="en-US" sz="2400" dirty="0" smtClean="0"/>
              <a:t>			- localize mRNA to leading edge of cell - maintain polarity</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281"/>
            <a:ext cx="7772400" cy="884238"/>
          </a:xfrm>
        </p:spPr>
        <p:txBody>
          <a:bodyPr/>
          <a:lstStyle/>
          <a:p>
            <a:r>
              <a:rPr lang="en-US" dirty="0" smtClean="0"/>
              <a:t>The in vivo invasion assay</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1676400" y="1219200"/>
            <a:ext cx="5574224" cy="3962400"/>
          </a:xfrm>
          <a:prstGeom prst="rect">
            <a:avLst/>
          </a:prstGeom>
          <a:noFill/>
          <a:ln w="9525">
            <a:noFill/>
            <a:miter lim="800000"/>
            <a:headEnd/>
            <a:tailEnd/>
          </a:ln>
        </p:spPr>
      </p:pic>
      <p:sp>
        <p:nvSpPr>
          <p:cNvPr id="5" name="TextBox 4"/>
          <p:cNvSpPr txBox="1"/>
          <p:nvPr/>
        </p:nvSpPr>
        <p:spPr>
          <a:xfrm>
            <a:off x="762000" y="5329535"/>
            <a:ext cx="8001000" cy="1200329"/>
          </a:xfrm>
          <a:prstGeom prst="rect">
            <a:avLst/>
          </a:prstGeom>
          <a:noFill/>
        </p:spPr>
        <p:txBody>
          <a:bodyPr wrap="square" rtlCol="0">
            <a:spAutoFit/>
          </a:bodyPr>
          <a:lstStyle/>
          <a:p>
            <a:pPr>
              <a:buFontTx/>
              <a:buChar char="-"/>
            </a:pPr>
            <a:r>
              <a:rPr lang="en-US" dirty="0" smtClean="0"/>
              <a:t>Carcinoma cells (CC) secrete CSF-1, attracting tumor-associated macrophages (TAM) to accumulate in blood vessels</a:t>
            </a:r>
          </a:p>
          <a:p>
            <a:pPr>
              <a:buFontTx/>
              <a:buChar char="-"/>
            </a:pPr>
            <a:endParaRPr lang="en-US" dirty="0" smtClean="0"/>
          </a:p>
          <a:p>
            <a:pPr>
              <a:buFontTx/>
              <a:buChar char="-"/>
            </a:pPr>
            <a:r>
              <a:rPr lang="en-US" dirty="0" smtClean="0"/>
              <a:t>TAM secrete EGF in return, attracting CCs to invade blood vessels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TME Model</a:t>
            </a:r>
            <a:endParaRPr lang="en-US" dirty="0"/>
          </a:p>
        </p:txBody>
      </p:sp>
      <p:sp>
        <p:nvSpPr>
          <p:cNvPr id="3" name="Content Placeholder 2"/>
          <p:cNvSpPr>
            <a:spLocks noGrp="1"/>
          </p:cNvSpPr>
          <p:nvPr>
            <p:ph idx="1"/>
          </p:nvPr>
        </p:nvSpPr>
        <p:spPr/>
        <p:txBody>
          <a:bodyPr/>
          <a:lstStyle/>
          <a:p>
            <a:r>
              <a:rPr lang="en-US" dirty="0" smtClean="0"/>
              <a:t>Examples of microenvironments: </a:t>
            </a:r>
          </a:p>
          <a:p>
            <a:pPr lvl="1"/>
            <a:r>
              <a:rPr lang="en-US" dirty="0" smtClean="0"/>
              <a:t>blood supply, oxygen level, pH</a:t>
            </a:r>
          </a:p>
          <a:p>
            <a:pPr lvl="1">
              <a:buNone/>
            </a:pPr>
            <a:endParaRPr lang="en-US" dirty="0" smtClean="0"/>
          </a:p>
          <a:p>
            <a:r>
              <a:rPr lang="en-US" dirty="0" smtClean="0"/>
              <a:t>Transient gene expression occurs during tumor progression</a:t>
            </a:r>
          </a:p>
          <a:p>
            <a:pPr lvl="1"/>
            <a:r>
              <a:rPr lang="en-US" dirty="0" smtClean="0"/>
              <a:t>Invasion assay – mimic microenvironment and collect invading cells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1900</TotalTime>
  <Words>1039</Words>
  <Application>Microsoft Office PowerPoint</Application>
  <PresentationFormat>On-screen Show (4:3)</PresentationFormat>
  <Paragraphs>109</Paragraphs>
  <Slides>12</Slides>
  <Notes>6</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Office Theme</vt:lpstr>
      <vt:lpstr>“Tumor cells caught in the act of invading: Their strategy for enhanced cell motility” </vt:lpstr>
      <vt:lpstr>Understanding Cancer Metastasis</vt:lpstr>
      <vt:lpstr>Bulk Tumor Analysis</vt:lpstr>
      <vt:lpstr>Isolating Metastatic Cells Using Laser Capture Microdissection (LCM)</vt:lpstr>
      <vt:lpstr>Collecting Cells from Metastatic Tumors</vt:lpstr>
      <vt:lpstr>“Using chemotaxis to catch invasive cells in the act of spreading”</vt:lpstr>
      <vt:lpstr>Protrusion – important pathways involved in tumor cell migration</vt:lpstr>
      <vt:lpstr>The in vivo invasion assay</vt:lpstr>
      <vt:lpstr>TME Model</vt:lpstr>
      <vt:lpstr>Traditional vs. TME model</vt:lpstr>
      <vt:lpstr>Importance</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“Tumor cells caught in the act of invading: Their strategy for enhanced cell motility” </dc:title>
  <dc:creator>Megan Roytman</dc:creator>
  <cp:lastModifiedBy>Megan Roytman</cp:lastModifiedBy>
  <cp:revision>66</cp:revision>
  <dcterms:created xsi:type="dcterms:W3CDTF">2011-12-08T01:47:47Z</dcterms:created>
  <dcterms:modified xsi:type="dcterms:W3CDTF">2011-12-08T01:52:19Z</dcterms:modified>
</cp:coreProperties>
</file>