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287" r:id="rId5"/>
    <p:sldId id="264" r:id="rId6"/>
    <p:sldId id="267" r:id="rId7"/>
    <p:sldId id="286" r:id="rId8"/>
    <p:sldId id="288" r:id="rId9"/>
    <p:sldId id="282" r:id="rId10"/>
    <p:sldId id="259" r:id="rId11"/>
    <p:sldId id="277" r:id="rId12"/>
    <p:sldId id="290" r:id="rId13"/>
    <p:sldId id="284" r:id="rId14"/>
    <p:sldId id="283" r:id="rId15"/>
    <p:sldId id="272" r:id="rId16"/>
    <p:sldId id="285" r:id="rId17"/>
    <p:sldId id="260" r:id="rId18"/>
    <p:sldId id="293" r:id="rId19"/>
    <p:sldId id="291" r:id="rId20"/>
    <p:sldId id="275" r:id="rId21"/>
    <p:sldId id="261" r:id="rId22"/>
    <p:sldId id="294" r:id="rId23"/>
    <p:sldId id="263" r:id="rId24"/>
    <p:sldId id="26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154" autoAdjust="0"/>
  </p:normalViewPr>
  <p:slideViewPr>
    <p:cSldViewPr snapToGrid="0" snapToObjects="1">
      <p:cViewPr varScale="1">
        <p:scale>
          <a:sx n="57" d="100"/>
          <a:sy n="57" d="100"/>
        </p:scale>
        <p:origin x="-14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CF5B53-2541-1C41-B668-700B50DDBE20}" type="datetimeFigureOut">
              <a:rPr lang="en-US" smtClean="0"/>
              <a:t>11/22/13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D5E269-0B75-8640-A90B-7955546E7E67}" type="slidenum">
              <a:rPr lang="en-US" smtClean="0"/>
              <a:t>‹#›</a:t>
            </a:fld>
            <a:endParaRPr lang="en-US"/>
          </a:p>
        </p:txBody>
      </p:sp>
    </p:spTree>
    <p:extLst>
      <p:ext uri="{BB962C8B-B14F-4D97-AF65-F5344CB8AC3E}">
        <p14:creationId xmlns:p14="http://schemas.microsoft.com/office/powerpoint/2010/main" val="11352125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smtClean="0"/>
              <a:t>Pictue</a:t>
            </a:r>
            <a:r>
              <a:rPr lang="en-US" sz="1200" dirty="0" smtClean="0"/>
              <a:t>:</a:t>
            </a:r>
            <a:r>
              <a:rPr lang="en-US" sz="1200" baseline="0" dirty="0" smtClean="0"/>
              <a:t> </a:t>
            </a:r>
            <a:r>
              <a:rPr lang="en-US" sz="1200" dirty="0" smtClean="0"/>
              <a:t>http://</a:t>
            </a:r>
            <a:r>
              <a:rPr lang="en-US" sz="1200" dirty="0" err="1" smtClean="0"/>
              <a:t>academicdepartments.musc.edu</a:t>
            </a:r>
            <a:r>
              <a:rPr lang="en-US" sz="1200" dirty="0" smtClean="0"/>
              <a:t>/surgery/research/</a:t>
            </a:r>
            <a:r>
              <a:rPr lang="en-US" sz="1200" dirty="0" err="1" smtClean="0"/>
              <a:t>ctresearch</a:t>
            </a:r>
            <a:r>
              <a:rPr lang="en-US" sz="1200" dirty="0" smtClean="0"/>
              <a:t>/</a:t>
            </a:r>
            <a:r>
              <a:rPr lang="en-US" sz="1200" dirty="0" err="1" smtClean="0"/>
              <a:t>spinale_research.htm</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7D5E269-0B75-8640-A90B-7955546E7E67}" type="slidenum">
              <a:rPr lang="en-US" smtClean="0"/>
              <a:t>1</a:t>
            </a:fld>
            <a:endParaRPr lang="en-US"/>
          </a:p>
        </p:txBody>
      </p:sp>
    </p:spTree>
    <p:extLst>
      <p:ext uri="{BB962C8B-B14F-4D97-AF65-F5344CB8AC3E}">
        <p14:creationId xmlns:p14="http://schemas.microsoft.com/office/powerpoint/2010/main" val="1063795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Picture: </a:t>
            </a:r>
            <a:r>
              <a:rPr lang="en-US" sz="1200" dirty="0" err="1" smtClean="0"/>
              <a:t>Coussens</a:t>
            </a:r>
            <a:r>
              <a:rPr lang="en-US" sz="1200" dirty="0" smtClean="0"/>
              <a:t>, L., </a:t>
            </a:r>
            <a:r>
              <a:rPr lang="en-US" sz="1200" dirty="0" err="1" smtClean="0"/>
              <a:t>Fingleton</a:t>
            </a:r>
            <a:r>
              <a:rPr lang="en-US" sz="1200" dirty="0" smtClean="0"/>
              <a:t> B. , </a:t>
            </a:r>
            <a:r>
              <a:rPr lang="en-US" sz="1200" dirty="0" err="1" smtClean="0"/>
              <a:t>Matrisian</a:t>
            </a:r>
            <a:r>
              <a:rPr lang="en-US" sz="1200" dirty="0" smtClean="0"/>
              <a:t>, L.. Matrix Metalloproteinase Inhibitors and Cancer: Trials and Tribulations. </a:t>
            </a:r>
            <a:r>
              <a:rPr lang="en-US" sz="1200" i="1" dirty="0" smtClean="0"/>
              <a:t>Science</a:t>
            </a:r>
            <a:r>
              <a:rPr lang="en-US" sz="1200" dirty="0" smtClean="0"/>
              <a:t>. 2002 295(5565): p. 2387</a:t>
            </a:r>
          </a:p>
          <a:p>
            <a:endParaRPr lang="en-US" dirty="0" smtClean="0"/>
          </a:p>
          <a:p>
            <a:r>
              <a:rPr lang="en-US" dirty="0" smtClean="0"/>
              <a:t>(A) Early view of MMP action in cancer. MMPs</a:t>
            </a:r>
            <a:r>
              <a:rPr lang="en-US" baseline="0" dirty="0" smtClean="0"/>
              <a:t> (scissors) were classically viewed as being produced and secreted by tumor cells , degrading basement membrane and extracellular matrix components, thereby facilitating tumor cell invasion and metastasis. (B) Current view MMP action in cancer. MMPs are now known to contribute to multiple steps of tumor progression in addition to invasion, including tumor promotion, angiogenesis, and the establishment and growth of metastatic lesions in distant organ sites. In addition, it is recognized that MMPs not only can be synthesized by tumor cells but are frequently produced by surrounding stromal cells, including fibroblasts and infiltrating inflammatory cells. Finally, although creating gaps in matrix barriers remains a role for </a:t>
            </a:r>
            <a:r>
              <a:rPr lang="en-US" baseline="0" dirty="0" err="1" smtClean="0"/>
              <a:t>MMp</a:t>
            </a:r>
            <a:r>
              <a:rPr lang="en-US" baseline="0" dirty="0" smtClean="0"/>
              <a:t> activity, MMPs are also known to </a:t>
            </a:r>
            <a:r>
              <a:rPr lang="en-US" baseline="0" dirty="0" err="1" smtClean="0"/>
              <a:t>solubilze</a:t>
            </a:r>
            <a:r>
              <a:rPr lang="en-US" baseline="0" dirty="0" smtClean="0"/>
              <a:t> cell surface and matrix-bound factors that can then </a:t>
            </a:r>
            <a:r>
              <a:rPr lang="en-US" baseline="0" dirty="0" err="1" smtClean="0"/>
              <a:t>sct</a:t>
            </a:r>
            <a:r>
              <a:rPr lang="en-US" baseline="0" dirty="0" smtClean="0"/>
              <a:t> in an </a:t>
            </a:r>
            <a:r>
              <a:rPr lang="en-US" baseline="0" dirty="0" err="1" smtClean="0"/>
              <a:t>autocrine</a:t>
            </a:r>
            <a:r>
              <a:rPr lang="en-US" baseline="0" dirty="0" smtClean="0"/>
              <a:t> or paracrine manner to influence cellular properties such as growth, death, and migration. </a:t>
            </a:r>
            <a:endParaRPr lang="en-US" dirty="0"/>
          </a:p>
        </p:txBody>
      </p:sp>
      <p:sp>
        <p:nvSpPr>
          <p:cNvPr id="4" name="Slide Number Placeholder 3"/>
          <p:cNvSpPr>
            <a:spLocks noGrp="1"/>
          </p:cNvSpPr>
          <p:nvPr>
            <p:ph type="sldNum" sz="quarter" idx="10"/>
          </p:nvPr>
        </p:nvSpPr>
        <p:spPr/>
        <p:txBody>
          <a:bodyPr/>
          <a:lstStyle/>
          <a:p>
            <a:fld id="{97D5E269-0B75-8640-A90B-7955546E7E67}" type="slidenum">
              <a:rPr lang="en-US" smtClean="0"/>
              <a:t>11</a:t>
            </a:fld>
            <a:endParaRPr lang="en-US"/>
          </a:p>
        </p:txBody>
      </p:sp>
    </p:spTree>
    <p:extLst>
      <p:ext uri="{BB962C8B-B14F-4D97-AF65-F5344CB8AC3E}">
        <p14:creationId xmlns:p14="http://schemas.microsoft.com/office/powerpoint/2010/main" val="868856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MMP-11 null fibroblasts do not support the </a:t>
            </a:r>
            <a:r>
              <a:rPr lang="en-US" i="1" dirty="0" smtClean="0"/>
              <a:t>in vivo </a:t>
            </a:r>
            <a:r>
              <a:rPr lang="en-US" dirty="0" smtClean="0"/>
              <a:t>growth of breast cancer cells</a:t>
            </a:r>
          </a:p>
          <a:p>
            <a:endParaRPr lang="en-US" dirty="0"/>
          </a:p>
        </p:txBody>
      </p:sp>
      <p:sp>
        <p:nvSpPr>
          <p:cNvPr id="4" name="Slide Number Placeholder 3"/>
          <p:cNvSpPr>
            <a:spLocks noGrp="1"/>
          </p:cNvSpPr>
          <p:nvPr>
            <p:ph type="sldNum" sz="quarter" idx="10"/>
          </p:nvPr>
        </p:nvSpPr>
        <p:spPr/>
        <p:txBody>
          <a:bodyPr/>
          <a:lstStyle/>
          <a:p>
            <a:fld id="{97D5E269-0B75-8640-A90B-7955546E7E67}" type="slidenum">
              <a:rPr lang="en-US" smtClean="0"/>
              <a:t>13</a:t>
            </a:fld>
            <a:endParaRPr lang="en-US"/>
          </a:p>
        </p:txBody>
      </p:sp>
    </p:spTree>
    <p:extLst>
      <p:ext uri="{BB962C8B-B14F-4D97-AF65-F5344CB8AC3E}">
        <p14:creationId xmlns:p14="http://schemas.microsoft.com/office/powerpoint/2010/main" val="2468070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http://</a:t>
            </a:r>
            <a:r>
              <a:rPr lang="en-US" baseline="0" dirty="0" err="1" smtClean="0"/>
              <a:t>www.amplab.de</a:t>
            </a:r>
            <a:r>
              <a:rPr lang="en-US" baseline="0" dirty="0" smtClean="0"/>
              <a:t>/</a:t>
            </a:r>
            <a:r>
              <a:rPr lang="en-US" baseline="0" dirty="0" err="1" smtClean="0"/>
              <a:t>angiogenesis.html</a:t>
            </a:r>
            <a:endParaRPr lang="en-US" dirty="0"/>
          </a:p>
        </p:txBody>
      </p:sp>
      <p:sp>
        <p:nvSpPr>
          <p:cNvPr id="4" name="Slide Number Placeholder 3"/>
          <p:cNvSpPr>
            <a:spLocks noGrp="1"/>
          </p:cNvSpPr>
          <p:nvPr>
            <p:ph type="sldNum" sz="quarter" idx="10"/>
          </p:nvPr>
        </p:nvSpPr>
        <p:spPr/>
        <p:txBody>
          <a:bodyPr/>
          <a:lstStyle/>
          <a:p>
            <a:fld id="{97D5E269-0B75-8640-A90B-7955546E7E67}" type="slidenum">
              <a:rPr lang="en-US" smtClean="0"/>
              <a:t>14</a:t>
            </a:fld>
            <a:endParaRPr lang="en-US"/>
          </a:p>
        </p:txBody>
      </p:sp>
    </p:spTree>
    <p:extLst>
      <p:ext uri="{BB962C8B-B14F-4D97-AF65-F5344CB8AC3E}">
        <p14:creationId xmlns:p14="http://schemas.microsoft.com/office/powerpoint/2010/main" val="526242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5E269-0B75-8640-A90B-7955546E7E67}" type="slidenum">
              <a:rPr lang="en-US" smtClean="0"/>
              <a:t>16</a:t>
            </a:fld>
            <a:endParaRPr lang="en-US"/>
          </a:p>
        </p:txBody>
      </p:sp>
    </p:spTree>
    <p:extLst>
      <p:ext uri="{BB962C8B-B14F-4D97-AF65-F5344CB8AC3E}">
        <p14:creationId xmlns:p14="http://schemas.microsoft.com/office/powerpoint/2010/main" val="2799794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http://</a:t>
            </a:r>
            <a:r>
              <a:rPr lang="en-US" dirty="0" err="1" smtClean="0"/>
              <a:t>www.mdanderson.org</a:t>
            </a:r>
            <a:r>
              <a:rPr lang="en-US" dirty="0" smtClean="0"/>
              <a:t>/patient-and-cancer-information/cancer-information/clinical-trials/phases-of-clinical-trials/</a:t>
            </a:r>
            <a:r>
              <a:rPr lang="en-US" dirty="0" err="1" smtClean="0"/>
              <a:t>index.html</a:t>
            </a:r>
            <a:endParaRPr lang="en-US" dirty="0" smtClean="0"/>
          </a:p>
          <a:p>
            <a:r>
              <a:rPr lang="en-US" dirty="0" smtClean="0"/>
              <a:t>Cytostatic—growth</a:t>
            </a:r>
            <a:r>
              <a:rPr lang="en-US" baseline="0" dirty="0" smtClean="0"/>
              <a:t> arrested </a:t>
            </a:r>
          </a:p>
          <a:p>
            <a:r>
              <a:rPr lang="en-US" dirty="0" smtClean="0"/>
              <a:t>In phase I</a:t>
            </a:r>
            <a:r>
              <a:rPr lang="en-US" baseline="0" dirty="0" smtClean="0"/>
              <a:t> </a:t>
            </a:r>
            <a:r>
              <a:rPr lang="en-US" dirty="0" smtClean="0"/>
              <a:t>trials, the goal is to determine the safety of the drug and to ﬁnd the best dose to be</a:t>
            </a:r>
            <a:r>
              <a:rPr lang="en-US" baseline="0" dirty="0" smtClean="0"/>
              <a:t> </a:t>
            </a:r>
            <a:r>
              <a:rPr lang="en-US" dirty="0" smtClean="0"/>
              <a:t>used in subsequent phases. Phase I trials are typically small, involving 20–60</a:t>
            </a:r>
            <a:r>
              <a:rPr lang="en-US" baseline="0" dirty="0" smtClean="0"/>
              <a:t> </a:t>
            </a:r>
            <a:r>
              <a:rPr lang="en-US" dirty="0" smtClean="0"/>
              <a:t>people, and of limited duration.</a:t>
            </a:r>
          </a:p>
          <a:p>
            <a:endParaRPr lang="en-US" dirty="0" smtClean="0"/>
          </a:p>
          <a:p>
            <a:r>
              <a:rPr lang="en-US" dirty="0" smtClean="0"/>
              <a:t>phase II, is for establishing</a:t>
            </a:r>
            <a:r>
              <a:rPr lang="en-US" baseline="0" dirty="0" smtClean="0"/>
              <a:t> </a:t>
            </a:r>
            <a:r>
              <a:rPr lang="en-US" dirty="0" smtClean="0"/>
              <a:t>effectiveness of the treatment as well as further analysis of safety and toxicity.</a:t>
            </a:r>
          </a:p>
          <a:p>
            <a:endParaRPr lang="en-US" dirty="0" smtClean="0"/>
          </a:p>
          <a:p>
            <a:r>
              <a:rPr lang="en-US" dirty="0" smtClean="0"/>
              <a:t>The main test of drug efﬁcacy is in phase III where</a:t>
            </a:r>
            <a:r>
              <a:rPr lang="en-US" baseline="0" dirty="0" smtClean="0"/>
              <a:t> </a:t>
            </a:r>
            <a:r>
              <a:rPr lang="en-US" dirty="0" smtClean="0"/>
              <a:t>the new drug is tested usually in large numbers of patients often in a blinded,</a:t>
            </a:r>
            <a:r>
              <a:rPr lang="en-US" baseline="0" dirty="0" smtClean="0"/>
              <a:t> </a:t>
            </a:r>
            <a:r>
              <a:rPr lang="en-US" dirty="0" smtClean="0"/>
              <a:t>randomized fashion against either a placebo or the currently used treatment.</a:t>
            </a:r>
            <a:endParaRPr lang="en-US" dirty="0"/>
          </a:p>
        </p:txBody>
      </p:sp>
      <p:sp>
        <p:nvSpPr>
          <p:cNvPr id="4" name="Slide Number Placeholder 3"/>
          <p:cNvSpPr>
            <a:spLocks noGrp="1"/>
          </p:cNvSpPr>
          <p:nvPr>
            <p:ph type="sldNum" sz="quarter" idx="10"/>
          </p:nvPr>
        </p:nvSpPr>
        <p:spPr/>
        <p:txBody>
          <a:bodyPr/>
          <a:lstStyle/>
          <a:p>
            <a:fld id="{97D5E269-0B75-8640-A90B-7955546E7E67}" type="slidenum">
              <a:rPr lang="en-US" smtClean="0"/>
              <a:t>17</a:t>
            </a:fld>
            <a:endParaRPr lang="en-US"/>
          </a:p>
        </p:txBody>
      </p:sp>
    </p:spTree>
    <p:extLst>
      <p:ext uri="{BB962C8B-B14F-4D97-AF65-F5344CB8AC3E}">
        <p14:creationId xmlns:p14="http://schemas.microsoft.com/office/powerpoint/2010/main" val="1184665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http://</a:t>
            </a:r>
            <a:r>
              <a:rPr lang="en-US" baseline="0" dirty="0" err="1" smtClean="0"/>
              <a:t>www.tocris.com</a:t>
            </a:r>
            <a:r>
              <a:rPr lang="en-US" baseline="0" dirty="0" smtClean="0"/>
              <a:t>/</a:t>
            </a:r>
            <a:r>
              <a:rPr lang="en-US" baseline="0" dirty="0" err="1" smtClean="0"/>
              <a:t>dispprod.php?ItemId</a:t>
            </a:r>
            <a:r>
              <a:rPr lang="en-US" baseline="0" dirty="0" smtClean="0"/>
              <a:t>=5207#.UkmPrGSDTFY</a:t>
            </a:r>
            <a:endParaRPr lang="en-US" dirty="0"/>
          </a:p>
        </p:txBody>
      </p:sp>
      <p:sp>
        <p:nvSpPr>
          <p:cNvPr id="4" name="Slide Number Placeholder 3"/>
          <p:cNvSpPr>
            <a:spLocks noGrp="1"/>
          </p:cNvSpPr>
          <p:nvPr>
            <p:ph type="sldNum" sz="quarter" idx="10"/>
          </p:nvPr>
        </p:nvSpPr>
        <p:spPr/>
        <p:txBody>
          <a:bodyPr/>
          <a:lstStyle/>
          <a:p>
            <a:fld id="{97D5E269-0B75-8640-A90B-7955546E7E67}" type="slidenum">
              <a:rPr lang="en-US" smtClean="0"/>
              <a:t>18</a:t>
            </a:fld>
            <a:endParaRPr lang="en-US"/>
          </a:p>
        </p:txBody>
      </p:sp>
    </p:spTree>
    <p:extLst>
      <p:ext uri="{BB962C8B-B14F-4D97-AF65-F5344CB8AC3E}">
        <p14:creationId xmlns:p14="http://schemas.microsoft.com/office/powerpoint/2010/main" val="1135258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perplexing aspects of the MMPI story has been the disconnection</a:t>
            </a:r>
            <a:r>
              <a:rPr lang="en-US" baseline="0" dirty="0" smtClean="0"/>
              <a:t> </a:t>
            </a:r>
            <a:r>
              <a:rPr lang="en-US" dirty="0" smtClean="0"/>
              <a:t>between very promising preclinical studies with these drugs and the complete failure</a:t>
            </a:r>
            <a:r>
              <a:rPr lang="en-US" baseline="0" dirty="0" smtClean="0"/>
              <a:t> </a:t>
            </a:r>
            <a:r>
              <a:rPr lang="en-US" dirty="0" smtClean="0"/>
              <a:t>of the same drugs when tested clinically</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MMPs were shown to be up-regulated and present in an active form in neoplastic tissue before the destruction of basement membrane and emergence of malignant tumors, which suggests that MMPs do more than merely create gaps in basement membranes through which tumor cells escape.</a:t>
            </a:r>
          </a:p>
          <a:p>
            <a:endParaRPr lang="en-US" dirty="0"/>
          </a:p>
        </p:txBody>
      </p:sp>
      <p:sp>
        <p:nvSpPr>
          <p:cNvPr id="4" name="Slide Number Placeholder 3"/>
          <p:cNvSpPr>
            <a:spLocks noGrp="1"/>
          </p:cNvSpPr>
          <p:nvPr>
            <p:ph type="sldNum" sz="quarter" idx="10"/>
          </p:nvPr>
        </p:nvSpPr>
        <p:spPr/>
        <p:txBody>
          <a:bodyPr/>
          <a:lstStyle/>
          <a:p>
            <a:fld id="{97D5E269-0B75-8640-A90B-7955546E7E67}" type="slidenum">
              <a:rPr lang="en-US" smtClean="0"/>
              <a:t>19</a:t>
            </a:fld>
            <a:endParaRPr lang="en-US"/>
          </a:p>
        </p:txBody>
      </p:sp>
    </p:spTree>
    <p:extLst>
      <p:ext uri="{BB962C8B-B14F-4D97-AF65-F5344CB8AC3E}">
        <p14:creationId xmlns:p14="http://schemas.microsoft.com/office/powerpoint/2010/main" val="2920215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Chantrain</a:t>
            </a:r>
            <a:r>
              <a:rPr lang="en-US" dirty="0" smtClean="0"/>
              <a:t>, C., et</a:t>
            </a:r>
            <a:r>
              <a:rPr lang="en-US" baseline="0" dirty="0" smtClean="0"/>
              <a:t> al. </a:t>
            </a:r>
            <a:r>
              <a:rPr lang="en-US" baseline="0" dirty="0" err="1" smtClean="0"/>
              <a:t>Menchanisms</a:t>
            </a:r>
            <a:r>
              <a:rPr lang="en-US" baseline="0" dirty="0" smtClean="0"/>
              <a:t> of </a:t>
            </a:r>
            <a:r>
              <a:rPr lang="en-US" baseline="0" dirty="0" err="1" smtClean="0"/>
              <a:t>pericyte</a:t>
            </a:r>
            <a:r>
              <a:rPr lang="en-US" baseline="0" dirty="0" smtClean="0"/>
              <a:t> recruitment in </a:t>
            </a:r>
            <a:r>
              <a:rPr lang="en-US" baseline="0" dirty="0" err="1" smtClean="0"/>
              <a:t>tumour</a:t>
            </a:r>
            <a:r>
              <a:rPr lang="en-US" baseline="0" dirty="0" smtClean="0"/>
              <a:t> angiogenesis: a new role for </a:t>
            </a:r>
            <a:r>
              <a:rPr lang="en-US" baseline="0" dirty="0" err="1" smtClean="0"/>
              <a:t>metalloproteinases</a:t>
            </a:r>
            <a:r>
              <a:rPr lang="en-US" baseline="0" dirty="0" smtClean="0"/>
              <a:t>. European Journal of Cancer. 2006. 42(3): p. 310</a:t>
            </a:r>
          </a:p>
          <a:p>
            <a:endParaRPr lang="en-US" dirty="0" smtClean="0"/>
          </a:p>
          <a:p>
            <a:r>
              <a:rPr lang="en-US" dirty="0" smtClean="0"/>
              <a:t>Blood vessel maturation involves the recruitment of mural cells and the deposition of a perivascular extracellular matrix (ECM).</a:t>
            </a:r>
          </a:p>
          <a:p>
            <a:endParaRPr lang="en-US" dirty="0" smtClean="0"/>
          </a:p>
          <a:p>
            <a:r>
              <a:rPr lang="en-US" dirty="0" err="1" smtClean="0"/>
              <a:t>Pericytes</a:t>
            </a:r>
            <a:r>
              <a:rPr lang="en-US" dirty="0" smtClean="0"/>
              <a:t> help support the EC cells that support the vasculature forming to support the tumor microenvironment</a:t>
            </a:r>
            <a:r>
              <a:rPr lang="en-US" baseline="0" dirty="0" smtClean="0"/>
              <a:t> </a:t>
            </a:r>
            <a:r>
              <a:rPr lang="en-US" dirty="0" smtClean="0"/>
              <a:t>reduction of </a:t>
            </a:r>
            <a:r>
              <a:rPr lang="en-US" dirty="0" err="1" smtClean="0"/>
              <a:t>pericyte</a:t>
            </a:r>
            <a:r>
              <a:rPr lang="en-US" dirty="0" smtClean="0"/>
              <a:t> recruitment resulting from MMP inhibition is associated with decreased </a:t>
            </a:r>
            <a:r>
              <a:rPr lang="en-US" dirty="0" err="1" smtClean="0"/>
              <a:t>tumour</a:t>
            </a:r>
            <a:r>
              <a:rPr lang="en-US" dirty="0" smtClean="0"/>
              <a:t> vessel perfusion.</a:t>
            </a:r>
          </a:p>
          <a:p>
            <a:endParaRPr lang="en-US" dirty="0" smtClean="0"/>
          </a:p>
          <a:p>
            <a:r>
              <a:rPr lang="en-US" dirty="0" smtClean="0"/>
              <a:t>In human </a:t>
            </a:r>
            <a:r>
              <a:rPr lang="en-US" dirty="0" err="1" smtClean="0"/>
              <a:t>glioma</a:t>
            </a:r>
            <a:r>
              <a:rPr lang="en-US" dirty="0" smtClean="0"/>
              <a:t> and breast cancer, MMP-9 is ex- pressed by VSMC and in particular by </a:t>
            </a:r>
            <a:r>
              <a:rPr lang="en-US" dirty="0" err="1" smtClean="0"/>
              <a:t>pericytes</a:t>
            </a:r>
            <a:r>
              <a:rPr lang="en-US" dirty="0" smtClean="0"/>
              <a:t> at the proliferating </a:t>
            </a:r>
            <a:r>
              <a:rPr lang="en-US" dirty="0" err="1" smtClean="0"/>
              <a:t>tumour</a:t>
            </a:r>
            <a:r>
              <a:rPr lang="en-US" dirty="0" smtClean="0"/>
              <a:t> borders.</a:t>
            </a:r>
          </a:p>
          <a:p>
            <a:endParaRPr lang="en-US" dirty="0" smtClean="0"/>
          </a:p>
          <a:p>
            <a:r>
              <a:rPr lang="en-US" dirty="0" smtClean="0"/>
              <a:t>In a human </a:t>
            </a:r>
            <a:r>
              <a:rPr lang="en-US" dirty="0" err="1" smtClean="0"/>
              <a:t>neuroblas</a:t>
            </a:r>
            <a:r>
              <a:rPr lang="en-US" dirty="0" smtClean="0"/>
              <a:t>- </a:t>
            </a:r>
            <a:r>
              <a:rPr lang="en-US" dirty="0" err="1" smtClean="0"/>
              <a:t>toma</a:t>
            </a:r>
            <a:r>
              <a:rPr lang="en-US" dirty="0" smtClean="0"/>
              <a:t> </a:t>
            </a:r>
            <a:r>
              <a:rPr lang="en-US" dirty="0" err="1" smtClean="0"/>
              <a:t>xenotransplanted</a:t>
            </a:r>
            <a:r>
              <a:rPr lang="en-US" dirty="0" smtClean="0"/>
              <a:t> model, </a:t>
            </a:r>
            <a:r>
              <a:rPr lang="en-US" dirty="0" err="1" smtClean="0"/>
              <a:t>pericyte</a:t>
            </a:r>
            <a:r>
              <a:rPr lang="en-US" dirty="0" smtClean="0"/>
              <a:t> coverage along </a:t>
            </a:r>
            <a:r>
              <a:rPr lang="en-US" dirty="0" err="1" smtClean="0"/>
              <a:t>tumour</a:t>
            </a:r>
            <a:r>
              <a:rPr lang="en-US" dirty="0" smtClean="0"/>
              <a:t> </a:t>
            </a:r>
            <a:r>
              <a:rPr lang="en-US" dirty="0" err="1" smtClean="0"/>
              <a:t>microvessels</a:t>
            </a:r>
            <a:r>
              <a:rPr lang="en-US" dirty="0" smtClean="0"/>
              <a:t> is decreased by half in </a:t>
            </a:r>
            <a:r>
              <a:rPr lang="en-US" dirty="0" err="1" smtClean="0"/>
              <a:t>tumours</a:t>
            </a:r>
            <a:r>
              <a:rPr lang="en-US" dirty="0" smtClean="0"/>
              <a:t> grafted to MMP-9 deficient mice and transplantation with MMP- 9-expressing bone marrow cells restores the formation of mature </a:t>
            </a:r>
            <a:r>
              <a:rPr lang="en-US" dirty="0" err="1" smtClean="0"/>
              <a:t>tumour</a:t>
            </a:r>
            <a:r>
              <a:rPr lang="en-US" dirty="0" smtClean="0"/>
              <a:t> vessels.</a:t>
            </a:r>
          </a:p>
          <a:p>
            <a:endParaRPr lang="en-US" dirty="0" smtClean="0"/>
          </a:p>
          <a:p>
            <a:r>
              <a:rPr lang="en-US" dirty="0" smtClean="0"/>
              <a:t>In several </a:t>
            </a:r>
            <a:r>
              <a:rPr lang="en-US" dirty="0" err="1" smtClean="0"/>
              <a:t>tumour</a:t>
            </a:r>
            <a:r>
              <a:rPr lang="en-US" dirty="0" smtClean="0"/>
              <a:t> models in vivo, inflammatory cells-derived MMP-9 has been shown to pro- mote </a:t>
            </a:r>
            <a:r>
              <a:rPr lang="en-US" dirty="0" err="1" smtClean="0"/>
              <a:t>tumour</a:t>
            </a:r>
            <a:r>
              <a:rPr lang="en-US" dirty="0" smtClean="0"/>
              <a:t> angiogenesis by releasing ECM-bound </a:t>
            </a:r>
            <a:r>
              <a:rPr lang="en-US" dirty="0" err="1" smtClean="0"/>
              <a:t>angio</a:t>
            </a:r>
            <a:r>
              <a:rPr lang="en-US" dirty="0" smtClean="0"/>
              <a:t>- genic factors such as VEGF</a:t>
            </a:r>
          </a:p>
          <a:p>
            <a:endParaRPr lang="en-US" dirty="0"/>
          </a:p>
        </p:txBody>
      </p:sp>
      <p:sp>
        <p:nvSpPr>
          <p:cNvPr id="4" name="Slide Number Placeholder 3"/>
          <p:cNvSpPr>
            <a:spLocks noGrp="1"/>
          </p:cNvSpPr>
          <p:nvPr>
            <p:ph type="sldNum" sz="quarter" idx="10"/>
          </p:nvPr>
        </p:nvSpPr>
        <p:spPr/>
        <p:txBody>
          <a:bodyPr/>
          <a:lstStyle/>
          <a:p>
            <a:fld id="{97D5E269-0B75-8640-A90B-7955546E7E67}" type="slidenum">
              <a:rPr lang="en-US" smtClean="0"/>
              <a:t>20</a:t>
            </a:fld>
            <a:endParaRPr lang="en-US"/>
          </a:p>
        </p:txBody>
      </p:sp>
    </p:spTree>
    <p:extLst>
      <p:ext uri="{BB962C8B-B14F-4D97-AF65-F5344CB8AC3E}">
        <p14:creationId xmlns:p14="http://schemas.microsoft.com/office/powerpoint/2010/main" val="2328941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Pictures-</a:t>
            </a:r>
            <a:r>
              <a:rPr lang="en-US" sz="1200" dirty="0" err="1" smtClean="0"/>
              <a:t>Ghajar</a:t>
            </a:r>
            <a:r>
              <a:rPr lang="en-US" sz="1200" dirty="0" smtClean="0"/>
              <a:t>, C., et. al. </a:t>
            </a:r>
            <a:r>
              <a:rPr lang="en-US" sz="1200" dirty="0" err="1" smtClean="0"/>
              <a:t>Mesenchymal</a:t>
            </a:r>
            <a:r>
              <a:rPr lang="en-US" sz="1200" dirty="0" smtClean="0"/>
              <a:t> Stem Cells Enhance Angiogenesis Early Matrix Metalloproteinase </a:t>
            </a:r>
            <a:r>
              <a:rPr lang="en-US" sz="1200" dirty="0" err="1" smtClean="0"/>
              <a:t>Upregulation</a:t>
            </a:r>
            <a:r>
              <a:rPr lang="en-US" sz="1200" dirty="0" smtClean="0"/>
              <a:t>. Tissue Engineering. 2006. 12(10): p. 2875</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Figure 3</a:t>
            </a:r>
          </a:p>
          <a:p>
            <a:r>
              <a:rPr lang="en-US" dirty="0" smtClean="0"/>
              <a:t>Increasing fibrin concentration diminishes total network formation(A) 2.5 mg/mL, (B) 5 mg/mL, and (C) 10mg/mL fibrin gels used for quantification of total network length. Scale bar¼500 mm.</a:t>
            </a:r>
          </a:p>
          <a:p>
            <a:r>
              <a:rPr lang="en-US" dirty="0" smtClean="0"/>
              <a:t>(D) At 3 separate time points (days 7, 14, and 21), a total of 5 such beads per condition were quantified for total capillary network length and averaged</a:t>
            </a:r>
          </a:p>
          <a:p>
            <a:r>
              <a:rPr lang="en-US" dirty="0" smtClean="0"/>
              <a:t>A standard for MMP-2 and -9 was used to identify bands for pro-MMP-9 (92 </a:t>
            </a:r>
            <a:r>
              <a:rPr lang="en-US" dirty="0" err="1" smtClean="0"/>
              <a:t>kDa</a:t>
            </a:r>
            <a:r>
              <a:rPr lang="en-US" dirty="0" smtClean="0"/>
              <a:t>), active MMP-9 (88 </a:t>
            </a:r>
            <a:r>
              <a:rPr lang="en-US" dirty="0" err="1" smtClean="0"/>
              <a:t>kDa</a:t>
            </a:r>
            <a:r>
              <a:rPr lang="en-US" dirty="0" smtClean="0"/>
              <a:t>), pro-MMP-2 (72 </a:t>
            </a:r>
            <a:r>
              <a:rPr lang="en-US" dirty="0" err="1" smtClean="0"/>
              <a:t>kDa</a:t>
            </a:r>
            <a:r>
              <a:rPr lang="en-US" dirty="0" smtClean="0"/>
              <a:t>), intermediate MMP-2 (64 </a:t>
            </a:r>
            <a:r>
              <a:rPr lang="en-US" dirty="0" err="1" smtClean="0"/>
              <a:t>kDa</a:t>
            </a:r>
            <a:r>
              <a:rPr lang="en-US" dirty="0" smtClean="0"/>
              <a:t>), and active MMP-2 (62 </a:t>
            </a:r>
            <a:r>
              <a:rPr lang="en-US" dirty="0" err="1" smtClean="0"/>
              <a:t>kDa</a:t>
            </a:r>
            <a:r>
              <a:rPr lang="en-US" dirty="0" smtClean="0"/>
              <a:t>). Three such images were quantified via scanning densitometry. Resulting quantification of (F) active MMP-9 and (G) active MMP-2 bands at day 3 are shown. Values presented are normalized within each image by the value for the 2.5mg/mL </a:t>
            </a:r>
          </a:p>
          <a:p>
            <a:r>
              <a:rPr lang="en-US" dirty="0" smtClean="0"/>
              <a:t>(H) Representative Western blots (n¼3) for samples probed at days 3 and 21 with an antibody for MT1-MMP. Lysates from MCF-7 carcinoma were used as a positive control to identify the relevant band (not shown). </a:t>
            </a:r>
          </a:p>
          <a:p>
            <a:pPr marL="285750" indent="-285750">
              <a:buAutoNum type="romanUcParenBoth"/>
            </a:pPr>
            <a:r>
              <a:rPr lang="en-US" dirty="0" smtClean="0"/>
              <a:t>Two such blots were quantified via scanning densitometry. Day 3 values presented are normalized within each blot by the value obtained for the 2.5mg/mL condition. </a:t>
            </a:r>
          </a:p>
          <a:p>
            <a:pPr marL="0" indent="0">
              <a:buNone/>
            </a:pPr>
            <a:endParaRPr lang="en-US" dirty="0" smtClean="0"/>
          </a:p>
          <a:p>
            <a:pPr marL="0" indent="0">
              <a:buNone/>
            </a:pPr>
            <a:r>
              <a:rPr lang="en-US" dirty="0" smtClean="0"/>
              <a:t>Figure 2</a:t>
            </a:r>
          </a:p>
          <a:p>
            <a:pPr marL="0" indent="0">
              <a:buNone/>
            </a:pPr>
            <a:r>
              <a:rPr lang="en-US" dirty="0" smtClean="0"/>
              <a:t>(A,B)5and(C,D)10mg/</a:t>
            </a:r>
            <a:r>
              <a:rPr lang="en-US" dirty="0" err="1" smtClean="0"/>
              <a:t>mLgels</a:t>
            </a:r>
            <a:r>
              <a:rPr lang="en-US" dirty="0" smtClean="0"/>
              <a:t> (A,C) </a:t>
            </a:r>
            <a:r>
              <a:rPr lang="en-US" dirty="0" err="1" smtClean="0"/>
              <a:t>completelylacking</a:t>
            </a:r>
            <a:r>
              <a:rPr lang="en-US" dirty="0" smtClean="0"/>
              <a:t> or (B,D)containing 50,000HMSCs dispersed throughout </a:t>
            </a:r>
            <a:r>
              <a:rPr lang="en-US" dirty="0" err="1" smtClean="0"/>
              <a:t>thematrix</a:t>
            </a:r>
            <a:r>
              <a:rPr lang="en-US" dirty="0" smtClean="0"/>
              <a:t> (white specs throughout the image). Scale bar¼500mm. </a:t>
            </a:r>
          </a:p>
          <a:p>
            <a:pPr marL="0" indent="0">
              <a:buNone/>
            </a:pPr>
            <a:r>
              <a:rPr lang="en-US" dirty="0" smtClean="0"/>
              <a:t>At 3 separate time points (days 7, 14, and 21), a total of 5 such beads per condition were quantified and averaged for the (E) 5mg/mL and (F) 10mg/mL samples.</a:t>
            </a:r>
          </a:p>
          <a:p>
            <a:pPr marL="0" indent="0">
              <a:buNone/>
            </a:pPr>
            <a:r>
              <a:rPr lang="en-US" dirty="0" smtClean="0"/>
              <a:t>(G) Representative images of </a:t>
            </a:r>
            <a:r>
              <a:rPr lang="en-US" dirty="0" err="1" smtClean="0"/>
              <a:t>zymograms</a:t>
            </a:r>
            <a:r>
              <a:rPr lang="en-US" dirty="0" smtClean="0"/>
              <a:t> (n¼4) performed at days 3 and 21 (days 7 and 14 not shown).Three such images were quantified via scanning densitometry. </a:t>
            </a:r>
          </a:p>
          <a:p>
            <a:pPr marL="0" indent="0">
              <a:buNone/>
            </a:pPr>
            <a:endParaRPr lang="en-US" dirty="0" smtClean="0"/>
          </a:p>
          <a:p>
            <a:pPr marL="0" indent="0">
              <a:buNone/>
            </a:pPr>
            <a:r>
              <a:rPr lang="en-US" dirty="0" smtClean="0"/>
              <a:t>Resulting quantification of (H) </a:t>
            </a:r>
            <a:r>
              <a:rPr lang="en-US" dirty="0" err="1" smtClean="0"/>
              <a:t>activeMMP</a:t>
            </a:r>
            <a:r>
              <a:rPr lang="en-US" dirty="0" smtClean="0"/>
              <a:t>- 9and (I) activeMMP-2bands at day 3 are shown. Values presented are </a:t>
            </a:r>
            <a:r>
              <a:rPr lang="en-US" dirty="0" err="1" smtClean="0"/>
              <a:t>normalizedwithin</a:t>
            </a:r>
            <a:r>
              <a:rPr lang="en-US" dirty="0" smtClean="0"/>
              <a:t> </a:t>
            </a:r>
            <a:r>
              <a:rPr lang="en-US" dirty="0" err="1" smtClean="0"/>
              <a:t>eachimage</a:t>
            </a:r>
            <a:r>
              <a:rPr lang="en-US" dirty="0" smtClean="0"/>
              <a:t> by the value for the 2.5mg/</a:t>
            </a:r>
            <a:r>
              <a:rPr lang="en-US" dirty="0" err="1" smtClean="0"/>
              <a:t>mLculture</a:t>
            </a:r>
            <a:r>
              <a:rPr lang="en-US" dirty="0" smtClean="0"/>
              <a:t> at this time point (though not shown, a 2.5mg/mL sample was also run on these gels). *p&lt;0.05 and **p&lt;0.01 compared to the </a:t>
            </a:r>
            <a:r>
              <a:rPr lang="en-US" dirty="0" err="1" smtClean="0"/>
              <a:t>correspondin</a:t>
            </a:r>
            <a:r>
              <a:rPr lang="en-US" dirty="0" smtClean="0"/>
              <a:t> </a:t>
            </a:r>
            <a:r>
              <a:rPr lang="en-US" dirty="0" err="1" smtClean="0"/>
              <a:t>gcondition</a:t>
            </a:r>
            <a:r>
              <a:rPr lang="en-US" dirty="0" smtClean="0"/>
              <a:t> void of HMSCs. </a:t>
            </a:r>
          </a:p>
          <a:p>
            <a:pPr marL="0" indent="0">
              <a:buNone/>
            </a:pPr>
            <a:r>
              <a:rPr lang="en-US" dirty="0" smtClean="0"/>
              <a:t>(J)Representative Western blots (n¼3) for samples probed at days 3 and 21 with an antibody forMT1-MMP. Samples were obtained and identified in a manner identical to that described in the caption for Fig. 3. (K) Two such blots were quantified by scanning densitometry. </a:t>
            </a:r>
          </a:p>
          <a:p>
            <a:pPr marL="0" indent="0">
              <a:buNone/>
            </a:pPr>
            <a:r>
              <a:rPr lang="en-US" dirty="0" smtClean="0"/>
              <a:t>Quantification of day3MT1-MMPlevels are presented normalized to the value obtained for the corresponding 2.5mg/ mL culture (also contained on these blots, though not shown). *p&lt;0.05 compared to the corresponding condition void of HMSCs and the 10mg/mL condition containing HMSCs. **p&lt;0.01 compared to the corresponding condition void of HMSCs.2884</a:t>
            </a:r>
            <a:endParaRPr lang="en-US" dirty="0"/>
          </a:p>
        </p:txBody>
      </p:sp>
      <p:sp>
        <p:nvSpPr>
          <p:cNvPr id="4" name="Slide Number Placeholder 3"/>
          <p:cNvSpPr>
            <a:spLocks noGrp="1"/>
          </p:cNvSpPr>
          <p:nvPr>
            <p:ph type="sldNum" sz="quarter" idx="10"/>
          </p:nvPr>
        </p:nvSpPr>
        <p:spPr/>
        <p:txBody>
          <a:bodyPr/>
          <a:lstStyle/>
          <a:p>
            <a:fld id="{97D5E269-0B75-8640-A90B-7955546E7E67}" type="slidenum">
              <a:rPr lang="en-US" smtClean="0"/>
              <a:t>22</a:t>
            </a:fld>
            <a:endParaRPr lang="en-US"/>
          </a:p>
        </p:txBody>
      </p:sp>
    </p:spTree>
    <p:extLst>
      <p:ext uri="{BB962C8B-B14F-4D97-AF65-F5344CB8AC3E}">
        <p14:creationId xmlns:p14="http://schemas.microsoft.com/office/powerpoint/2010/main" val="734321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(9/30/13 14:09) -----</a:t>
            </a:r>
          </a:p>
          <a:p>
            <a:r>
              <a:rPr lang="en-US"/>
              <a:t>Environmental context of MMPs</a:t>
            </a:r>
          </a:p>
          <a:p>
            <a:r>
              <a:rPr lang="en-US"/>
              <a:t>MMPs (ALL) with respect to different breast cancer lines</a:t>
            </a:r>
          </a:p>
          <a:p>
            <a:r>
              <a:rPr lang="en-US"/>
              <a:t>Magpix---how do we make these beads</a:t>
            </a:r>
          </a:p>
          <a:p>
            <a:endParaRPr lang="en-US"/>
          </a:p>
        </p:txBody>
      </p:sp>
      <p:sp>
        <p:nvSpPr>
          <p:cNvPr id="4" name="Slide Number Placeholder 3"/>
          <p:cNvSpPr>
            <a:spLocks noGrp="1"/>
          </p:cNvSpPr>
          <p:nvPr>
            <p:ph type="sldNum" sz="quarter" idx="10"/>
          </p:nvPr>
        </p:nvSpPr>
        <p:spPr/>
        <p:txBody>
          <a:bodyPr/>
          <a:lstStyle/>
          <a:p>
            <a:fld id="{97D5E269-0B75-8640-A90B-7955546E7E67}" type="slidenum">
              <a:rPr lang="en-US" smtClean="0"/>
              <a:t>23</a:t>
            </a:fld>
            <a:endParaRPr lang="en-US"/>
          </a:p>
        </p:txBody>
      </p:sp>
    </p:spTree>
    <p:extLst>
      <p:ext uri="{BB962C8B-B14F-4D97-AF65-F5344CB8AC3E}">
        <p14:creationId xmlns:p14="http://schemas.microsoft.com/office/powerpoint/2010/main" val="847763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a:p>
            <a:pPr marL="171450" indent="-171450">
              <a:buFontTx/>
              <a:buChar char="•"/>
            </a:pPr>
            <a:r>
              <a:rPr lang="en-US" baseline="0" dirty="0" smtClean="0"/>
              <a:t>Group based on modular domain of the protein</a:t>
            </a:r>
            <a:endParaRPr lang="en-US" dirty="0"/>
          </a:p>
        </p:txBody>
      </p:sp>
      <p:sp>
        <p:nvSpPr>
          <p:cNvPr id="4" name="Slide Number Placeholder 3"/>
          <p:cNvSpPr>
            <a:spLocks noGrp="1"/>
          </p:cNvSpPr>
          <p:nvPr>
            <p:ph type="sldNum" sz="quarter" idx="10"/>
          </p:nvPr>
        </p:nvSpPr>
        <p:spPr/>
        <p:txBody>
          <a:bodyPr/>
          <a:lstStyle/>
          <a:p>
            <a:fld id="{97D5E269-0B75-8640-A90B-7955546E7E67}" type="slidenum">
              <a:rPr lang="en-US" smtClean="0"/>
              <a:t>3</a:t>
            </a:fld>
            <a:endParaRPr lang="en-US"/>
          </a:p>
        </p:txBody>
      </p:sp>
    </p:spTree>
    <p:extLst>
      <p:ext uri="{BB962C8B-B14F-4D97-AF65-F5344CB8AC3E}">
        <p14:creationId xmlns:p14="http://schemas.microsoft.com/office/powerpoint/2010/main" val="3103620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http://</a:t>
            </a:r>
            <a:r>
              <a:rPr lang="en-US" dirty="0" err="1" smtClean="0"/>
              <a:t>mutagenetix.utsouthwestern.edu</a:t>
            </a:r>
            <a:r>
              <a:rPr lang="en-US" dirty="0" smtClean="0"/>
              <a:t>/phenotypic/</a:t>
            </a:r>
            <a:r>
              <a:rPr lang="en-US" dirty="0" err="1" smtClean="0"/>
              <a:t>phenotypic_rec.cfm?pk</a:t>
            </a:r>
            <a:r>
              <a:rPr lang="en-US" dirty="0" smtClean="0"/>
              <a:t>=219</a:t>
            </a:r>
          </a:p>
          <a:p>
            <a:r>
              <a:rPr lang="en-US" dirty="0" err="1" smtClean="0"/>
              <a:t>Propeptide</a:t>
            </a:r>
            <a:r>
              <a:rPr lang="en-US" dirty="0" smtClean="0"/>
              <a:t> domain- This contains a conserved cysteine residue that interacts with the zinc in the active site and prevents binding and cleavage of the substrate, keeping the enzyme in an inactive form</a:t>
            </a:r>
          </a:p>
          <a:p>
            <a:r>
              <a:rPr lang="en-US" dirty="0" smtClean="0"/>
              <a:t>The catalytic</a:t>
            </a:r>
            <a:r>
              <a:rPr lang="en-US" baseline="0" dirty="0" smtClean="0"/>
              <a:t> domain is connected to the C-terminal domain by a flexible hinge or liker region that is 75 AA long.</a:t>
            </a:r>
          </a:p>
          <a:p>
            <a:endParaRPr lang="en-US" baseline="0" dirty="0" smtClean="0"/>
          </a:p>
          <a:p>
            <a:r>
              <a:rPr lang="en-US" baseline="0" dirty="0" smtClean="0"/>
              <a:t>Figure 2. A 'typical' MMP and MMP14 have conserved domains. (A) The domains of a 'typical' released MMP family (B) The domains of membrane-bound mouse MMP14.  The cartoon mutation is a serine to </a:t>
            </a:r>
            <a:r>
              <a:rPr lang="en-US" baseline="0" dirty="0" err="1" smtClean="0"/>
              <a:t>proline</a:t>
            </a:r>
            <a:r>
              <a:rPr lang="en-US" baseline="0" dirty="0" smtClean="0"/>
              <a:t> change at amino acid 466 and is indicated by a red asterisk. Abbreviations: SP, signal peptide; Pro, </a:t>
            </a:r>
            <a:r>
              <a:rPr lang="en-US" baseline="0" dirty="0" err="1" smtClean="0"/>
              <a:t>propeptide</a:t>
            </a:r>
            <a:r>
              <a:rPr lang="en-US" baseline="0" dirty="0" smtClean="0"/>
              <a:t> region; </a:t>
            </a:r>
            <a:r>
              <a:rPr lang="en-US" baseline="0" dirty="0" err="1" smtClean="0"/>
              <a:t>Fr</a:t>
            </a:r>
            <a:r>
              <a:rPr lang="en-US" baseline="0" dirty="0" smtClean="0"/>
              <a:t>, </a:t>
            </a:r>
            <a:r>
              <a:rPr lang="en-US" baseline="0" dirty="0" err="1" smtClean="0"/>
              <a:t>furin</a:t>
            </a:r>
            <a:r>
              <a:rPr lang="en-US" baseline="0" dirty="0" smtClean="0"/>
              <a:t> cleavage site; IS, insertion site; Zn2+, zinc binding site; </a:t>
            </a:r>
            <a:r>
              <a:rPr lang="en-US" baseline="0" dirty="0" err="1" smtClean="0"/>
              <a:t>Hx</a:t>
            </a:r>
            <a:r>
              <a:rPr lang="en-US" baseline="0" dirty="0" smtClean="0"/>
              <a:t>, </a:t>
            </a:r>
            <a:r>
              <a:rPr lang="en-US" baseline="0" dirty="0" err="1" smtClean="0"/>
              <a:t>hemopexin</a:t>
            </a:r>
            <a:r>
              <a:rPr lang="en-US" baseline="0" dirty="0" smtClean="0"/>
              <a:t>-like repeat; T, </a:t>
            </a:r>
            <a:r>
              <a:rPr lang="en-US" baseline="0" dirty="0" err="1" smtClean="0"/>
              <a:t>transmembrane</a:t>
            </a:r>
            <a:r>
              <a:rPr lang="en-US" baseline="0" dirty="0" smtClean="0"/>
              <a:t> domain. </a:t>
            </a:r>
          </a:p>
          <a:p>
            <a:endParaRPr lang="en-US" dirty="0"/>
          </a:p>
        </p:txBody>
      </p:sp>
      <p:sp>
        <p:nvSpPr>
          <p:cNvPr id="4" name="Slide Number Placeholder 3"/>
          <p:cNvSpPr>
            <a:spLocks noGrp="1"/>
          </p:cNvSpPr>
          <p:nvPr>
            <p:ph type="sldNum" sz="quarter" idx="10"/>
          </p:nvPr>
        </p:nvSpPr>
        <p:spPr/>
        <p:txBody>
          <a:bodyPr/>
          <a:lstStyle/>
          <a:p>
            <a:fld id="{97D5E269-0B75-8640-A90B-7955546E7E67}" type="slidenum">
              <a:rPr lang="en-US" smtClean="0"/>
              <a:t>4</a:t>
            </a:fld>
            <a:endParaRPr lang="en-US"/>
          </a:p>
        </p:txBody>
      </p:sp>
    </p:spTree>
    <p:extLst>
      <p:ext uri="{BB962C8B-B14F-4D97-AF65-F5344CB8AC3E}">
        <p14:creationId xmlns:p14="http://schemas.microsoft.com/office/powerpoint/2010/main" val="168680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5E269-0B75-8640-A90B-7955546E7E67}" type="slidenum">
              <a:rPr lang="en-US" smtClean="0"/>
              <a:t>5</a:t>
            </a:fld>
            <a:endParaRPr lang="en-US"/>
          </a:p>
        </p:txBody>
      </p:sp>
    </p:spTree>
    <p:extLst>
      <p:ext uri="{BB962C8B-B14F-4D97-AF65-F5344CB8AC3E}">
        <p14:creationId xmlns:p14="http://schemas.microsoft.com/office/powerpoint/2010/main" val="1117282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Ex: Complex of latent MMP-2 with TIMP-2 which activate pro-MMP2 with help from MT1-MMP (MMP-14)</a:t>
            </a:r>
          </a:p>
          <a:p>
            <a:endParaRPr lang="en-US" dirty="0"/>
          </a:p>
        </p:txBody>
      </p:sp>
      <p:sp>
        <p:nvSpPr>
          <p:cNvPr id="4" name="Slide Number Placeholder 3"/>
          <p:cNvSpPr>
            <a:spLocks noGrp="1"/>
          </p:cNvSpPr>
          <p:nvPr>
            <p:ph type="sldNum" sz="quarter" idx="10"/>
          </p:nvPr>
        </p:nvSpPr>
        <p:spPr/>
        <p:txBody>
          <a:bodyPr/>
          <a:lstStyle/>
          <a:p>
            <a:fld id="{97D5E269-0B75-8640-A90B-7955546E7E67}" type="slidenum">
              <a:rPr lang="en-US" smtClean="0"/>
              <a:t>6</a:t>
            </a:fld>
            <a:endParaRPr lang="en-US"/>
          </a:p>
        </p:txBody>
      </p:sp>
    </p:spTree>
    <p:extLst>
      <p:ext uri="{BB962C8B-B14F-4D97-AF65-F5344CB8AC3E}">
        <p14:creationId xmlns:p14="http://schemas.microsoft.com/office/powerpoint/2010/main" val="2350076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Picture: </a:t>
            </a:r>
            <a:r>
              <a:rPr lang="en-US" sz="1200" dirty="0" err="1" smtClean="0"/>
              <a:t>Egeblad</a:t>
            </a:r>
            <a:r>
              <a:rPr lang="en-US" sz="1200" dirty="0" smtClean="0"/>
              <a:t>, M., </a:t>
            </a:r>
            <a:r>
              <a:rPr lang="en-US" sz="1200" dirty="0" err="1" smtClean="0"/>
              <a:t>Werb</a:t>
            </a:r>
            <a:r>
              <a:rPr lang="en-US" sz="1200" dirty="0" smtClean="0"/>
              <a:t>, Z. New Functions for the Matrix </a:t>
            </a:r>
            <a:r>
              <a:rPr lang="en-US" sz="1200" dirty="0" err="1" smtClean="0"/>
              <a:t>Metalloproteinases</a:t>
            </a:r>
            <a:r>
              <a:rPr lang="en-US" sz="1200" dirty="0" smtClean="0"/>
              <a:t> in Cancer Progression. </a:t>
            </a:r>
            <a:r>
              <a:rPr lang="en-US" sz="1200" i="1" dirty="0" smtClean="0"/>
              <a:t>Nature Reviews Cancer</a:t>
            </a:r>
            <a:r>
              <a:rPr lang="en-US" sz="1200" dirty="0" smtClean="0"/>
              <a:t>. 2002. 2: p. 161</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Because extracellular matrices regulate such basic processes as cell shape, movement, growth, differentiation, and survival by controlling cell adhesion and the cytoskeletal machinery (reviewed in </a:t>
            </a:r>
            <a:r>
              <a:rPr lang="en-US" dirty="0" err="1" smtClean="0"/>
              <a:t>Lukashev</a:t>
            </a:r>
            <a:r>
              <a:rPr lang="en-US" dirty="0" smtClean="0"/>
              <a:t> &amp; </a:t>
            </a:r>
            <a:r>
              <a:rPr lang="en-US" dirty="0" err="1" smtClean="0"/>
              <a:t>Werb</a:t>
            </a:r>
            <a:r>
              <a:rPr lang="en-US" dirty="0" smtClean="0"/>
              <a:t> 1998). By extension, MMPs also influence these same processes by altering the composition and structural organization of the ECM, thereby altering matrix-derived signals.</a:t>
            </a:r>
          </a:p>
          <a:p>
            <a:endParaRPr lang="en-US" dirty="0"/>
          </a:p>
        </p:txBody>
      </p:sp>
      <p:sp>
        <p:nvSpPr>
          <p:cNvPr id="4" name="Slide Number Placeholder 3"/>
          <p:cNvSpPr>
            <a:spLocks noGrp="1"/>
          </p:cNvSpPr>
          <p:nvPr>
            <p:ph type="sldNum" sz="quarter" idx="10"/>
          </p:nvPr>
        </p:nvSpPr>
        <p:spPr/>
        <p:txBody>
          <a:bodyPr/>
          <a:lstStyle/>
          <a:p>
            <a:fld id="{97D5E269-0B75-8640-A90B-7955546E7E67}" type="slidenum">
              <a:rPr lang="en-US" smtClean="0"/>
              <a:t>7</a:t>
            </a:fld>
            <a:endParaRPr lang="en-US"/>
          </a:p>
        </p:txBody>
      </p:sp>
    </p:spTree>
    <p:extLst>
      <p:ext uri="{BB962C8B-B14F-4D97-AF65-F5344CB8AC3E}">
        <p14:creationId xmlns:p14="http://schemas.microsoft.com/office/powerpoint/2010/main" val="1231853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causing the activation and release of cytokines and growth factors, MMPs can also cleave their cell surface receptors.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 degradation of insulin-like growth factor (IGF) binding proteins (IGF-BPs) 3 and 5 by MMPs 1, 2 and 3, and of IGFBP-1 by MMP11, indirectly increases the availability of IGF survival and growth factors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MMP2 can cleave monocyte </a:t>
            </a:r>
            <a:r>
              <a:rPr lang="en-US" dirty="0" err="1" smtClean="0"/>
              <a:t>chemoattractant</a:t>
            </a:r>
            <a:r>
              <a:rPr lang="en-US" dirty="0" smtClean="0"/>
              <a:t> protein-3, thereby inactivating it and generating a chemokine receptor-binding antagonist that further impedes inflammation (</a:t>
            </a:r>
            <a:r>
              <a:rPr lang="en-US" dirty="0" err="1" smtClean="0"/>
              <a:t>McQuibban</a:t>
            </a:r>
            <a:r>
              <a:rPr lang="en-US" dirty="0" smtClean="0"/>
              <a:t> et al. 2000) and, perhaps, immune surveillance against cancer</a:t>
            </a:r>
          </a:p>
          <a:p>
            <a:endParaRPr lang="en-US" dirty="0"/>
          </a:p>
        </p:txBody>
      </p:sp>
      <p:sp>
        <p:nvSpPr>
          <p:cNvPr id="4" name="Slide Number Placeholder 3"/>
          <p:cNvSpPr>
            <a:spLocks noGrp="1"/>
          </p:cNvSpPr>
          <p:nvPr>
            <p:ph type="sldNum" sz="quarter" idx="10"/>
          </p:nvPr>
        </p:nvSpPr>
        <p:spPr/>
        <p:txBody>
          <a:bodyPr/>
          <a:lstStyle/>
          <a:p>
            <a:fld id="{97D5E269-0B75-8640-A90B-7955546E7E67}" type="slidenum">
              <a:rPr lang="en-US" smtClean="0"/>
              <a:t>8</a:t>
            </a:fld>
            <a:endParaRPr lang="en-US"/>
          </a:p>
        </p:txBody>
      </p:sp>
    </p:spTree>
    <p:extLst>
      <p:ext uri="{BB962C8B-B14F-4D97-AF65-F5344CB8AC3E}">
        <p14:creationId xmlns:p14="http://schemas.microsoft.com/office/powerpoint/2010/main" val="3083091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Picture-http://</a:t>
            </a:r>
            <a:r>
              <a:rPr lang="en-US" dirty="0" err="1" smtClean="0"/>
              <a:t>download.springer.com</a:t>
            </a:r>
            <a:r>
              <a:rPr lang="en-US" dirty="0" smtClean="0"/>
              <a:t>/static/</a:t>
            </a:r>
            <a:r>
              <a:rPr lang="en-US" dirty="0" err="1" smtClean="0"/>
              <a:t>pdf</a:t>
            </a:r>
            <a:r>
              <a:rPr lang="en-US" dirty="0" smtClean="0"/>
              <a:t>/255/art%253A10.1007%252Fs00247-001-0649-4.pdf?auth66=1380730461_cf58b88bcbeb38a2ab40e2471688a68a&amp;ext=.</a:t>
            </a:r>
            <a:r>
              <a:rPr lang="en-US" dirty="0" err="1" smtClean="0"/>
              <a:t>pdf</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 absence of a matrix-degrading enzyme leads to progressive bone loss suggesting that MMP-2 is not a critical bone matrix-dissolving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1" dirty="0" smtClean="0"/>
              <a:t>MMP-2, MMP-9, and MT1-MMP, influence bone development and homeostasis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1" dirty="0" smtClean="0"/>
              <a:t>DP radiograph of both hands demonstrates marked bilateral </a:t>
            </a:r>
            <a:r>
              <a:rPr lang="en-US" sz="1200" b="1" i="1" dirty="0" err="1" smtClean="0"/>
              <a:t>osteolysis</a:t>
            </a:r>
            <a:r>
              <a:rPr lang="en-US" sz="1200" b="1" i="1" dirty="0" smtClean="0"/>
              <a:t> (bone loss)  of the carpi (small bones in the main part of the forearm) and digital</a:t>
            </a:r>
            <a:r>
              <a:rPr lang="en-US" sz="1200" b="1" i="1" baseline="0" dirty="0" smtClean="0"/>
              <a:t> </a:t>
            </a:r>
            <a:r>
              <a:rPr lang="en-US" sz="1200" b="1" i="1" dirty="0" smtClean="0"/>
              <a:t>contractures</a:t>
            </a:r>
          </a:p>
          <a:p>
            <a:endParaRPr lang="en-US" dirty="0"/>
          </a:p>
        </p:txBody>
      </p:sp>
      <p:sp>
        <p:nvSpPr>
          <p:cNvPr id="4" name="Slide Number Placeholder 3"/>
          <p:cNvSpPr>
            <a:spLocks noGrp="1"/>
          </p:cNvSpPr>
          <p:nvPr>
            <p:ph type="sldNum" sz="quarter" idx="10"/>
          </p:nvPr>
        </p:nvSpPr>
        <p:spPr/>
        <p:txBody>
          <a:bodyPr/>
          <a:lstStyle/>
          <a:p>
            <a:fld id="{97D5E269-0B75-8640-A90B-7955546E7E67}" type="slidenum">
              <a:rPr lang="en-US" smtClean="0"/>
              <a:t>9</a:t>
            </a:fld>
            <a:endParaRPr lang="en-US"/>
          </a:p>
        </p:txBody>
      </p:sp>
    </p:spTree>
    <p:extLst>
      <p:ext uri="{BB962C8B-B14F-4D97-AF65-F5344CB8AC3E}">
        <p14:creationId xmlns:p14="http://schemas.microsoft.com/office/powerpoint/2010/main" val="362750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 only two reported genetic alterations in cancer cells are translocation of the MMP23genes in neuroblastoma48 and amplification of the MMP24 gene4</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Benign cells acquire malignant properties when MMP activity is increased or TIMP activity diminished</a:t>
            </a:r>
          </a:p>
          <a:p>
            <a:r>
              <a:rPr lang="en-US" dirty="0" smtClean="0"/>
              <a:t>Highly malignant cells are made less aggressive by reducing their MMP levels or suppressing their MMP activity</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7D5E269-0B75-8640-A90B-7955546E7E67}" type="slidenum">
              <a:rPr lang="en-US" smtClean="0"/>
              <a:t>10</a:t>
            </a:fld>
            <a:endParaRPr lang="en-US"/>
          </a:p>
        </p:txBody>
      </p:sp>
    </p:spTree>
    <p:extLst>
      <p:ext uri="{BB962C8B-B14F-4D97-AF65-F5344CB8AC3E}">
        <p14:creationId xmlns:p14="http://schemas.microsoft.com/office/powerpoint/2010/main" val="3603051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A0F762-A5C5-4948-83AF-528EE4A0D1ED}" type="datetimeFigureOut">
              <a:rPr lang="en-US" smtClean="0"/>
              <a:t>11/22/13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36305-FEAF-8F47-A9BB-B6CAE6DC2A5C}" type="slidenum">
              <a:rPr lang="en-US" smtClean="0"/>
              <a:t>‹#›</a:t>
            </a:fld>
            <a:endParaRPr lang="en-US"/>
          </a:p>
        </p:txBody>
      </p:sp>
    </p:spTree>
    <p:extLst>
      <p:ext uri="{BB962C8B-B14F-4D97-AF65-F5344CB8AC3E}">
        <p14:creationId xmlns:p14="http://schemas.microsoft.com/office/powerpoint/2010/main" val="3861489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0F762-A5C5-4948-83AF-528EE4A0D1ED}" type="datetimeFigureOut">
              <a:rPr lang="en-US" smtClean="0"/>
              <a:t>11/22/13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36305-FEAF-8F47-A9BB-B6CAE6DC2A5C}" type="slidenum">
              <a:rPr lang="en-US" smtClean="0"/>
              <a:t>‹#›</a:t>
            </a:fld>
            <a:endParaRPr lang="en-US"/>
          </a:p>
        </p:txBody>
      </p:sp>
    </p:spTree>
    <p:extLst>
      <p:ext uri="{BB962C8B-B14F-4D97-AF65-F5344CB8AC3E}">
        <p14:creationId xmlns:p14="http://schemas.microsoft.com/office/powerpoint/2010/main" val="2328611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0F762-A5C5-4948-83AF-528EE4A0D1ED}" type="datetimeFigureOut">
              <a:rPr lang="en-US" smtClean="0"/>
              <a:t>11/22/13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36305-FEAF-8F47-A9BB-B6CAE6DC2A5C}" type="slidenum">
              <a:rPr lang="en-US" smtClean="0"/>
              <a:t>‹#›</a:t>
            </a:fld>
            <a:endParaRPr lang="en-US"/>
          </a:p>
        </p:txBody>
      </p:sp>
    </p:spTree>
    <p:extLst>
      <p:ext uri="{BB962C8B-B14F-4D97-AF65-F5344CB8AC3E}">
        <p14:creationId xmlns:p14="http://schemas.microsoft.com/office/powerpoint/2010/main" val="75375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0F762-A5C5-4948-83AF-528EE4A0D1ED}" type="datetimeFigureOut">
              <a:rPr lang="en-US" smtClean="0"/>
              <a:t>11/22/13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36305-FEAF-8F47-A9BB-B6CAE6DC2A5C}" type="slidenum">
              <a:rPr lang="en-US" smtClean="0"/>
              <a:t>‹#›</a:t>
            </a:fld>
            <a:endParaRPr lang="en-US"/>
          </a:p>
        </p:txBody>
      </p:sp>
    </p:spTree>
    <p:extLst>
      <p:ext uri="{BB962C8B-B14F-4D97-AF65-F5344CB8AC3E}">
        <p14:creationId xmlns:p14="http://schemas.microsoft.com/office/powerpoint/2010/main" val="267417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A0F762-A5C5-4948-83AF-528EE4A0D1ED}" type="datetimeFigureOut">
              <a:rPr lang="en-US" smtClean="0"/>
              <a:t>11/22/13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36305-FEAF-8F47-A9BB-B6CAE6DC2A5C}" type="slidenum">
              <a:rPr lang="en-US" smtClean="0"/>
              <a:t>‹#›</a:t>
            </a:fld>
            <a:endParaRPr lang="en-US"/>
          </a:p>
        </p:txBody>
      </p:sp>
    </p:spTree>
    <p:extLst>
      <p:ext uri="{BB962C8B-B14F-4D97-AF65-F5344CB8AC3E}">
        <p14:creationId xmlns:p14="http://schemas.microsoft.com/office/powerpoint/2010/main" val="3827533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7430"/>
            <a:ext cx="4038600" cy="49287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97430"/>
            <a:ext cx="4038600" cy="49287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0A0F762-A5C5-4948-83AF-528EE4A0D1ED}" type="datetimeFigureOut">
              <a:rPr lang="en-US" smtClean="0"/>
              <a:t>11/22/13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36305-FEAF-8F47-A9BB-B6CAE6DC2A5C}" type="slidenum">
              <a:rPr lang="en-US" smtClean="0"/>
              <a:t>‹#›</a:t>
            </a:fld>
            <a:endParaRPr lang="en-US"/>
          </a:p>
        </p:txBody>
      </p:sp>
    </p:spTree>
    <p:extLst>
      <p:ext uri="{BB962C8B-B14F-4D97-AF65-F5344CB8AC3E}">
        <p14:creationId xmlns:p14="http://schemas.microsoft.com/office/powerpoint/2010/main" val="2182915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A0F762-A5C5-4948-83AF-528EE4A0D1ED}" type="datetimeFigureOut">
              <a:rPr lang="en-US" smtClean="0"/>
              <a:t>11/22/13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36305-FEAF-8F47-A9BB-B6CAE6DC2A5C}" type="slidenum">
              <a:rPr lang="en-US" smtClean="0"/>
              <a:t>‹#›</a:t>
            </a:fld>
            <a:endParaRPr lang="en-US"/>
          </a:p>
        </p:txBody>
      </p:sp>
    </p:spTree>
    <p:extLst>
      <p:ext uri="{BB962C8B-B14F-4D97-AF65-F5344CB8AC3E}">
        <p14:creationId xmlns:p14="http://schemas.microsoft.com/office/powerpoint/2010/main" val="3645596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A0F762-A5C5-4948-83AF-528EE4A0D1ED}" type="datetimeFigureOut">
              <a:rPr lang="en-US" smtClean="0"/>
              <a:t>11/22/13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36305-FEAF-8F47-A9BB-B6CAE6DC2A5C}" type="slidenum">
              <a:rPr lang="en-US" smtClean="0"/>
              <a:t>‹#›</a:t>
            </a:fld>
            <a:endParaRPr lang="en-US"/>
          </a:p>
        </p:txBody>
      </p:sp>
    </p:spTree>
    <p:extLst>
      <p:ext uri="{BB962C8B-B14F-4D97-AF65-F5344CB8AC3E}">
        <p14:creationId xmlns:p14="http://schemas.microsoft.com/office/powerpoint/2010/main" val="407523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0F762-A5C5-4948-83AF-528EE4A0D1ED}" type="datetimeFigureOut">
              <a:rPr lang="en-US" smtClean="0"/>
              <a:t>11/22/13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36305-FEAF-8F47-A9BB-B6CAE6DC2A5C}" type="slidenum">
              <a:rPr lang="en-US" smtClean="0"/>
              <a:t>‹#›</a:t>
            </a:fld>
            <a:endParaRPr lang="en-US"/>
          </a:p>
        </p:txBody>
      </p:sp>
    </p:spTree>
    <p:extLst>
      <p:ext uri="{BB962C8B-B14F-4D97-AF65-F5344CB8AC3E}">
        <p14:creationId xmlns:p14="http://schemas.microsoft.com/office/powerpoint/2010/main" val="1932441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0F762-A5C5-4948-83AF-528EE4A0D1ED}" type="datetimeFigureOut">
              <a:rPr lang="en-US" smtClean="0"/>
              <a:t>11/22/13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36305-FEAF-8F47-A9BB-B6CAE6DC2A5C}" type="slidenum">
              <a:rPr lang="en-US" smtClean="0"/>
              <a:t>‹#›</a:t>
            </a:fld>
            <a:endParaRPr lang="en-US"/>
          </a:p>
        </p:txBody>
      </p:sp>
    </p:spTree>
    <p:extLst>
      <p:ext uri="{BB962C8B-B14F-4D97-AF65-F5344CB8AC3E}">
        <p14:creationId xmlns:p14="http://schemas.microsoft.com/office/powerpoint/2010/main" val="421081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0F762-A5C5-4948-83AF-528EE4A0D1ED}" type="datetimeFigureOut">
              <a:rPr lang="en-US" smtClean="0"/>
              <a:t>11/22/13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36305-FEAF-8F47-A9BB-B6CAE6DC2A5C}" type="slidenum">
              <a:rPr lang="en-US" smtClean="0"/>
              <a:t>‹#›</a:t>
            </a:fld>
            <a:endParaRPr lang="en-US"/>
          </a:p>
        </p:txBody>
      </p:sp>
    </p:spTree>
    <p:extLst>
      <p:ext uri="{BB962C8B-B14F-4D97-AF65-F5344CB8AC3E}">
        <p14:creationId xmlns:p14="http://schemas.microsoft.com/office/powerpoint/2010/main" val="17675409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741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3238"/>
            <a:ext cx="8229600" cy="49529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9/30/2013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Peyton Lab Group</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36305-FEAF-8F47-A9BB-B6CAE6DC2A5C}" type="slidenum">
              <a:rPr lang="en-US" smtClean="0"/>
              <a:t>‹#›</a:t>
            </a:fld>
            <a:endParaRPr lang="en-US" dirty="0"/>
          </a:p>
        </p:txBody>
      </p:sp>
    </p:spTree>
    <p:extLst>
      <p:ext uri="{BB962C8B-B14F-4D97-AF65-F5344CB8AC3E}">
        <p14:creationId xmlns:p14="http://schemas.microsoft.com/office/powerpoint/2010/main" val="2883218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kern="1200">
          <a:solidFill>
            <a:srgbClr val="8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hyperlink" Target="http://mutagenetix.utsouthwestern.edu/phenotypic/phenotypic_rec.cfm?pk=219" TargetMode="External"/><Relationship Id="rId4" Type="http://schemas.openxmlformats.org/officeDocument/2006/relationships/hyperlink" Target="http://www.tocris.com/dispprod.php?ItemId=5207%23.UkmPrGSDTFY" TargetMode="External"/><Relationship Id="rId1" Type="http://schemas.openxmlformats.org/officeDocument/2006/relationships/slideLayout" Target="../slideLayouts/slideLayout2.xml"/><Relationship Id="rId2" Type="http://schemas.openxmlformats.org/officeDocument/2006/relationships/hyperlink" Target="http://www.wikipedia.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2425"/>
            <a:ext cx="9144000" cy="1470025"/>
          </a:xfrm>
        </p:spPr>
        <p:txBody>
          <a:bodyPr>
            <a:normAutofit/>
          </a:bodyPr>
          <a:lstStyle/>
          <a:p>
            <a:pPr algn="ctr"/>
            <a:r>
              <a:rPr lang="en-US" sz="4400" dirty="0" smtClean="0"/>
              <a:t>Matrix </a:t>
            </a:r>
            <a:r>
              <a:rPr lang="en-US" sz="4400" dirty="0" err="1" smtClean="0"/>
              <a:t>Metalloproteinases</a:t>
            </a:r>
            <a:r>
              <a:rPr lang="en-US" sz="4400" dirty="0" smtClean="0"/>
              <a:t/>
            </a:r>
            <a:br>
              <a:rPr lang="en-US" sz="4400" dirty="0" smtClean="0"/>
            </a:br>
            <a:r>
              <a:rPr lang="en-US" sz="4400" dirty="0" smtClean="0"/>
              <a:t>MMPs</a:t>
            </a:r>
            <a:endParaRPr lang="en-US" sz="4400" dirty="0"/>
          </a:p>
        </p:txBody>
      </p:sp>
      <p:sp>
        <p:nvSpPr>
          <p:cNvPr id="3" name="Subtitle 2"/>
          <p:cNvSpPr>
            <a:spLocks noGrp="1"/>
          </p:cNvSpPr>
          <p:nvPr>
            <p:ph type="subTitle" idx="1"/>
          </p:nvPr>
        </p:nvSpPr>
        <p:spPr>
          <a:xfrm>
            <a:off x="1371600" y="5105400"/>
            <a:ext cx="6400800" cy="1752600"/>
          </a:xfrm>
        </p:spPr>
        <p:txBody>
          <a:bodyPr>
            <a:noAutofit/>
          </a:bodyPr>
          <a:lstStyle/>
          <a:p>
            <a:r>
              <a:rPr lang="en-US" sz="2400" dirty="0" smtClean="0"/>
              <a:t>Group Meeting </a:t>
            </a:r>
          </a:p>
          <a:p>
            <a:r>
              <a:rPr lang="en-US" sz="2400" dirty="0" smtClean="0"/>
              <a:t>9/30/13</a:t>
            </a:r>
          </a:p>
          <a:p>
            <a:r>
              <a:rPr lang="en-US" sz="2400" dirty="0" smtClean="0"/>
              <a:t>Lauren Jansen</a:t>
            </a:r>
            <a:endParaRPr lang="en-US" sz="2400" dirty="0"/>
          </a:p>
        </p:txBody>
      </p:sp>
      <p:pic>
        <p:nvPicPr>
          <p:cNvPr id="4" name="Picture 3"/>
          <p:cNvPicPr>
            <a:picLocks noChangeAspect="1"/>
          </p:cNvPicPr>
          <p:nvPr/>
        </p:nvPicPr>
        <p:blipFill>
          <a:blip r:embed="rId3"/>
          <a:stretch>
            <a:fillRect/>
          </a:stretch>
        </p:blipFill>
        <p:spPr>
          <a:xfrm>
            <a:off x="1240121" y="1709546"/>
            <a:ext cx="6698394" cy="3440677"/>
          </a:xfrm>
          <a:prstGeom prst="rect">
            <a:avLst/>
          </a:prstGeom>
        </p:spPr>
      </p:pic>
    </p:spTree>
    <p:extLst>
      <p:ext uri="{BB962C8B-B14F-4D97-AF65-F5344CB8AC3E}">
        <p14:creationId xmlns:p14="http://schemas.microsoft.com/office/powerpoint/2010/main" val="40388689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MMP Cancer progression</a:t>
            </a:r>
            <a:endParaRPr lang="en-US" dirty="0"/>
          </a:p>
        </p:txBody>
      </p:sp>
      <p:sp>
        <p:nvSpPr>
          <p:cNvPr id="3" name="Content Placeholder 2"/>
          <p:cNvSpPr>
            <a:spLocks noGrp="1"/>
          </p:cNvSpPr>
          <p:nvPr>
            <p:ph idx="1"/>
          </p:nvPr>
        </p:nvSpPr>
        <p:spPr/>
        <p:txBody>
          <a:bodyPr>
            <a:normAutofit fontScale="85000" lnSpcReduction="20000"/>
          </a:bodyPr>
          <a:lstStyle/>
          <a:p>
            <a:r>
              <a:rPr lang="en-US" b="1" i="1" dirty="0"/>
              <a:t>I</a:t>
            </a:r>
            <a:r>
              <a:rPr lang="en-US" b="1" i="1" dirty="0" smtClean="0"/>
              <a:t>ncreasingly bad prognosis with increase in MMPs</a:t>
            </a:r>
          </a:p>
          <a:p>
            <a:pPr lvl="1"/>
            <a:r>
              <a:rPr lang="en-US" dirty="0" smtClean="0"/>
              <a:t>ECM regulates cell behavior by the proteins breaking down in the surrounding area which could </a:t>
            </a:r>
            <a:r>
              <a:rPr lang="en-US" dirty="0"/>
              <a:t>r</a:t>
            </a:r>
            <a:r>
              <a:rPr lang="en-US" dirty="0" smtClean="0"/>
              <a:t>egulate the </a:t>
            </a:r>
            <a:r>
              <a:rPr lang="en-US" dirty="0" err="1" smtClean="0"/>
              <a:t>tumour</a:t>
            </a:r>
            <a:r>
              <a:rPr lang="en-US" dirty="0" smtClean="0"/>
              <a:t> microenvironment</a:t>
            </a:r>
          </a:p>
          <a:p>
            <a:pPr lvl="1"/>
            <a:r>
              <a:rPr lang="en-US" dirty="0" smtClean="0"/>
              <a:t>Activation is increased in almost all cancers over normal tissue</a:t>
            </a:r>
          </a:p>
          <a:p>
            <a:pPr lvl="1"/>
            <a:r>
              <a:rPr lang="en-US" dirty="0"/>
              <a:t>S</a:t>
            </a:r>
            <a:r>
              <a:rPr lang="en-US" dirty="0" smtClean="0"/>
              <a:t>ome MMPs are synthesized by cancer cells, but many other MMPs are predominantly made by stromal cells</a:t>
            </a:r>
          </a:p>
          <a:p>
            <a:r>
              <a:rPr lang="en-US" dirty="0" smtClean="0"/>
              <a:t>Transcriptional changes rather than genetic alterations</a:t>
            </a:r>
          </a:p>
          <a:p>
            <a:pPr lvl="1"/>
            <a:r>
              <a:rPr lang="en-US" dirty="0" smtClean="0"/>
              <a:t>Two reported genetic alterations in cancer cells</a:t>
            </a:r>
          </a:p>
          <a:p>
            <a:r>
              <a:rPr lang="en-US" dirty="0" smtClean="0"/>
              <a:t>MMPs promote malignant behavior in cancer cells </a:t>
            </a:r>
          </a:p>
          <a:p>
            <a:r>
              <a:rPr lang="en-US" b="1" dirty="0" smtClean="0"/>
              <a:t>Key agonists </a:t>
            </a:r>
            <a:r>
              <a:rPr lang="en-US" dirty="0" smtClean="0"/>
              <a:t>in tumor invasion, metastasis, and angiogenesis, including MMPs 1, 2, 3, 9, and 14</a:t>
            </a:r>
          </a:p>
          <a:p>
            <a:endParaRPr lang="en-US" dirty="0" smtClean="0"/>
          </a:p>
          <a:p>
            <a:endParaRPr lang="en-US" dirty="0" smtClean="0"/>
          </a:p>
        </p:txBody>
      </p:sp>
    </p:spTree>
    <p:extLst>
      <p:ext uri="{BB962C8B-B14F-4D97-AF65-F5344CB8AC3E}">
        <p14:creationId xmlns:p14="http://schemas.microsoft.com/office/powerpoint/2010/main" val="20140824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Matrix Metalloproteinase Inhibitors and Cancer: Trials and Tribulations</a:t>
            </a:r>
            <a:endParaRPr lang="en-US" dirty="0"/>
          </a:p>
        </p:txBody>
      </p:sp>
      <p:sp>
        <p:nvSpPr>
          <p:cNvPr id="3" name="Content Placeholder 2"/>
          <p:cNvSpPr>
            <a:spLocks noGrp="1"/>
          </p:cNvSpPr>
          <p:nvPr>
            <p:ph sz="half" idx="1"/>
          </p:nvPr>
        </p:nvSpPr>
        <p:spPr>
          <a:xfrm>
            <a:off x="457200" y="1197430"/>
            <a:ext cx="4768986" cy="5331864"/>
          </a:xfrm>
        </p:spPr>
        <p:txBody>
          <a:bodyPr>
            <a:normAutofit fontScale="77500" lnSpcReduction="20000"/>
          </a:bodyPr>
          <a:lstStyle/>
          <a:p>
            <a:r>
              <a:rPr lang="en-US" dirty="0" smtClean="0"/>
              <a:t>MMP levels rise rapidly when tissues undergo remodeling</a:t>
            </a:r>
          </a:p>
          <a:p>
            <a:pPr lvl="1"/>
            <a:r>
              <a:rPr lang="en-US" dirty="0"/>
              <a:t>I</a:t>
            </a:r>
            <a:r>
              <a:rPr lang="en-US" dirty="0" smtClean="0"/>
              <a:t>nflammation</a:t>
            </a:r>
          </a:p>
          <a:p>
            <a:pPr lvl="1"/>
            <a:r>
              <a:rPr lang="en-US" dirty="0"/>
              <a:t>W</a:t>
            </a:r>
            <a:r>
              <a:rPr lang="en-US" dirty="0" smtClean="0"/>
              <a:t>ound healing</a:t>
            </a:r>
          </a:p>
          <a:p>
            <a:pPr lvl="1"/>
            <a:r>
              <a:rPr lang="en-US" dirty="0" smtClean="0"/>
              <a:t>Cancer</a:t>
            </a:r>
          </a:p>
          <a:p>
            <a:r>
              <a:rPr lang="en-US" baseline="0" dirty="0" smtClean="0"/>
              <a:t>Known to contribute to multiple steps of tumor progression</a:t>
            </a:r>
          </a:p>
          <a:p>
            <a:pPr lvl="1"/>
            <a:r>
              <a:rPr lang="en-US" baseline="0" dirty="0" smtClean="0"/>
              <a:t>Invasion</a:t>
            </a:r>
          </a:p>
          <a:p>
            <a:pPr lvl="1"/>
            <a:r>
              <a:rPr lang="en-US" dirty="0"/>
              <a:t>T</a:t>
            </a:r>
            <a:r>
              <a:rPr lang="en-US" baseline="0" dirty="0" smtClean="0"/>
              <a:t>umor promotion</a:t>
            </a:r>
          </a:p>
          <a:p>
            <a:pPr lvl="1"/>
            <a:r>
              <a:rPr lang="en-US" dirty="0" smtClean="0"/>
              <a:t>A</a:t>
            </a:r>
            <a:r>
              <a:rPr lang="en-US" baseline="0" dirty="0" smtClean="0"/>
              <a:t>ngiogenesis</a:t>
            </a:r>
          </a:p>
          <a:p>
            <a:pPr lvl="1"/>
            <a:r>
              <a:rPr lang="en-US" dirty="0" smtClean="0"/>
              <a:t>Metastasis</a:t>
            </a:r>
            <a:endParaRPr lang="en-US" baseline="0" dirty="0" smtClean="0"/>
          </a:p>
          <a:p>
            <a:r>
              <a:rPr lang="en-US" dirty="0"/>
              <a:t>S</a:t>
            </a:r>
            <a:r>
              <a:rPr lang="en-US" baseline="0" dirty="0" smtClean="0"/>
              <a:t>ynthesized by tumor cells and surrounding stromal cells</a:t>
            </a:r>
          </a:p>
          <a:p>
            <a:r>
              <a:rPr lang="en-US" dirty="0"/>
              <a:t>C</a:t>
            </a:r>
            <a:r>
              <a:rPr lang="en-US" baseline="0" dirty="0" smtClean="0"/>
              <a:t>reate gaps in matrix barriers</a:t>
            </a:r>
          </a:p>
          <a:p>
            <a:r>
              <a:rPr lang="en-US" dirty="0" smtClean="0"/>
              <a:t>S</a:t>
            </a:r>
            <a:r>
              <a:rPr lang="en-US" baseline="0" dirty="0" smtClean="0"/>
              <a:t>olubilize cell surface and matrix-bound factors </a:t>
            </a:r>
          </a:p>
          <a:p>
            <a:pPr lvl="1"/>
            <a:r>
              <a:rPr lang="en-US" baseline="0" dirty="0" smtClean="0"/>
              <a:t>Influences growth, death, and migration</a:t>
            </a:r>
            <a:endParaRPr lang="en-US" dirty="0" smtClean="0"/>
          </a:p>
        </p:txBody>
      </p:sp>
      <p:pic>
        <p:nvPicPr>
          <p:cNvPr id="5" name="Content Placeholder 4"/>
          <p:cNvPicPr>
            <a:picLocks noGrp="1" noChangeAspect="1"/>
          </p:cNvPicPr>
          <p:nvPr>
            <p:ph sz="half" idx="2"/>
          </p:nvPr>
        </p:nvPicPr>
        <p:blipFill>
          <a:blip r:embed="rId3"/>
          <a:srcRect l="-6624" r="-6624"/>
          <a:stretch>
            <a:fillRect/>
          </a:stretch>
        </p:blipFill>
        <p:spPr>
          <a:xfrm>
            <a:off x="5105400" y="1197431"/>
            <a:ext cx="4038600" cy="4928733"/>
          </a:xfrm>
        </p:spPr>
      </p:pic>
    </p:spTree>
    <p:extLst>
      <p:ext uri="{BB962C8B-B14F-4D97-AF65-F5344CB8AC3E}">
        <p14:creationId xmlns:p14="http://schemas.microsoft.com/office/powerpoint/2010/main" val="40447179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Hallmarks of cancer and MMP involvement</a:t>
            </a:r>
            <a:endParaRPr lang="en-US" dirty="0"/>
          </a:p>
        </p:txBody>
      </p:sp>
      <p:pic>
        <p:nvPicPr>
          <p:cNvPr id="4" name="Content Placeholder 3"/>
          <p:cNvPicPr>
            <a:picLocks noGrp="1" noChangeAspect="1"/>
          </p:cNvPicPr>
          <p:nvPr>
            <p:ph idx="1"/>
          </p:nvPr>
        </p:nvPicPr>
        <p:blipFill>
          <a:blip r:embed="rId2"/>
          <a:srcRect t="2712" b="2712"/>
          <a:stretch>
            <a:fillRect/>
          </a:stretch>
        </p:blipFill>
        <p:spPr/>
      </p:pic>
      <p:sp>
        <p:nvSpPr>
          <p:cNvPr id="5" name="Oval 4"/>
          <p:cNvSpPr/>
          <p:nvPr/>
        </p:nvSpPr>
        <p:spPr>
          <a:xfrm>
            <a:off x="3227294" y="1173238"/>
            <a:ext cx="2764118" cy="1172527"/>
          </a:xfrm>
          <a:prstGeom prst="ellipse">
            <a:avLst/>
          </a:pr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991412" y="4059871"/>
            <a:ext cx="2764118" cy="1172527"/>
          </a:xfrm>
          <a:prstGeom prst="ellipse">
            <a:avLst/>
          </a:pr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57200" y="4085627"/>
            <a:ext cx="2764118" cy="1172527"/>
          </a:xfrm>
          <a:prstGeom prst="ellipse">
            <a:avLst/>
          </a:pr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3544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MMP role in primary tumor formation</a:t>
            </a:r>
            <a:endParaRPr lang="en-US" dirty="0"/>
          </a:p>
        </p:txBody>
      </p:sp>
      <p:sp>
        <p:nvSpPr>
          <p:cNvPr id="3" name="Content Placeholder 2"/>
          <p:cNvSpPr>
            <a:spLocks noGrp="1"/>
          </p:cNvSpPr>
          <p:nvPr>
            <p:ph idx="1"/>
          </p:nvPr>
        </p:nvSpPr>
        <p:spPr/>
        <p:txBody>
          <a:bodyPr>
            <a:normAutofit fontScale="77500" lnSpcReduction="20000"/>
          </a:bodyPr>
          <a:lstStyle/>
          <a:p>
            <a:pPr marL="0" indent="0" algn="ctr">
              <a:buNone/>
            </a:pPr>
            <a:r>
              <a:rPr lang="en-US" sz="3600" i="1" dirty="0" smtClean="0"/>
              <a:t>Stromal influences promote cancer development and MMP-overexpressing mice develop more cancers than usual</a:t>
            </a:r>
          </a:p>
          <a:p>
            <a:pPr marL="0" indent="0">
              <a:buNone/>
            </a:pPr>
            <a:r>
              <a:rPr lang="en-US" dirty="0" smtClean="0"/>
              <a:t>Literature Examples:</a:t>
            </a:r>
          </a:p>
          <a:p>
            <a:pPr lvl="1"/>
            <a:r>
              <a:rPr lang="en-US" dirty="0" smtClean="0"/>
              <a:t>Fibroblasts lacking MMP-11 do not foster the growth of human cancer cells in nude mice</a:t>
            </a:r>
          </a:p>
          <a:p>
            <a:pPr lvl="1"/>
            <a:r>
              <a:rPr lang="en-US" dirty="0" smtClean="0"/>
              <a:t>Cancer cells are less capable of colonizing the lungs of MMP-2- or -9-deficient mice than the lungs of wild-type mice</a:t>
            </a:r>
          </a:p>
          <a:p>
            <a:pPr lvl="1"/>
            <a:r>
              <a:rPr lang="en-US" dirty="0" smtClean="0"/>
              <a:t>MMP-1 or -7 leads to </a:t>
            </a:r>
            <a:r>
              <a:rPr lang="en-US" dirty="0" err="1" smtClean="0"/>
              <a:t>hyperproliferative</a:t>
            </a:r>
            <a:r>
              <a:rPr lang="en-US" dirty="0" smtClean="0"/>
              <a:t> disease and increased cancer susceptibility</a:t>
            </a:r>
          </a:p>
          <a:p>
            <a:pPr lvl="1"/>
            <a:r>
              <a:rPr lang="en-US" dirty="0" smtClean="0"/>
              <a:t>Expression of MMP-3 or -14 in the mammary gland results in spontaneous breast cancers</a:t>
            </a:r>
          </a:p>
          <a:p>
            <a:pPr lvl="1"/>
            <a:r>
              <a:rPr lang="en-US" dirty="0" smtClean="0"/>
              <a:t>Transplanting MMP-9 expressing bone marrow cells causes squamous-cell carcinomas in the MMP-9-null mice</a:t>
            </a:r>
            <a:endParaRPr lang="en-US" dirty="0"/>
          </a:p>
        </p:txBody>
      </p:sp>
    </p:spTree>
    <p:extLst>
      <p:ext uri="{BB962C8B-B14F-4D97-AF65-F5344CB8AC3E}">
        <p14:creationId xmlns:p14="http://schemas.microsoft.com/office/powerpoint/2010/main" val="765788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MMPs in Vascular Remodeling</a:t>
            </a:r>
            <a:endParaRPr lang="en-US" dirty="0"/>
          </a:p>
        </p:txBody>
      </p:sp>
      <p:sp>
        <p:nvSpPr>
          <p:cNvPr id="3" name="Content Placeholder 2"/>
          <p:cNvSpPr>
            <a:spLocks noGrp="1"/>
          </p:cNvSpPr>
          <p:nvPr>
            <p:ph idx="1"/>
          </p:nvPr>
        </p:nvSpPr>
        <p:spPr>
          <a:xfrm>
            <a:off x="457200" y="1173238"/>
            <a:ext cx="8088086" cy="4952925"/>
          </a:xfrm>
        </p:spPr>
        <p:txBody>
          <a:bodyPr>
            <a:normAutofit fontScale="92500" lnSpcReduction="20000"/>
          </a:bodyPr>
          <a:lstStyle/>
          <a:p>
            <a:pPr marL="0" indent="0">
              <a:buNone/>
            </a:pPr>
            <a:r>
              <a:rPr lang="en-US" i="1" dirty="0" smtClean="0"/>
              <a:t>MMPs can contribute to angiogenesis by:</a:t>
            </a:r>
          </a:p>
          <a:p>
            <a:pPr marL="514350" indent="-514350">
              <a:buFont typeface="+mj-lt"/>
              <a:buAutoNum type="arabicPeriod"/>
            </a:pPr>
            <a:r>
              <a:rPr lang="en-US" dirty="0" smtClean="0"/>
              <a:t>Disrupting ECM barriers allowing for cell migration through tissues </a:t>
            </a:r>
          </a:p>
          <a:p>
            <a:pPr marL="514350" indent="-514350">
              <a:buFont typeface="+mj-lt"/>
              <a:buAutoNum type="arabicPeriod"/>
            </a:pPr>
            <a:r>
              <a:rPr lang="en-US" dirty="0" smtClean="0"/>
              <a:t>Cleaving positive </a:t>
            </a:r>
            <a:r>
              <a:rPr lang="en-US" dirty="0" err="1" smtClean="0"/>
              <a:t>angiogenic</a:t>
            </a:r>
            <a:r>
              <a:rPr lang="en-US" dirty="0" smtClean="0"/>
              <a:t> factors</a:t>
            </a:r>
          </a:p>
          <a:p>
            <a:pPr marL="514350" indent="-514350">
              <a:buFont typeface="+mj-lt"/>
              <a:buAutoNum type="arabicPeriod"/>
            </a:pPr>
            <a:r>
              <a:rPr lang="en-US" dirty="0"/>
              <a:t>G</a:t>
            </a:r>
            <a:r>
              <a:rPr lang="en-US" dirty="0" smtClean="0"/>
              <a:t>enerating anti-</a:t>
            </a:r>
            <a:r>
              <a:rPr lang="en-US" dirty="0" err="1" smtClean="0"/>
              <a:t>angiogenic</a:t>
            </a:r>
            <a:r>
              <a:rPr lang="en-US" dirty="0" smtClean="0"/>
              <a:t> breakdown products</a:t>
            </a:r>
          </a:p>
          <a:p>
            <a:pPr marL="0" indent="0">
              <a:buNone/>
            </a:pPr>
            <a:r>
              <a:rPr lang="en-US" dirty="0" smtClean="0"/>
              <a:t>Literature Example:</a:t>
            </a:r>
          </a:p>
          <a:p>
            <a:pPr lvl="1"/>
            <a:r>
              <a:rPr lang="en-US" dirty="0" err="1" smtClean="0"/>
              <a:t>Downregulation</a:t>
            </a:r>
            <a:r>
              <a:rPr lang="en-US" dirty="0" smtClean="0"/>
              <a:t> of MMP-2 suppresses</a:t>
            </a:r>
          </a:p>
          <a:p>
            <a:pPr marL="457200" lvl="1" indent="0">
              <a:buNone/>
            </a:pPr>
            <a:r>
              <a:rPr lang="en-US" dirty="0"/>
              <a:t> </a:t>
            </a:r>
            <a:r>
              <a:rPr lang="en-US" dirty="0" smtClean="0"/>
              <a:t>   tumor- induced angiogenesis </a:t>
            </a:r>
          </a:p>
          <a:p>
            <a:pPr lvl="1"/>
            <a:r>
              <a:rPr lang="en-US" dirty="0" smtClean="0"/>
              <a:t>Genetic removal of MMP-9 suppresses </a:t>
            </a:r>
          </a:p>
          <a:p>
            <a:pPr marL="457200" lvl="1" indent="0">
              <a:buNone/>
            </a:pPr>
            <a:r>
              <a:rPr lang="en-US" dirty="0"/>
              <a:t> </a:t>
            </a:r>
            <a:r>
              <a:rPr lang="en-US" dirty="0" smtClean="0"/>
              <a:t>   angiogenesis and tumor growth</a:t>
            </a:r>
          </a:p>
        </p:txBody>
      </p:sp>
      <p:pic>
        <p:nvPicPr>
          <p:cNvPr id="4" name="Picture 3"/>
          <p:cNvPicPr>
            <a:picLocks noChangeAspect="1"/>
          </p:cNvPicPr>
          <p:nvPr/>
        </p:nvPicPr>
        <p:blipFill>
          <a:blip r:embed="rId3"/>
          <a:stretch>
            <a:fillRect/>
          </a:stretch>
        </p:blipFill>
        <p:spPr>
          <a:xfrm>
            <a:off x="6579734" y="3479120"/>
            <a:ext cx="2564265" cy="3378880"/>
          </a:xfrm>
          <a:prstGeom prst="rect">
            <a:avLst/>
          </a:prstGeom>
        </p:spPr>
      </p:pic>
    </p:spTree>
    <p:extLst>
      <p:ext uri="{BB962C8B-B14F-4D97-AF65-F5344CB8AC3E}">
        <p14:creationId xmlns:p14="http://schemas.microsoft.com/office/powerpoint/2010/main" val="42220814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MMPs in cell invasion and apoptosis</a:t>
            </a:r>
            <a:endParaRPr lang="en-US" dirty="0"/>
          </a:p>
        </p:txBody>
      </p:sp>
      <p:sp>
        <p:nvSpPr>
          <p:cNvPr id="3" name="Content Placeholder 2"/>
          <p:cNvSpPr>
            <a:spLocks noGrp="1"/>
          </p:cNvSpPr>
          <p:nvPr>
            <p:ph idx="1"/>
          </p:nvPr>
        </p:nvSpPr>
        <p:spPr/>
        <p:txBody>
          <a:bodyPr>
            <a:normAutofit fontScale="85000" lnSpcReduction="20000"/>
          </a:bodyPr>
          <a:lstStyle/>
          <a:p>
            <a:r>
              <a:rPr lang="en-US" dirty="0"/>
              <a:t>B</a:t>
            </a:r>
            <a:r>
              <a:rPr lang="en-US" dirty="0" smtClean="0"/>
              <a:t>reak down the structural barriers so cells can cross tissue boundaries and </a:t>
            </a:r>
            <a:r>
              <a:rPr lang="en-US" b="1" i="1" dirty="0" smtClean="0"/>
              <a:t>invade </a:t>
            </a:r>
          </a:p>
          <a:p>
            <a:r>
              <a:rPr lang="en-US" dirty="0" smtClean="0"/>
              <a:t>MMP-mediated disruption matrices can induce apoptosis in anchorage-dependent cells </a:t>
            </a:r>
          </a:p>
          <a:p>
            <a:pPr lvl="1"/>
            <a:r>
              <a:rPr lang="en-US" dirty="0"/>
              <a:t>P</a:t>
            </a:r>
            <a:r>
              <a:rPr lang="en-US" dirty="0" smtClean="0"/>
              <a:t>lays an important role in normal physiologic cell death</a:t>
            </a:r>
          </a:p>
          <a:p>
            <a:pPr lvl="1"/>
            <a:r>
              <a:rPr lang="en-US" dirty="0" smtClean="0"/>
              <a:t>Cancer can select for anchorage-independent and apoptosis- resistant mutants</a:t>
            </a:r>
            <a:endParaRPr lang="en-US" b="1" i="1" dirty="0" smtClean="0"/>
          </a:p>
          <a:p>
            <a:r>
              <a:rPr lang="en-US" dirty="0" smtClean="0"/>
              <a:t>Literature Examples: </a:t>
            </a:r>
          </a:p>
          <a:p>
            <a:pPr lvl="1"/>
            <a:r>
              <a:rPr lang="en-US" dirty="0" smtClean="0"/>
              <a:t>Cleavage of E-cadherin and CD44 results in the release of fragments of the ECM domains and increases invasive behavior </a:t>
            </a:r>
          </a:p>
          <a:p>
            <a:pPr lvl="1"/>
            <a:r>
              <a:rPr lang="en-US" dirty="0"/>
              <a:t>C</a:t>
            </a:r>
            <a:r>
              <a:rPr lang="en-US" dirty="0" smtClean="0"/>
              <a:t>leavage of the αv integrin subunit precursor by MMP-14 enhances cancer-cell migration. </a:t>
            </a:r>
          </a:p>
          <a:p>
            <a:endParaRPr lang="en-US" dirty="0"/>
          </a:p>
        </p:txBody>
      </p:sp>
    </p:spTree>
    <p:extLst>
      <p:ext uri="{BB962C8B-B14F-4D97-AF65-F5344CB8AC3E}">
        <p14:creationId xmlns:p14="http://schemas.microsoft.com/office/powerpoint/2010/main" val="38843167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Metastasis</a:t>
            </a:r>
            <a:endParaRPr lang="en-US" dirty="0"/>
          </a:p>
        </p:txBody>
      </p:sp>
      <p:sp>
        <p:nvSpPr>
          <p:cNvPr id="3" name="Content Placeholder 2"/>
          <p:cNvSpPr>
            <a:spLocks noGrp="1"/>
          </p:cNvSpPr>
          <p:nvPr>
            <p:ph idx="1"/>
          </p:nvPr>
        </p:nvSpPr>
        <p:spPr/>
        <p:txBody>
          <a:bodyPr>
            <a:normAutofit fontScale="85000" lnSpcReduction="10000"/>
          </a:bodyPr>
          <a:lstStyle/>
          <a:p>
            <a:pPr marL="0" indent="0" algn="ctr">
              <a:buNone/>
            </a:pPr>
            <a:r>
              <a:rPr lang="en-US" b="1" i="1" dirty="0" smtClean="0"/>
              <a:t>MMPs are thought to facilitate invasion and metastasis by degrading structural ECM components</a:t>
            </a:r>
          </a:p>
          <a:p>
            <a:r>
              <a:rPr lang="en-US" dirty="0"/>
              <a:t>I</a:t>
            </a:r>
            <a:r>
              <a:rPr lang="en-US" dirty="0" smtClean="0"/>
              <a:t>nvasive behavior is associated with the </a:t>
            </a:r>
            <a:r>
              <a:rPr lang="en-US" dirty="0" err="1" smtClean="0"/>
              <a:t>upregulation</a:t>
            </a:r>
            <a:r>
              <a:rPr lang="en-US" dirty="0" smtClean="0"/>
              <a:t> of MMPs in virtually all human cancers</a:t>
            </a:r>
          </a:p>
          <a:p>
            <a:pPr marL="0" indent="0">
              <a:buNone/>
            </a:pPr>
            <a:r>
              <a:rPr lang="en-US" dirty="0" smtClean="0"/>
              <a:t>Literature Examples:</a:t>
            </a:r>
          </a:p>
          <a:p>
            <a:r>
              <a:rPr lang="en-US" dirty="0" smtClean="0"/>
              <a:t>MMP-2 deficient mice show diminished lung </a:t>
            </a:r>
            <a:r>
              <a:rPr lang="en-US" dirty="0" err="1" smtClean="0"/>
              <a:t>mets</a:t>
            </a:r>
            <a:r>
              <a:rPr lang="en-US" dirty="0" smtClean="0"/>
              <a:t> after intravenous injection of cancer cells </a:t>
            </a:r>
          </a:p>
          <a:p>
            <a:r>
              <a:rPr lang="en-US" dirty="0" err="1" smtClean="0"/>
              <a:t>Intravital</a:t>
            </a:r>
            <a:r>
              <a:rPr lang="en-US" dirty="0" smtClean="0"/>
              <a:t> </a:t>
            </a:r>
            <a:r>
              <a:rPr lang="en-US" dirty="0" err="1" smtClean="0"/>
              <a:t>videomicroscopy</a:t>
            </a:r>
            <a:r>
              <a:rPr lang="en-US" dirty="0" smtClean="0"/>
              <a:t> shows TIMP1-overexpressing cancer cells exiting vasculature at the same rate as their parental counterparts, but these cells yield fewer and smaller metastases</a:t>
            </a:r>
            <a:endParaRPr lang="en-US" dirty="0"/>
          </a:p>
        </p:txBody>
      </p:sp>
    </p:spTree>
    <p:extLst>
      <p:ext uri="{BB962C8B-B14F-4D97-AF65-F5344CB8AC3E}">
        <p14:creationId xmlns:p14="http://schemas.microsoft.com/office/powerpoint/2010/main" val="36660560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trials</a:t>
            </a:r>
            <a:endParaRPr lang="en-US" dirty="0"/>
          </a:p>
        </p:txBody>
      </p:sp>
      <p:sp>
        <p:nvSpPr>
          <p:cNvPr id="3" name="Content Placeholder 2"/>
          <p:cNvSpPr>
            <a:spLocks noGrp="1"/>
          </p:cNvSpPr>
          <p:nvPr>
            <p:ph idx="1"/>
          </p:nvPr>
        </p:nvSpPr>
        <p:spPr>
          <a:xfrm>
            <a:off x="457200" y="937379"/>
            <a:ext cx="8229600" cy="5430762"/>
          </a:xfrm>
        </p:spPr>
        <p:txBody>
          <a:bodyPr>
            <a:noAutofit/>
          </a:bodyPr>
          <a:lstStyle/>
          <a:p>
            <a:pPr marL="0" indent="0" algn="ctr">
              <a:buNone/>
            </a:pPr>
            <a:r>
              <a:rPr lang="en-US" sz="2200" b="1" i="1" dirty="0" smtClean="0"/>
              <a:t>MMP Inhibitors- </a:t>
            </a:r>
            <a:r>
              <a:rPr lang="en-US" sz="2200" i="1" dirty="0" smtClean="0"/>
              <a:t>Small molecules containing both </a:t>
            </a:r>
            <a:r>
              <a:rPr lang="en-US" sz="2200" i="1" dirty="0" err="1" smtClean="0"/>
              <a:t>hydroxamate</a:t>
            </a:r>
            <a:r>
              <a:rPr lang="en-US" sz="2200" i="1" dirty="0" smtClean="0"/>
              <a:t> and non-</a:t>
            </a:r>
            <a:r>
              <a:rPr lang="en-US" sz="2200" i="1" dirty="0" err="1" smtClean="0"/>
              <a:t>hydroxamate</a:t>
            </a:r>
            <a:r>
              <a:rPr lang="en-US" sz="2200" i="1" dirty="0" smtClean="0"/>
              <a:t> zinc binding sites, as well as natural products such as </a:t>
            </a:r>
            <a:r>
              <a:rPr lang="en-US" sz="2200" i="1" dirty="0" err="1" smtClean="0"/>
              <a:t>tetracyclines</a:t>
            </a:r>
            <a:r>
              <a:rPr lang="en-US" sz="2200" i="1" dirty="0" smtClean="0"/>
              <a:t> and their derivatives</a:t>
            </a:r>
          </a:p>
          <a:p>
            <a:r>
              <a:rPr lang="en-US" sz="2200" dirty="0"/>
              <a:t>A</a:t>
            </a:r>
            <a:r>
              <a:rPr lang="en-US" sz="2200" dirty="0" smtClean="0"/>
              <a:t>mong the ﬁrst group of anticancer drugs that were ‘‘molecularly targeted agents’’</a:t>
            </a:r>
          </a:p>
          <a:p>
            <a:r>
              <a:rPr lang="en-US" sz="2200" dirty="0" smtClean="0"/>
              <a:t>&gt;50 MMP inhibitors have been pursued</a:t>
            </a:r>
          </a:p>
          <a:p>
            <a:r>
              <a:rPr lang="en-US" sz="2200" b="1" dirty="0" smtClean="0"/>
              <a:t>Phase I</a:t>
            </a:r>
          </a:p>
          <a:p>
            <a:pPr lvl="1"/>
            <a:r>
              <a:rPr lang="en-US" sz="2000" dirty="0" smtClean="0"/>
              <a:t>skeletal pain and </a:t>
            </a:r>
          </a:p>
          <a:p>
            <a:pPr marL="457200" lvl="1" indent="0">
              <a:buNone/>
            </a:pPr>
            <a:r>
              <a:rPr lang="en-US" sz="2000" dirty="0"/>
              <a:t> </a:t>
            </a:r>
            <a:r>
              <a:rPr lang="en-US" sz="2000" dirty="0" smtClean="0"/>
              <a:t>    inflammation </a:t>
            </a:r>
          </a:p>
          <a:p>
            <a:r>
              <a:rPr lang="en-US" sz="2200" b="1" dirty="0" smtClean="0"/>
              <a:t>Phase II</a:t>
            </a:r>
          </a:p>
          <a:p>
            <a:pPr lvl="1"/>
            <a:r>
              <a:rPr lang="en-US" sz="2000" dirty="0" smtClean="0"/>
              <a:t>MMPs were cytostatic </a:t>
            </a:r>
          </a:p>
          <a:p>
            <a:r>
              <a:rPr lang="en-US" sz="2200" b="1" dirty="0" smtClean="0"/>
              <a:t>Phase III</a:t>
            </a:r>
          </a:p>
          <a:p>
            <a:pPr lvl="1"/>
            <a:r>
              <a:rPr lang="en-US" sz="2000" dirty="0" smtClean="0"/>
              <a:t>most focus on patients in advanced phases of metastasis because of the regulation of invasion</a:t>
            </a:r>
          </a:p>
          <a:p>
            <a:pPr lvl="1"/>
            <a:r>
              <a:rPr lang="en-US" sz="2000" dirty="0" smtClean="0"/>
              <a:t>At this point it was decided that there was no </a:t>
            </a:r>
            <a:r>
              <a:rPr lang="en-US" sz="2000" dirty="0" err="1" smtClean="0"/>
              <a:t>therapuetic</a:t>
            </a:r>
            <a:r>
              <a:rPr lang="en-US" sz="2000" dirty="0" smtClean="0"/>
              <a:t> benefit in human cancer</a:t>
            </a:r>
          </a:p>
          <a:p>
            <a:pPr marL="0" indent="0">
              <a:buNone/>
            </a:pPr>
            <a:endParaRPr lang="en-US" sz="2200" dirty="0" smtClean="0"/>
          </a:p>
        </p:txBody>
      </p:sp>
      <p:pic>
        <p:nvPicPr>
          <p:cNvPr id="4" name="Picture 3"/>
          <p:cNvPicPr>
            <a:picLocks noChangeAspect="1"/>
          </p:cNvPicPr>
          <p:nvPr/>
        </p:nvPicPr>
        <p:blipFill>
          <a:blip r:embed="rId3"/>
          <a:stretch>
            <a:fillRect/>
          </a:stretch>
        </p:blipFill>
        <p:spPr>
          <a:xfrm>
            <a:off x="3883847" y="3187699"/>
            <a:ext cx="4802953" cy="2115458"/>
          </a:xfrm>
          <a:prstGeom prst="rect">
            <a:avLst/>
          </a:prstGeom>
        </p:spPr>
      </p:pic>
    </p:spTree>
    <p:extLst>
      <p:ext uri="{BB962C8B-B14F-4D97-AF65-F5344CB8AC3E}">
        <p14:creationId xmlns:p14="http://schemas.microsoft.com/office/powerpoint/2010/main" val="9197663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Tested MMP Inhibitors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err="1" smtClean="0"/>
              <a:t>Batimastat</a:t>
            </a:r>
            <a:r>
              <a:rPr lang="en-US" b="1" dirty="0" smtClean="0"/>
              <a:t> (BB94)</a:t>
            </a:r>
            <a:endParaRPr lang="en-US" dirty="0"/>
          </a:p>
          <a:p>
            <a:pPr lvl="1"/>
            <a:r>
              <a:rPr lang="en-US" dirty="0" smtClean="0"/>
              <a:t>inhibited most MMPs</a:t>
            </a:r>
          </a:p>
          <a:p>
            <a:pPr lvl="1"/>
            <a:r>
              <a:rPr lang="en-US" dirty="0"/>
              <a:t>N</a:t>
            </a:r>
            <a:r>
              <a:rPr lang="en-US" dirty="0" smtClean="0"/>
              <a:t>ot orally bio-available</a:t>
            </a:r>
            <a:endParaRPr lang="en-US" dirty="0"/>
          </a:p>
          <a:p>
            <a:pPr lvl="1"/>
            <a:r>
              <a:rPr lang="en-US" dirty="0" smtClean="0"/>
              <a:t>Phase I</a:t>
            </a:r>
          </a:p>
          <a:p>
            <a:r>
              <a:rPr lang="en-US" b="1" dirty="0" err="1" smtClean="0"/>
              <a:t>Marimastat</a:t>
            </a:r>
            <a:r>
              <a:rPr lang="en-US" b="1" dirty="0" smtClean="0"/>
              <a:t> (BB2516)</a:t>
            </a:r>
            <a:endParaRPr lang="en-US" dirty="0" smtClean="0"/>
          </a:p>
          <a:p>
            <a:pPr lvl="1"/>
            <a:r>
              <a:rPr lang="en-US" dirty="0" smtClean="0"/>
              <a:t>broad spectrum inhibitor, also inhibited related enzyme families </a:t>
            </a:r>
          </a:p>
          <a:p>
            <a:pPr lvl="1"/>
            <a:r>
              <a:rPr lang="en-US" dirty="0" smtClean="0"/>
              <a:t>Phase III</a:t>
            </a:r>
          </a:p>
          <a:p>
            <a:pPr lvl="1"/>
            <a:r>
              <a:rPr lang="en-US" dirty="0" smtClean="0"/>
              <a:t>Improved survival but awful quality of life</a:t>
            </a:r>
            <a:endParaRPr lang="en-US" b="1" dirty="0" smtClean="0"/>
          </a:p>
          <a:p>
            <a:r>
              <a:rPr lang="en-US" b="1" dirty="0" err="1" smtClean="0"/>
              <a:t>Prinomastat</a:t>
            </a:r>
            <a:r>
              <a:rPr lang="en-US" b="1" dirty="0" smtClean="0"/>
              <a:t> (AG3340)</a:t>
            </a:r>
            <a:endParaRPr lang="en-US" dirty="0"/>
          </a:p>
          <a:p>
            <a:pPr lvl="1"/>
            <a:r>
              <a:rPr lang="en-US" dirty="0" smtClean="0"/>
              <a:t>Designed to remove side effects</a:t>
            </a:r>
          </a:p>
          <a:p>
            <a:pPr lvl="1"/>
            <a:r>
              <a:rPr lang="en-US" dirty="0" smtClean="0"/>
              <a:t>MMP-9, MMP-2, MMP-1</a:t>
            </a:r>
          </a:p>
          <a:p>
            <a:pPr lvl="1"/>
            <a:r>
              <a:rPr lang="en-US" dirty="0" smtClean="0"/>
              <a:t>Dose-dependent Pain</a:t>
            </a:r>
          </a:p>
          <a:p>
            <a:pPr lvl="1"/>
            <a:r>
              <a:rPr lang="en-US" dirty="0" smtClean="0"/>
              <a:t>Phase III</a:t>
            </a:r>
          </a:p>
        </p:txBody>
      </p:sp>
      <p:pic>
        <p:nvPicPr>
          <p:cNvPr id="4" name="Picture 3"/>
          <p:cNvPicPr>
            <a:picLocks noChangeAspect="1"/>
          </p:cNvPicPr>
          <p:nvPr/>
        </p:nvPicPr>
        <p:blipFill>
          <a:blip r:embed="rId3"/>
          <a:stretch>
            <a:fillRect/>
          </a:stretch>
        </p:blipFill>
        <p:spPr>
          <a:xfrm>
            <a:off x="6032500" y="4326590"/>
            <a:ext cx="2654300" cy="2120900"/>
          </a:xfrm>
          <a:prstGeom prst="rect">
            <a:avLst/>
          </a:prstGeom>
        </p:spPr>
      </p:pic>
    </p:spTree>
    <p:extLst>
      <p:ext uri="{BB962C8B-B14F-4D97-AF65-F5344CB8AC3E}">
        <p14:creationId xmlns:p14="http://schemas.microsoft.com/office/powerpoint/2010/main" val="14607919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MMP Inhibitors fail?</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Dose-limiting Toxicities</a:t>
            </a:r>
          </a:p>
          <a:p>
            <a:r>
              <a:rPr lang="en-US" sz="2800" i="1" dirty="0" smtClean="0"/>
              <a:t>Lack of Efﬁcacy</a:t>
            </a:r>
            <a:r>
              <a:rPr lang="en-US" sz="2800" dirty="0" smtClean="0"/>
              <a:t>-vast difference between mouse models and human models</a:t>
            </a:r>
          </a:p>
          <a:p>
            <a:r>
              <a:rPr lang="en-US" sz="2800" dirty="0" smtClean="0"/>
              <a:t>TIMPs may block some aspects of cancer, while promoting other aspects of cancer</a:t>
            </a:r>
          </a:p>
          <a:p>
            <a:pPr marL="342900" lvl="1" indent="-342900">
              <a:buFont typeface="Arial"/>
              <a:buChar char="•"/>
            </a:pPr>
            <a:r>
              <a:rPr lang="en-US" dirty="0" smtClean="0"/>
              <a:t>Focus was on the late steps of tumor progression</a:t>
            </a:r>
          </a:p>
          <a:p>
            <a:pPr marL="342900" lvl="1" indent="-342900">
              <a:buFont typeface="Arial"/>
              <a:buChar char="•"/>
            </a:pPr>
            <a:r>
              <a:rPr lang="en-US" dirty="0"/>
              <a:t>R</a:t>
            </a:r>
            <a:r>
              <a:rPr lang="en-US" dirty="0" smtClean="0"/>
              <a:t>ecruited by stromal cells over cancer cells</a:t>
            </a:r>
          </a:p>
          <a:p>
            <a:pPr marL="0" lvl="1" indent="0">
              <a:buNone/>
            </a:pPr>
            <a:r>
              <a:rPr lang="en-US" b="1" dirty="0" smtClean="0"/>
              <a:t>Suggestions for Improvements:</a:t>
            </a:r>
          </a:p>
          <a:p>
            <a:pPr marL="342900" lvl="1" indent="-342900">
              <a:buFont typeface="Arial"/>
              <a:buChar char="•"/>
            </a:pPr>
            <a:r>
              <a:rPr lang="en-US" dirty="0" smtClean="0"/>
              <a:t>Potential anti-</a:t>
            </a:r>
            <a:r>
              <a:rPr lang="en-US" dirty="0" err="1" smtClean="0"/>
              <a:t>angiogenic</a:t>
            </a:r>
            <a:r>
              <a:rPr lang="en-US" dirty="0" smtClean="0"/>
              <a:t> agents for primary that can help to maintain small clusters of metastatic cells in a dormant state. </a:t>
            </a:r>
          </a:p>
          <a:p>
            <a:pPr marL="0" lvl="1" indent="0">
              <a:buNone/>
            </a:pPr>
            <a:endParaRPr lang="en-US" sz="2400" dirty="0" smtClean="0"/>
          </a:p>
          <a:p>
            <a:endParaRPr lang="en-US" sz="4800" dirty="0"/>
          </a:p>
        </p:txBody>
      </p:sp>
    </p:spTree>
    <p:extLst>
      <p:ext uri="{BB962C8B-B14F-4D97-AF65-F5344CB8AC3E}">
        <p14:creationId xmlns:p14="http://schemas.microsoft.com/office/powerpoint/2010/main" val="40020657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MMPs are secreted and cell surface enzymes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Utilize metal ions for catalytic activity</a:t>
            </a:r>
          </a:p>
          <a:p>
            <a:r>
              <a:rPr lang="en-US" b="1" i="1" dirty="0" smtClean="0"/>
              <a:t>Process and Degrade substrates</a:t>
            </a:r>
          </a:p>
          <a:p>
            <a:pPr lvl="1"/>
            <a:r>
              <a:rPr lang="en-US" dirty="0" smtClean="0"/>
              <a:t>Proteinases</a:t>
            </a:r>
            <a:endParaRPr lang="en-US" dirty="0"/>
          </a:p>
          <a:p>
            <a:pPr lvl="1"/>
            <a:r>
              <a:rPr lang="en-US" dirty="0" smtClean="0"/>
              <a:t>proteinase inhibitors</a:t>
            </a:r>
          </a:p>
          <a:p>
            <a:pPr lvl="1"/>
            <a:r>
              <a:rPr lang="en-US" dirty="0" smtClean="0"/>
              <a:t>clotting factors</a:t>
            </a:r>
          </a:p>
          <a:p>
            <a:pPr lvl="1"/>
            <a:r>
              <a:rPr lang="en-US" dirty="0" smtClean="0"/>
              <a:t>chemotactic molecules</a:t>
            </a:r>
          </a:p>
          <a:p>
            <a:pPr lvl="1"/>
            <a:r>
              <a:rPr lang="en-US" dirty="0" smtClean="0"/>
              <a:t>latent growth factors</a:t>
            </a:r>
          </a:p>
          <a:p>
            <a:pPr lvl="1"/>
            <a:r>
              <a:rPr lang="en-US" dirty="0" smtClean="0"/>
              <a:t>growth factor–binding proteins</a:t>
            </a:r>
          </a:p>
          <a:p>
            <a:pPr lvl="1"/>
            <a:r>
              <a:rPr lang="en-US" dirty="0" smtClean="0"/>
              <a:t>cell surface receptors</a:t>
            </a:r>
          </a:p>
          <a:p>
            <a:pPr lvl="1"/>
            <a:r>
              <a:rPr lang="en-US" dirty="0" smtClean="0"/>
              <a:t>cell-cell adhesion molecules</a:t>
            </a:r>
          </a:p>
          <a:p>
            <a:pPr lvl="1"/>
            <a:r>
              <a:rPr lang="en-US" i="1" dirty="0" smtClean="0"/>
              <a:t>virtually all structural </a:t>
            </a:r>
            <a:r>
              <a:rPr lang="en-US" dirty="0" smtClean="0"/>
              <a:t>ECM proteins</a:t>
            </a:r>
            <a:endParaRPr lang="en-US" dirty="0"/>
          </a:p>
        </p:txBody>
      </p:sp>
    </p:spTree>
    <p:extLst>
      <p:ext uri="{BB962C8B-B14F-4D97-AF65-F5344CB8AC3E}">
        <p14:creationId xmlns:p14="http://schemas.microsoft.com/office/powerpoint/2010/main" val="26287292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
            </a:r>
            <a:r>
              <a:rPr lang="en-US" dirty="0" smtClean="0"/>
              <a:t>articipation of MMP</a:t>
            </a:r>
            <a:r>
              <a:rPr lang="en-US" dirty="0"/>
              <a:t>s</a:t>
            </a:r>
            <a:r>
              <a:rPr lang="en-US" dirty="0" smtClean="0"/>
              <a:t> in </a:t>
            </a:r>
            <a:r>
              <a:rPr lang="en-US" dirty="0" err="1"/>
              <a:t>T</a:t>
            </a:r>
            <a:r>
              <a:rPr lang="en-US" dirty="0" err="1" smtClean="0"/>
              <a:t>umour</a:t>
            </a:r>
            <a:r>
              <a:rPr lang="en-US" dirty="0" smtClean="0"/>
              <a:t> </a:t>
            </a:r>
            <a:r>
              <a:rPr lang="en-US" dirty="0" err="1"/>
              <a:t>P</a:t>
            </a:r>
            <a:r>
              <a:rPr lang="en-US" dirty="0" err="1" smtClean="0"/>
              <a:t>ericyte</a:t>
            </a:r>
            <a:r>
              <a:rPr lang="en-US" dirty="0" smtClean="0"/>
              <a:t> Recruitment</a:t>
            </a:r>
            <a:endParaRPr lang="en-US" dirty="0"/>
          </a:p>
        </p:txBody>
      </p:sp>
      <p:sp>
        <p:nvSpPr>
          <p:cNvPr id="6" name="Text Placeholder 5"/>
          <p:cNvSpPr>
            <a:spLocks noGrp="1"/>
          </p:cNvSpPr>
          <p:nvPr>
            <p:ph type="body" idx="1"/>
          </p:nvPr>
        </p:nvSpPr>
        <p:spPr/>
        <p:txBody>
          <a:bodyPr/>
          <a:lstStyle/>
          <a:p>
            <a:r>
              <a:rPr lang="en-US" dirty="0" smtClean="0"/>
              <a:t>Levels of Recruitment</a:t>
            </a:r>
            <a:endParaRPr lang="en-US" dirty="0"/>
          </a:p>
        </p:txBody>
      </p:sp>
      <p:sp>
        <p:nvSpPr>
          <p:cNvPr id="4" name="Content Placeholder 3"/>
          <p:cNvSpPr>
            <a:spLocks noGrp="1"/>
          </p:cNvSpPr>
          <p:nvPr>
            <p:ph sz="half" idx="2"/>
          </p:nvPr>
        </p:nvSpPr>
        <p:spPr/>
        <p:txBody>
          <a:bodyPr>
            <a:normAutofit fontScale="85000" lnSpcReduction="10000"/>
          </a:bodyPr>
          <a:lstStyle/>
          <a:p>
            <a:pPr marL="457200" indent="-457200">
              <a:buFont typeface="+mj-lt"/>
              <a:buAutoNum type="arabicPeriod"/>
            </a:pPr>
            <a:r>
              <a:rPr lang="en-US" dirty="0"/>
              <a:t>P</a:t>
            </a:r>
            <a:r>
              <a:rPr lang="en-US" dirty="0" smtClean="0"/>
              <a:t>romotion of </a:t>
            </a:r>
            <a:r>
              <a:rPr lang="en-US" dirty="0" err="1" smtClean="0"/>
              <a:t>pericyte</a:t>
            </a:r>
            <a:r>
              <a:rPr lang="en-US" dirty="0" smtClean="0"/>
              <a:t> invasion by ECM degradation </a:t>
            </a:r>
          </a:p>
          <a:p>
            <a:pPr marL="457200" indent="-457200">
              <a:buFont typeface="+mj-lt"/>
              <a:buAutoNum type="arabicPeriod"/>
            </a:pPr>
            <a:r>
              <a:rPr lang="en-US" dirty="0" smtClean="0"/>
              <a:t>ECM modification stimulates </a:t>
            </a:r>
            <a:r>
              <a:rPr lang="en-US" dirty="0" err="1" smtClean="0"/>
              <a:t>pericyte</a:t>
            </a:r>
            <a:r>
              <a:rPr lang="en-US" dirty="0" smtClean="0"/>
              <a:t> proliferation and protection against apoptosis</a:t>
            </a:r>
          </a:p>
          <a:p>
            <a:pPr marL="457200" indent="-457200">
              <a:buFont typeface="+mj-lt"/>
              <a:buAutoNum type="arabicPeriod"/>
            </a:pPr>
            <a:r>
              <a:rPr lang="en-US" dirty="0" smtClean="0"/>
              <a:t>Releases GFs bound to ECM and activates </a:t>
            </a:r>
            <a:r>
              <a:rPr lang="en-US" dirty="0" err="1" smtClean="0"/>
              <a:t>pericytes</a:t>
            </a:r>
            <a:endParaRPr lang="en-US" dirty="0"/>
          </a:p>
          <a:p>
            <a:pPr marL="457200" indent="-457200">
              <a:buFont typeface="+mj-lt"/>
              <a:buAutoNum type="arabicPeriod"/>
            </a:pPr>
            <a:r>
              <a:rPr lang="en-US" dirty="0" smtClean="0"/>
              <a:t>Increased gene expression of </a:t>
            </a:r>
            <a:r>
              <a:rPr lang="en-US" dirty="0" err="1" smtClean="0"/>
              <a:t>angiogenic</a:t>
            </a:r>
            <a:r>
              <a:rPr lang="en-US" dirty="0" smtClean="0"/>
              <a:t> cell surface receptor </a:t>
            </a:r>
          </a:p>
          <a:p>
            <a:pPr marL="457200" indent="-457200">
              <a:buFont typeface="+mj-lt"/>
              <a:buAutoNum type="arabicPeriod"/>
            </a:pPr>
            <a:r>
              <a:rPr lang="en-US" dirty="0" smtClean="0"/>
              <a:t>Promotes </a:t>
            </a:r>
            <a:r>
              <a:rPr lang="en-US" dirty="0" err="1" smtClean="0"/>
              <a:t>angiogenic</a:t>
            </a:r>
            <a:r>
              <a:rPr lang="en-US" dirty="0" smtClean="0"/>
              <a:t> </a:t>
            </a:r>
            <a:r>
              <a:rPr lang="en-US" dirty="0" err="1" smtClean="0"/>
              <a:t>signalling</a:t>
            </a:r>
            <a:endParaRPr lang="en-US" dirty="0"/>
          </a:p>
          <a:p>
            <a:pPr marL="457200" indent="-457200">
              <a:buFont typeface="+mj-lt"/>
              <a:buAutoNum type="arabicPeriod"/>
            </a:pPr>
            <a:r>
              <a:rPr lang="en-US" dirty="0" smtClean="0"/>
              <a:t>Recruits bone marrow-derived stem cells</a:t>
            </a:r>
            <a:endParaRPr lang="en-US" dirty="0"/>
          </a:p>
        </p:txBody>
      </p:sp>
      <p:pic>
        <p:nvPicPr>
          <p:cNvPr id="9" name="Content Placeholder 8"/>
          <p:cNvPicPr>
            <a:picLocks noGrp="1" noChangeAspect="1"/>
          </p:cNvPicPr>
          <p:nvPr>
            <p:ph sz="quarter" idx="4"/>
          </p:nvPr>
        </p:nvPicPr>
        <p:blipFill>
          <a:blip r:embed="rId3"/>
          <a:srcRect t="-11579" b="-11579"/>
          <a:stretch>
            <a:fillRect/>
          </a:stretch>
        </p:blipFill>
        <p:spPr>
          <a:xfrm>
            <a:off x="4368554" y="1553256"/>
            <a:ext cx="4696188" cy="4591050"/>
          </a:xfrm>
        </p:spPr>
      </p:pic>
    </p:spTree>
    <p:extLst>
      <p:ext uri="{BB962C8B-B14F-4D97-AF65-F5344CB8AC3E}">
        <p14:creationId xmlns:p14="http://schemas.microsoft.com/office/powerpoint/2010/main" val="28650360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Cell specific ingrowth in hydrogels</a:t>
            </a:r>
            <a:endParaRPr lang="en-US" dirty="0"/>
          </a:p>
        </p:txBody>
      </p:sp>
      <p:sp>
        <p:nvSpPr>
          <p:cNvPr id="4" name="Content Placeholder 3"/>
          <p:cNvSpPr>
            <a:spLocks noGrp="1"/>
          </p:cNvSpPr>
          <p:nvPr>
            <p:ph sz="half" idx="1"/>
          </p:nvPr>
        </p:nvSpPr>
        <p:spPr/>
        <p:txBody>
          <a:bodyPr>
            <a:normAutofit fontScale="92500" lnSpcReduction="20000"/>
          </a:bodyPr>
          <a:lstStyle/>
          <a:p>
            <a:pPr marL="0" indent="0">
              <a:buNone/>
            </a:pPr>
            <a:r>
              <a:rPr lang="en-US" dirty="0" smtClean="0"/>
              <a:t>HDF - human dermal fibroblasts</a:t>
            </a:r>
          </a:p>
          <a:p>
            <a:pPr marL="0" indent="0">
              <a:buNone/>
            </a:pPr>
            <a:r>
              <a:rPr lang="en-US" dirty="0" smtClean="0"/>
              <a:t>VSMC - human vascular smooth muscle cells</a:t>
            </a:r>
          </a:p>
          <a:p>
            <a:r>
              <a:rPr lang="en-US" dirty="0" smtClean="0"/>
              <a:t>MMP-14 - critical to cellular invasion of matrices</a:t>
            </a:r>
          </a:p>
          <a:p>
            <a:r>
              <a:rPr lang="en-US" dirty="0" smtClean="0"/>
              <a:t>MMP-9- more specific expression in cells such as keratinocytes, monocytes and tissue macrophages</a:t>
            </a:r>
          </a:p>
          <a:p>
            <a:r>
              <a:rPr lang="en-US" dirty="0" smtClean="0"/>
              <a:t>Pan-MMP a sequence that is cleaved by a wide range of MMPs</a:t>
            </a:r>
            <a:endParaRPr lang="en-US" dirty="0"/>
          </a:p>
        </p:txBody>
      </p:sp>
      <p:pic>
        <p:nvPicPr>
          <p:cNvPr id="6" name="Content Placeholder 5"/>
          <p:cNvPicPr>
            <a:picLocks noGrp="1" noChangeAspect="1"/>
          </p:cNvPicPr>
          <p:nvPr>
            <p:ph sz="half" idx="2"/>
          </p:nvPr>
        </p:nvPicPr>
        <p:blipFill>
          <a:blip r:embed="rId2"/>
          <a:srcRect l="-3633" r="-3633"/>
          <a:stretch>
            <a:fillRect/>
          </a:stretch>
        </p:blipFill>
        <p:spPr/>
      </p:pic>
    </p:spTree>
    <p:extLst>
      <p:ext uri="{BB962C8B-B14F-4D97-AF65-F5344CB8AC3E}">
        <p14:creationId xmlns:p14="http://schemas.microsoft.com/office/powerpoint/2010/main" val="16817795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9"/>
            <a:ext cx="8229600" cy="1518302"/>
          </a:xfrm>
        </p:spPr>
        <p:txBody>
          <a:bodyPr>
            <a:normAutofit/>
          </a:bodyPr>
          <a:lstStyle/>
          <a:p>
            <a:r>
              <a:rPr lang="en-US" sz="2800" dirty="0" err="1" smtClean="0"/>
              <a:t>Mesenchymal</a:t>
            </a:r>
            <a:r>
              <a:rPr lang="en-US" sz="2800" dirty="0" smtClean="0"/>
              <a:t> Stem Cells Enhance Angiogenesis in Mechanically Viable </a:t>
            </a:r>
            <a:r>
              <a:rPr lang="en-US" sz="2800" dirty="0" err="1" smtClean="0"/>
              <a:t>Prevascularized</a:t>
            </a:r>
            <a:r>
              <a:rPr lang="en-US" sz="2800" dirty="0" smtClean="0"/>
              <a:t> Tissues via Early Matrix Metalloproteinase </a:t>
            </a:r>
            <a:r>
              <a:rPr lang="en-US" sz="2800" dirty="0" err="1" smtClean="0"/>
              <a:t>UpregulationCYRUS</a:t>
            </a:r>
            <a:endParaRPr lang="en-US" sz="2800" dirty="0"/>
          </a:p>
        </p:txBody>
      </p:sp>
      <p:pic>
        <p:nvPicPr>
          <p:cNvPr id="7" name="Content Placeholder 6"/>
          <p:cNvPicPr>
            <a:picLocks noGrp="1" noChangeAspect="1"/>
          </p:cNvPicPr>
          <p:nvPr>
            <p:ph idx="1"/>
          </p:nvPr>
        </p:nvPicPr>
        <p:blipFill>
          <a:blip r:embed="rId3"/>
          <a:srcRect l="-25031" r="-25031"/>
          <a:stretch>
            <a:fillRect/>
          </a:stretch>
        </p:blipFill>
        <p:spPr>
          <a:xfrm>
            <a:off x="-782931" y="2024879"/>
            <a:ext cx="6118959" cy="3682651"/>
          </a:xfrm>
        </p:spPr>
      </p:pic>
      <p:pic>
        <p:nvPicPr>
          <p:cNvPr id="8" name="Picture 7"/>
          <p:cNvPicPr>
            <a:picLocks noChangeAspect="1"/>
          </p:cNvPicPr>
          <p:nvPr/>
        </p:nvPicPr>
        <p:blipFill>
          <a:blip r:embed="rId4"/>
          <a:stretch>
            <a:fillRect/>
          </a:stretch>
        </p:blipFill>
        <p:spPr>
          <a:xfrm>
            <a:off x="4435151" y="1681232"/>
            <a:ext cx="4693908" cy="5094941"/>
          </a:xfrm>
          <a:prstGeom prst="rect">
            <a:avLst/>
          </a:prstGeom>
        </p:spPr>
      </p:pic>
    </p:spTree>
    <p:extLst>
      <p:ext uri="{BB962C8B-B14F-4D97-AF65-F5344CB8AC3E}">
        <p14:creationId xmlns:p14="http://schemas.microsoft.com/office/powerpoint/2010/main" val="10546920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Questions?</a:t>
            </a:r>
            <a:endParaRPr lang="en-US" sz="4800" dirty="0"/>
          </a:p>
        </p:txBody>
      </p:sp>
    </p:spTree>
    <p:extLst>
      <p:ext uri="{BB962C8B-B14F-4D97-AF65-F5344CB8AC3E}">
        <p14:creationId xmlns:p14="http://schemas.microsoft.com/office/powerpoint/2010/main" val="6230075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8529"/>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457200" y="873168"/>
            <a:ext cx="8229600" cy="5252996"/>
          </a:xfrm>
        </p:spPr>
        <p:txBody>
          <a:bodyPr>
            <a:normAutofit fontScale="85000" lnSpcReduction="10000"/>
          </a:bodyPr>
          <a:lstStyle/>
          <a:p>
            <a:pPr>
              <a:buFont typeface="Lucida Grande"/>
              <a:buChar char="-"/>
            </a:pPr>
            <a:r>
              <a:rPr lang="en-US" sz="2000" dirty="0" err="1" smtClean="0"/>
              <a:t>Egeblad</a:t>
            </a:r>
            <a:r>
              <a:rPr lang="en-US" sz="2000" dirty="0" smtClean="0"/>
              <a:t>, M., </a:t>
            </a:r>
            <a:r>
              <a:rPr lang="en-US" sz="2000" dirty="0" err="1" smtClean="0"/>
              <a:t>Werb</a:t>
            </a:r>
            <a:r>
              <a:rPr lang="en-US" sz="2000" dirty="0" smtClean="0"/>
              <a:t>, Z. New Functions for the Matrix </a:t>
            </a:r>
            <a:r>
              <a:rPr lang="en-US" sz="2000" dirty="0" err="1" smtClean="0"/>
              <a:t>Metalloproteinases</a:t>
            </a:r>
            <a:r>
              <a:rPr lang="en-US" sz="2000" dirty="0" smtClean="0"/>
              <a:t> in Cancer Progression. </a:t>
            </a:r>
            <a:r>
              <a:rPr lang="en-US" sz="2000" i="1" dirty="0" smtClean="0"/>
              <a:t>Nature Reviews Cancer</a:t>
            </a:r>
            <a:r>
              <a:rPr lang="en-US" sz="2000" dirty="0" smtClean="0"/>
              <a:t>. 2002. 2: p. 161</a:t>
            </a:r>
          </a:p>
          <a:p>
            <a:pPr>
              <a:buFont typeface="Lucida Grande"/>
              <a:buChar char="-"/>
            </a:pPr>
            <a:r>
              <a:rPr lang="en-US" sz="2000" dirty="0" err="1" smtClean="0"/>
              <a:t>Chantrain</a:t>
            </a:r>
            <a:r>
              <a:rPr lang="en-US" sz="2000" dirty="0" smtClean="0"/>
              <a:t>, C., et</a:t>
            </a:r>
            <a:r>
              <a:rPr lang="en-US" sz="2000" baseline="0" dirty="0" smtClean="0"/>
              <a:t> al. </a:t>
            </a:r>
            <a:r>
              <a:rPr lang="en-US" sz="2000" baseline="0" dirty="0" err="1" smtClean="0"/>
              <a:t>Menchanisms</a:t>
            </a:r>
            <a:r>
              <a:rPr lang="en-US" sz="2000" baseline="0" dirty="0" smtClean="0"/>
              <a:t> of </a:t>
            </a:r>
            <a:r>
              <a:rPr lang="en-US" sz="2000" baseline="0" dirty="0" err="1" smtClean="0"/>
              <a:t>pericyte</a:t>
            </a:r>
            <a:r>
              <a:rPr lang="en-US" sz="2000" baseline="0" dirty="0" smtClean="0"/>
              <a:t> recruitment in </a:t>
            </a:r>
            <a:r>
              <a:rPr lang="en-US" sz="2000" baseline="0" dirty="0" err="1" smtClean="0"/>
              <a:t>tumour</a:t>
            </a:r>
            <a:r>
              <a:rPr lang="en-US" sz="2000" baseline="0" dirty="0" smtClean="0"/>
              <a:t> angiogenesis: a new role for </a:t>
            </a:r>
            <a:r>
              <a:rPr lang="en-US" sz="2000" baseline="0" dirty="0" err="1" smtClean="0"/>
              <a:t>metalloproteinases</a:t>
            </a:r>
            <a:r>
              <a:rPr lang="en-US" sz="2000" baseline="0" dirty="0" smtClean="0"/>
              <a:t>. </a:t>
            </a:r>
            <a:r>
              <a:rPr lang="en-US" sz="2000" i="1" baseline="0" dirty="0" smtClean="0"/>
              <a:t>European Journal of Cancer</a:t>
            </a:r>
            <a:r>
              <a:rPr lang="en-US" sz="2000" baseline="0" dirty="0" smtClean="0"/>
              <a:t>. 2006. 42(3): p. 310</a:t>
            </a:r>
          </a:p>
          <a:p>
            <a:pPr>
              <a:buFont typeface="Lucida Grande"/>
              <a:buChar char="-"/>
            </a:pPr>
            <a:r>
              <a:rPr lang="en-US" sz="2000" dirty="0" err="1" smtClean="0"/>
              <a:t>Coussens</a:t>
            </a:r>
            <a:r>
              <a:rPr lang="en-US" sz="2000" dirty="0" smtClean="0"/>
              <a:t>, L., </a:t>
            </a:r>
            <a:r>
              <a:rPr lang="en-US" sz="2000" dirty="0" err="1" smtClean="0"/>
              <a:t>Fingleton</a:t>
            </a:r>
            <a:r>
              <a:rPr lang="en-US" sz="2000" dirty="0" smtClean="0"/>
              <a:t> B. ,</a:t>
            </a:r>
            <a:r>
              <a:rPr lang="en-US" sz="2000" dirty="0"/>
              <a:t> </a:t>
            </a:r>
            <a:r>
              <a:rPr lang="en-US" sz="2000" dirty="0" err="1" smtClean="0"/>
              <a:t>Matrisian</a:t>
            </a:r>
            <a:r>
              <a:rPr lang="en-US" sz="2000" dirty="0" smtClean="0"/>
              <a:t>, L.. Matrix Metalloproteinase Inhibitors and Cancer: Trials and Tribulations. </a:t>
            </a:r>
            <a:r>
              <a:rPr lang="en-US" sz="2000" i="1" dirty="0" smtClean="0"/>
              <a:t>Science</a:t>
            </a:r>
            <a:r>
              <a:rPr lang="en-US" sz="2000" dirty="0" smtClean="0"/>
              <a:t>. 2002 295(5565): p. 2387</a:t>
            </a:r>
          </a:p>
          <a:p>
            <a:pPr>
              <a:buFont typeface="Lucida Grande"/>
              <a:buChar char="-"/>
            </a:pPr>
            <a:r>
              <a:rPr lang="en-US" sz="2000" dirty="0" err="1" smtClean="0"/>
              <a:t>Bracher</a:t>
            </a:r>
            <a:r>
              <a:rPr lang="en-US" sz="2000" dirty="0" smtClean="0"/>
              <a:t>, M., et al. Cell Specific Ingrowth Hydrogels. </a:t>
            </a:r>
            <a:r>
              <a:rPr lang="en-US" sz="2000" i="1" dirty="0" smtClean="0"/>
              <a:t>Biomaterials</a:t>
            </a:r>
            <a:r>
              <a:rPr lang="en-US" sz="2000" dirty="0" smtClean="0"/>
              <a:t>. 2013. 34: p. 6797</a:t>
            </a:r>
          </a:p>
          <a:p>
            <a:pPr>
              <a:buFont typeface="Lucida Grande"/>
              <a:buChar char="-"/>
            </a:pPr>
            <a:r>
              <a:rPr lang="en-US" sz="2000" dirty="0" err="1" smtClean="0"/>
              <a:t>Ghajar</a:t>
            </a:r>
            <a:r>
              <a:rPr lang="en-US" sz="2000" dirty="0" smtClean="0"/>
              <a:t>, C., et. al. </a:t>
            </a:r>
            <a:r>
              <a:rPr lang="en-US" sz="2000" dirty="0" err="1" smtClean="0"/>
              <a:t>Mesenchymal</a:t>
            </a:r>
            <a:r>
              <a:rPr lang="en-US" sz="2000" dirty="0" smtClean="0"/>
              <a:t> Stem Cells Enhance Angiogenesis Early Matrix Metalloproteinase </a:t>
            </a:r>
            <a:r>
              <a:rPr lang="en-US" sz="2000" dirty="0" err="1" smtClean="0"/>
              <a:t>Upregulation</a:t>
            </a:r>
            <a:r>
              <a:rPr lang="en-US" sz="2000" dirty="0" smtClean="0"/>
              <a:t>. Tissue Engineering. 2006. 12(10): p. 2875</a:t>
            </a:r>
          </a:p>
          <a:p>
            <a:pPr>
              <a:buFont typeface="Lucida Grande"/>
              <a:buChar char="-"/>
            </a:pPr>
            <a:r>
              <a:rPr lang="en-US" sz="2000" dirty="0" err="1" smtClean="0"/>
              <a:t>Hanahan</a:t>
            </a:r>
            <a:r>
              <a:rPr lang="en-US" sz="2000" dirty="0" smtClean="0"/>
              <a:t>, D. et al. Hallmarks of Cancer: The Next Generation. Cell. 2011. 144(5): p. 646.</a:t>
            </a:r>
          </a:p>
          <a:p>
            <a:pPr>
              <a:buFont typeface="Lucida Grande"/>
              <a:buChar char="-"/>
            </a:pPr>
            <a:r>
              <a:rPr lang="en-US" sz="2000" dirty="0" err="1" smtClean="0"/>
              <a:t>Fingleton</a:t>
            </a:r>
            <a:r>
              <a:rPr lang="en-US" sz="2000" dirty="0" smtClean="0"/>
              <a:t>, B. MMP Inhibitor Clinical Trials-The Past, Present, and Future. The Cancer </a:t>
            </a:r>
            <a:r>
              <a:rPr lang="en-US" sz="2000" dirty="0" err="1" smtClean="0"/>
              <a:t>Degradome</a:t>
            </a:r>
            <a:r>
              <a:rPr lang="en-US" sz="2000" dirty="0" smtClean="0"/>
              <a:t>. 2008. P. 759</a:t>
            </a:r>
          </a:p>
          <a:p>
            <a:pPr>
              <a:buFont typeface="Lucida Grande"/>
              <a:buChar char="-"/>
            </a:pPr>
            <a:r>
              <a:rPr lang="en-US" sz="2000" dirty="0" err="1" smtClean="0"/>
              <a:t>academicdepartments.musc.edu</a:t>
            </a:r>
            <a:r>
              <a:rPr lang="en-US" sz="2000" dirty="0" smtClean="0"/>
              <a:t>/surgery/research/</a:t>
            </a:r>
            <a:r>
              <a:rPr lang="en-US" sz="2000" dirty="0" err="1" smtClean="0"/>
              <a:t>ctresearch</a:t>
            </a:r>
            <a:r>
              <a:rPr lang="en-US" sz="2000" dirty="0" smtClean="0"/>
              <a:t>/</a:t>
            </a:r>
            <a:r>
              <a:rPr lang="en-US" sz="2000" dirty="0" err="1" smtClean="0"/>
              <a:t>spinale_research.htm</a:t>
            </a:r>
            <a:endParaRPr lang="en-US" sz="2000" dirty="0" smtClean="0"/>
          </a:p>
          <a:p>
            <a:pPr>
              <a:buFont typeface="Lucida Grande"/>
              <a:buChar char="-"/>
            </a:pPr>
            <a:r>
              <a:rPr lang="en-US" sz="2000" dirty="0" smtClean="0">
                <a:hlinkClick r:id="rId2"/>
              </a:rPr>
              <a:t>www.wikipedia.org</a:t>
            </a:r>
            <a:endParaRPr lang="en-US" sz="2000" dirty="0" smtClean="0"/>
          </a:p>
          <a:p>
            <a:pPr>
              <a:buFont typeface="Lucida Grande"/>
              <a:buChar char="-"/>
            </a:pPr>
            <a:r>
              <a:rPr lang="en-US" sz="2000" dirty="0" smtClean="0">
                <a:hlinkClick r:id="rId3"/>
              </a:rPr>
              <a:t>http://mutagenetix.utsouthwestern.edu/phenotypic/phenotypic_rec.cfm?pk=219</a:t>
            </a:r>
            <a:endParaRPr lang="en-US" sz="2000" dirty="0" smtClean="0"/>
          </a:p>
          <a:p>
            <a:pPr>
              <a:buFont typeface="Lucida Grande"/>
              <a:buChar char="-"/>
            </a:pPr>
            <a:r>
              <a:rPr lang="en-US" sz="2000" dirty="0" smtClean="0">
                <a:hlinkClick r:id="rId4"/>
              </a:rPr>
              <a:t>http://www.tocris.com/dispprod.php?ItemId=5207#.UkmPrGSDTFY</a:t>
            </a:r>
            <a:endParaRPr lang="en-US" sz="2000" dirty="0" smtClean="0"/>
          </a:p>
          <a:p>
            <a:pPr>
              <a:buFont typeface="Lucida Grande"/>
              <a:buChar char="-"/>
            </a:pPr>
            <a:r>
              <a:rPr lang="en-US" sz="2000" dirty="0" err="1" smtClean="0"/>
              <a:t>Zucker</a:t>
            </a:r>
            <a:r>
              <a:rPr lang="en-US" sz="2000" dirty="0" smtClean="0"/>
              <a:t>, S. Selective matrix metalloproteinase (MMP) inhibitors in cancer therapy: Ready for prime time?. Cancer </a:t>
            </a:r>
            <a:r>
              <a:rPr lang="en-US" sz="2000" dirty="0" err="1" smtClean="0"/>
              <a:t>Biol</a:t>
            </a:r>
            <a:r>
              <a:rPr lang="en-US" sz="2000" dirty="0" smtClean="0"/>
              <a:t> </a:t>
            </a:r>
            <a:r>
              <a:rPr lang="en-US" sz="2000" dirty="0" err="1" smtClean="0"/>
              <a:t>Ther</a:t>
            </a:r>
            <a:r>
              <a:rPr lang="en-US" sz="2000" dirty="0" smtClean="0"/>
              <a:t>. 2009. 8(4): p. 2371</a:t>
            </a:r>
          </a:p>
        </p:txBody>
      </p:sp>
    </p:spTree>
    <p:extLst>
      <p:ext uri="{BB962C8B-B14F-4D97-AF65-F5344CB8AC3E}">
        <p14:creationId xmlns:p14="http://schemas.microsoft.com/office/powerpoint/2010/main" val="37478482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4275"/>
          </a:xfrm>
        </p:spPr>
        <p:txBody>
          <a:bodyPr>
            <a:normAutofit/>
          </a:bodyPr>
          <a:lstStyle/>
          <a:p>
            <a:r>
              <a:rPr lang="en-US" dirty="0" smtClean="0"/>
              <a:t>Classification of MMP</a:t>
            </a:r>
            <a:endParaRPr lang="en-US" dirty="0"/>
          </a:p>
        </p:txBody>
      </p:sp>
      <p:sp>
        <p:nvSpPr>
          <p:cNvPr id="3" name="Content Placeholder 2"/>
          <p:cNvSpPr>
            <a:spLocks noGrp="1"/>
          </p:cNvSpPr>
          <p:nvPr>
            <p:ph sz="half" idx="1"/>
          </p:nvPr>
        </p:nvSpPr>
        <p:spPr>
          <a:xfrm>
            <a:off x="457199" y="1008914"/>
            <a:ext cx="4953091" cy="5117250"/>
          </a:xfrm>
        </p:spPr>
        <p:txBody>
          <a:bodyPr>
            <a:normAutofit fontScale="92500" lnSpcReduction="20000"/>
          </a:bodyPr>
          <a:lstStyle/>
          <a:p>
            <a:r>
              <a:rPr lang="en-US" dirty="0" smtClean="0"/>
              <a:t>25 human MMPs</a:t>
            </a:r>
          </a:p>
          <a:p>
            <a:pPr lvl="1"/>
            <a:r>
              <a:rPr lang="en-US" dirty="0" smtClean="0"/>
              <a:t>The 6 MMPs with </a:t>
            </a:r>
            <a:r>
              <a:rPr lang="en-US" dirty="0" err="1" smtClean="0"/>
              <a:t>transmembrane</a:t>
            </a:r>
            <a:r>
              <a:rPr lang="en-US" dirty="0" smtClean="0"/>
              <a:t> domains are expressed as cell surface enzymes.</a:t>
            </a:r>
          </a:p>
          <a:p>
            <a:r>
              <a:rPr lang="en-US" dirty="0" smtClean="0"/>
              <a:t>Originally grouped according to their ECM specificity</a:t>
            </a:r>
          </a:p>
          <a:p>
            <a:pPr lvl="1"/>
            <a:r>
              <a:rPr lang="en-US" dirty="0" smtClean="0"/>
              <a:t>Ex. collagenases, </a:t>
            </a:r>
            <a:r>
              <a:rPr lang="en-US" dirty="0" err="1" smtClean="0"/>
              <a:t>gelatinases</a:t>
            </a:r>
            <a:r>
              <a:rPr lang="en-US" dirty="0" smtClean="0"/>
              <a:t>, </a:t>
            </a:r>
            <a:r>
              <a:rPr lang="en-US" dirty="0" err="1" smtClean="0"/>
              <a:t>stromelysins</a:t>
            </a:r>
            <a:r>
              <a:rPr lang="en-US" dirty="0" smtClean="0"/>
              <a:t> and </a:t>
            </a:r>
            <a:r>
              <a:rPr lang="en-US" dirty="0" err="1" smtClean="0"/>
              <a:t>matrilysins</a:t>
            </a:r>
            <a:endParaRPr lang="en-US" dirty="0" smtClean="0"/>
          </a:p>
          <a:p>
            <a:r>
              <a:rPr lang="en-US" dirty="0" smtClean="0"/>
              <a:t>Now grouped according to structure</a:t>
            </a:r>
          </a:p>
          <a:p>
            <a:pPr lvl="1"/>
            <a:r>
              <a:rPr lang="en-US" dirty="0" smtClean="0"/>
              <a:t>8 distinct groups, 5 secreted, three membrane-type MMP</a:t>
            </a:r>
          </a:p>
          <a:p>
            <a:pPr lvl="1"/>
            <a:r>
              <a:rPr lang="en-US" dirty="0" smtClean="0"/>
              <a:t>See Figure</a:t>
            </a:r>
          </a:p>
          <a:p>
            <a:r>
              <a:rPr lang="en-US" b="1" dirty="0" smtClean="0"/>
              <a:t>TIMPs- </a:t>
            </a:r>
            <a:r>
              <a:rPr lang="en-US" dirty="0" smtClean="0"/>
              <a:t>tissue inhibitors of </a:t>
            </a:r>
            <a:r>
              <a:rPr lang="en-US" dirty="0" err="1" smtClean="0"/>
              <a:t>metalloproteinases</a:t>
            </a:r>
            <a:endParaRPr lang="en-US" dirty="0" smtClean="0"/>
          </a:p>
        </p:txBody>
      </p:sp>
      <p:pic>
        <p:nvPicPr>
          <p:cNvPr id="5" name="Content Placeholder 4"/>
          <p:cNvPicPr>
            <a:picLocks noGrp="1" noChangeAspect="1"/>
          </p:cNvPicPr>
          <p:nvPr>
            <p:ph sz="half" idx="2"/>
          </p:nvPr>
        </p:nvPicPr>
        <p:blipFill>
          <a:blip r:embed="rId3"/>
          <a:srcRect l="-16382" r="-16382"/>
          <a:stretch>
            <a:fillRect/>
          </a:stretch>
        </p:blipFill>
        <p:spPr>
          <a:xfrm>
            <a:off x="4731581" y="995684"/>
            <a:ext cx="4806751" cy="5386813"/>
          </a:xfrm>
        </p:spPr>
      </p:pic>
    </p:spTree>
    <p:extLst>
      <p:ext uri="{BB962C8B-B14F-4D97-AF65-F5344CB8AC3E}">
        <p14:creationId xmlns:p14="http://schemas.microsoft.com/office/powerpoint/2010/main" val="7851483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Structure</a:t>
            </a:r>
            <a:endParaRPr lang="en-US" dirty="0"/>
          </a:p>
        </p:txBody>
      </p:sp>
      <p:sp>
        <p:nvSpPr>
          <p:cNvPr id="3" name="Content Placeholder 2"/>
          <p:cNvSpPr>
            <a:spLocks noGrp="1"/>
          </p:cNvSpPr>
          <p:nvPr>
            <p:ph idx="1"/>
          </p:nvPr>
        </p:nvSpPr>
        <p:spPr>
          <a:xfrm>
            <a:off x="457200" y="1173238"/>
            <a:ext cx="8229600" cy="3310419"/>
          </a:xfrm>
        </p:spPr>
        <p:txBody>
          <a:bodyPr>
            <a:normAutofit fontScale="92500" lnSpcReduction="20000"/>
          </a:bodyPr>
          <a:lstStyle/>
          <a:p>
            <a:r>
              <a:rPr lang="en-US" b="1" dirty="0" smtClean="0"/>
              <a:t>Pro-peptide domain</a:t>
            </a:r>
            <a:r>
              <a:rPr lang="en-US" dirty="0" smtClean="0"/>
              <a:t>-must be removed for the enzyme to become active </a:t>
            </a:r>
          </a:p>
          <a:p>
            <a:pPr lvl="1"/>
            <a:r>
              <a:rPr lang="en-US" dirty="0" smtClean="0"/>
              <a:t>“Cysteine” switch</a:t>
            </a:r>
          </a:p>
          <a:p>
            <a:r>
              <a:rPr lang="en-US" b="1" dirty="0" smtClean="0"/>
              <a:t>Catalytic domain</a:t>
            </a:r>
            <a:r>
              <a:rPr lang="en-US" dirty="0" smtClean="0"/>
              <a:t>- Zn+2 bound by 3 </a:t>
            </a:r>
            <a:r>
              <a:rPr lang="en-US" dirty="0" err="1" smtClean="0"/>
              <a:t>histidine</a:t>
            </a:r>
            <a:r>
              <a:rPr lang="en-US" dirty="0" smtClean="0"/>
              <a:t> residues</a:t>
            </a:r>
          </a:p>
          <a:p>
            <a:r>
              <a:rPr lang="en-US" b="1" dirty="0" err="1" smtClean="0"/>
              <a:t>Haemopexin</a:t>
            </a:r>
            <a:r>
              <a:rPr lang="en-US" b="1" dirty="0" smtClean="0"/>
              <a:t>-like C-terminal domain</a:t>
            </a:r>
            <a:r>
              <a:rPr lang="en-US" dirty="0" smtClean="0"/>
              <a:t>- determines substrate specificity and is the site for interaction with TIMPs (absent in some MMPs)</a:t>
            </a:r>
            <a:endParaRPr lang="en-US" b="1" dirty="0"/>
          </a:p>
        </p:txBody>
      </p:sp>
      <p:pic>
        <p:nvPicPr>
          <p:cNvPr id="4" name="Picture 3"/>
          <p:cNvPicPr>
            <a:picLocks noChangeAspect="1"/>
          </p:cNvPicPr>
          <p:nvPr/>
        </p:nvPicPr>
        <p:blipFill rotWithShape="1">
          <a:blip r:embed="rId3"/>
          <a:srcRect/>
          <a:stretch/>
        </p:blipFill>
        <p:spPr>
          <a:xfrm>
            <a:off x="1635007" y="4483657"/>
            <a:ext cx="5978256" cy="2374343"/>
          </a:xfrm>
          <a:prstGeom prst="rect">
            <a:avLst/>
          </a:prstGeom>
        </p:spPr>
      </p:pic>
    </p:spTree>
    <p:extLst>
      <p:ext uri="{BB962C8B-B14F-4D97-AF65-F5344CB8AC3E}">
        <p14:creationId xmlns:p14="http://schemas.microsoft.com/office/powerpoint/2010/main" val="26840312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273050"/>
            <a:ext cx="2529296" cy="1162050"/>
          </a:xfrm>
        </p:spPr>
        <p:txBody>
          <a:bodyPr/>
          <a:lstStyle/>
          <a:p>
            <a:r>
              <a:rPr lang="en-US" dirty="0" smtClean="0"/>
              <a:t>Table of MMP Family</a:t>
            </a:r>
            <a:endParaRPr lang="en-US" dirty="0"/>
          </a:p>
        </p:txBody>
      </p:sp>
      <p:pic>
        <p:nvPicPr>
          <p:cNvPr id="7" name="Content Placeholder 6"/>
          <p:cNvPicPr>
            <a:picLocks noGrp="1" noChangeAspect="1"/>
          </p:cNvPicPr>
          <p:nvPr>
            <p:ph idx="1"/>
          </p:nvPr>
        </p:nvPicPr>
        <p:blipFill>
          <a:blip r:embed="rId3"/>
          <a:srcRect t="-3957" b="-3957"/>
          <a:stretch>
            <a:fillRect/>
          </a:stretch>
        </p:blipFill>
        <p:spPr>
          <a:xfrm>
            <a:off x="2826011" y="-101366"/>
            <a:ext cx="6167807" cy="7062332"/>
          </a:xfrm>
        </p:spPr>
      </p:pic>
      <p:sp>
        <p:nvSpPr>
          <p:cNvPr id="6" name="Text Placeholder 5"/>
          <p:cNvSpPr>
            <a:spLocks noGrp="1"/>
          </p:cNvSpPr>
          <p:nvPr>
            <p:ph type="body" sz="half" idx="2"/>
          </p:nvPr>
        </p:nvSpPr>
        <p:spPr>
          <a:xfrm>
            <a:off x="457201" y="1435100"/>
            <a:ext cx="2391986" cy="4691063"/>
          </a:xfrm>
        </p:spPr>
        <p:txBody>
          <a:bodyPr/>
          <a:lstStyle/>
          <a:p>
            <a:r>
              <a:rPr lang="en-US" i="1" dirty="0" smtClean="0"/>
              <a:t>Fun Fact: </a:t>
            </a:r>
            <a:r>
              <a:rPr lang="en-US" dirty="0" smtClean="0"/>
              <a:t>MMP -4, MMP-5, MMP-6 have been abandoned</a:t>
            </a:r>
            <a:endParaRPr lang="en-US" dirty="0"/>
          </a:p>
        </p:txBody>
      </p:sp>
    </p:spTree>
    <p:extLst>
      <p:ext uri="{BB962C8B-B14F-4D97-AF65-F5344CB8AC3E}">
        <p14:creationId xmlns:p14="http://schemas.microsoft.com/office/powerpoint/2010/main" val="24112999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MMP Inhibition</a:t>
            </a:r>
            <a:endParaRPr lang="en-US" dirty="0"/>
          </a:p>
        </p:txBody>
      </p:sp>
      <p:sp>
        <p:nvSpPr>
          <p:cNvPr id="3" name="Content Placeholder 2"/>
          <p:cNvSpPr>
            <a:spLocks noGrp="1"/>
          </p:cNvSpPr>
          <p:nvPr>
            <p:ph idx="1"/>
          </p:nvPr>
        </p:nvSpPr>
        <p:spPr>
          <a:xfrm>
            <a:off x="457200" y="1173238"/>
            <a:ext cx="8229600" cy="4145821"/>
          </a:xfrm>
        </p:spPr>
        <p:txBody>
          <a:bodyPr>
            <a:normAutofit fontScale="92500" lnSpcReduction="10000"/>
          </a:bodyPr>
          <a:lstStyle/>
          <a:p>
            <a:r>
              <a:rPr lang="en-US" b="1" dirty="0" smtClean="0"/>
              <a:t>α2-Macroglobulin</a:t>
            </a:r>
            <a:r>
              <a:rPr lang="en-US" dirty="0" smtClean="0"/>
              <a:t>- main inhibitor in tissue fluids </a:t>
            </a:r>
          </a:p>
          <a:p>
            <a:pPr lvl="1"/>
            <a:r>
              <a:rPr lang="en-US" dirty="0" smtClean="0"/>
              <a:t>an abundant plasma α2-macroglobulin binds to MMPs allowing it to bind a scavenger receptor  which irreversibly clears it by endocytosis.</a:t>
            </a:r>
          </a:p>
          <a:p>
            <a:r>
              <a:rPr lang="en-US" b="1" dirty="0" smtClean="0"/>
              <a:t>Tissue inhibitors of MMPs (TIMPs)</a:t>
            </a:r>
            <a:r>
              <a:rPr lang="en-US" dirty="0" smtClean="0"/>
              <a:t>- four protease inhibitors</a:t>
            </a:r>
          </a:p>
          <a:p>
            <a:pPr lvl="1"/>
            <a:r>
              <a:rPr lang="en-US" dirty="0"/>
              <a:t>O</a:t>
            </a:r>
            <a:r>
              <a:rPr lang="en-US" dirty="0" smtClean="0"/>
              <a:t>ften inhibition proceeds after activation</a:t>
            </a:r>
          </a:p>
          <a:p>
            <a:pPr lvl="1"/>
            <a:r>
              <a:rPr lang="en-US" dirty="0" smtClean="0"/>
              <a:t>MMP-2 and MMP-9 form complexes with TIMPs when enzymes are in the latent form </a:t>
            </a:r>
          </a:p>
          <a:p>
            <a:endParaRPr lang="en-US" dirty="0"/>
          </a:p>
        </p:txBody>
      </p:sp>
      <p:sp>
        <p:nvSpPr>
          <p:cNvPr id="5" name="Isosceles Triangle 4"/>
          <p:cNvSpPr/>
          <p:nvPr/>
        </p:nvSpPr>
        <p:spPr>
          <a:xfrm>
            <a:off x="2988232" y="5110163"/>
            <a:ext cx="1060824" cy="1016000"/>
          </a:xfrm>
          <a:prstGeom prst="triangle">
            <a:avLst/>
          </a:prstGeom>
          <a:solidFill>
            <a:srgbClr val="0000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1120588" y="5020515"/>
            <a:ext cx="1526988" cy="1105647"/>
            <a:chOff x="1120588" y="5020515"/>
            <a:chExt cx="1526988" cy="1105647"/>
          </a:xfrm>
        </p:grpSpPr>
        <p:sp>
          <p:nvSpPr>
            <p:cNvPr id="4" name="Oval 3"/>
            <p:cNvSpPr/>
            <p:nvPr/>
          </p:nvSpPr>
          <p:spPr>
            <a:xfrm>
              <a:off x="1120588" y="5020515"/>
              <a:ext cx="1135530" cy="1105647"/>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Isosceles Triangle 5"/>
            <p:cNvSpPr/>
            <p:nvPr/>
          </p:nvSpPr>
          <p:spPr>
            <a:xfrm rot="16040067">
              <a:off x="1609164" y="5064699"/>
              <a:ext cx="1060824" cy="1016000"/>
            </a:xfrm>
            <a:prstGeom prst="triangle">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p:cNvSpPr txBox="1"/>
          <p:nvPr/>
        </p:nvSpPr>
        <p:spPr>
          <a:xfrm>
            <a:off x="3163790" y="6185648"/>
            <a:ext cx="829236" cy="369332"/>
          </a:xfrm>
          <a:prstGeom prst="rect">
            <a:avLst/>
          </a:prstGeom>
          <a:noFill/>
        </p:spPr>
        <p:txBody>
          <a:bodyPr wrap="square" rtlCol="0">
            <a:spAutoFit/>
          </a:bodyPr>
          <a:lstStyle/>
          <a:p>
            <a:r>
              <a:rPr lang="en-US" dirty="0" smtClean="0"/>
              <a:t>TIMP</a:t>
            </a:r>
            <a:endParaRPr lang="en-US" dirty="0"/>
          </a:p>
        </p:txBody>
      </p:sp>
      <p:sp>
        <p:nvSpPr>
          <p:cNvPr id="9" name="TextBox 8"/>
          <p:cNvSpPr txBox="1"/>
          <p:nvPr/>
        </p:nvSpPr>
        <p:spPr>
          <a:xfrm>
            <a:off x="1039693" y="6185648"/>
            <a:ext cx="1485366" cy="369332"/>
          </a:xfrm>
          <a:prstGeom prst="rect">
            <a:avLst/>
          </a:prstGeom>
          <a:noFill/>
        </p:spPr>
        <p:txBody>
          <a:bodyPr wrap="square" rtlCol="0">
            <a:spAutoFit/>
          </a:bodyPr>
          <a:lstStyle/>
          <a:p>
            <a:r>
              <a:rPr lang="en-US" dirty="0" smtClean="0"/>
              <a:t>Active MMP</a:t>
            </a:r>
            <a:endParaRPr lang="en-US" dirty="0"/>
          </a:p>
        </p:txBody>
      </p:sp>
      <p:grpSp>
        <p:nvGrpSpPr>
          <p:cNvPr id="10" name="Group 9"/>
          <p:cNvGrpSpPr/>
          <p:nvPr/>
        </p:nvGrpSpPr>
        <p:grpSpPr>
          <a:xfrm>
            <a:off x="6158752" y="5023504"/>
            <a:ext cx="1526988" cy="1105647"/>
            <a:chOff x="1120588" y="5020515"/>
            <a:chExt cx="1526988" cy="1105647"/>
          </a:xfrm>
        </p:grpSpPr>
        <p:sp>
          <p:nvSpPr>
            <p:cNvPr id="11" name="Oval 10"/>
            <p:cNvSpPr/>
            <p:nvPr/>
          </p:nvSpPr>
          <p:spPr>
            <a:xfrm>
              <a:off x="1120588" y="5020515"/>
              <a:ext cx="1135530" cy="1105647"/>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Isosceles Triangle 11"/>
            <p:cNvSpPr/>
            <p:nvPr/>
          </p:nvSpPr>
          <p:spPr>
            <a:xfrm rot="16040067">
              <a:off x="1609164" y="5064699"/>
              <a:ext cx="1060824" cy="1016000"/>
            </a:xfrm>
            <a:prstGeom prst="triangle">
              <a:avLst/>
            </a:prstGeom>
            <a:solidFill>
              <a:srgbClr val="0000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p:nvSpPr>
        <p:spPr>
          <a:xfrm>
            <a:off x="6349248" y="6185648"/>
            <a:ext cx="2337551" cy="369332"/>
          </a:xfrm>
          <a:prstGeom prst="rect">
            <a:avLst/>
          </a:prstGeom>
          <a:noFill/>
        </p:spPr>
        <p:txBody>
          <a:bodyPr wrap="square" rtlCol="0">
            <a:spAutoFit/>
          </a:bodyPr>
          <a:lstStyle/>
          <a:p>
            <a:r>
              <a:rPr lang="en-US" dirty="0" smtClean="0"/>
              <a:t>MMP activity inhibited</a:t>
            </a:r>
            <a:endParaRPr lang="en-US" dirty="0"/>
          </a:p>
        </p:txBody>
      </p:sp>
      <p:cxnSp>
        <p:nvCxnSpPr>
          <p:cNvPr id="15" name="Straight Arrow Connector 14"/>
          <p:cNvCxnSpPr/>
          <p:nvPr/>
        </p:nvCxnSpPr>
        <p:spPr>
          <a:xfrm flipV="1">
            <a:off x="4303059" y="5573059"/>
            <a:ext cx="1524000" cy="14941"/>
          </a:xfrm>
          <a:prstGeom prst="straightConnector1">
            <a:avLst/>
          </a:prstGeom>
          <a:ln w="76200" cmpd="sng">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167643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mechanisms of MMP-mediated cellular signaling</a:t>
            </a:r>
            <a:endParaRPr lang="en-US" dirty="0"/>
          </a:p>
        </p:txBody>
      </p:sp>
      <p:pic>
        <p:nvPicPr>
          <p:cNvPr id="4" name="Content Placeholder 3"/>
          <p:cNvPicPr>
            <a:picLocks noGrp="1" noChangeAspect="1"/>
          </p:cNvPicPr>
          <p:nvPr>
            <p:ph idx="1"/>
          </p:nvPr>
        </p:nvPicPr>
        <p:blipFill>
          <a:blip r:embed="rId3"/>
          <a:srcRect l="-11762" r="-11762"/>
          <a:stretch>
            <a:fillRect/>
          </a:stretch>
        </p:blipFill>
        <p:spPr/>
      </p:pic>
    </p:spTree>
    <p:extLst>
      <p:ext uri="{BB962C8B-B14F-4D97-AF65-F5344CB8AC3E}">
        <p14:creationId xmlns:p14="http://schemas.microsoft.com/office/powerpoint/2010/main" val="1004180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MMP-mediated cellular signaling</a:t>
            </a:r>
            <a:endParaRPr lang="en-US" dirty="0"/>
          </a:p>
        </p:txBody>
      </p:sp>
      <p:sp>
        <p:nvSpPr>
          <p:cNvPr id="3" name="Content Placeholder 2"/>
          <p:cNvSpPr>
            <a:spLocks noGrp="1"/>
          </p:cNvSpPr>
          <p:nvPr>
            <p:ph idx="1"/>
          </p:nvPr>
        </p:nvSpPr>
        <p:spPr>
          <a:xfrm>
            <a:off x="457200" y="1173238"/>
            <a:ext cx="8229600" cy="5340048"/>
          </a:xfrm>
        </p:spPr>
        <p:txBody>
          <a:bodyPr>
            <a:noAutofit/>
          </a:bodyPr>
          <a:lstStyle/>
          <a:p>
            <a:r>
              <a:rPr lang="en-US" sz="2200" i="1" dirty="0" smtClean="0"/>
              <a:t>Cell migration regulation</a:t>
            </a:r>
          </a:p>
          <a:p>
            <a:pPr lvl="1"/>
            <a:r>
              <a:rPr lang="en-US" sz="1800" dirty="0" smtClean="0"/>
              <a:t>MT-MMPs degrade cell surface tissue </a:t>
            </a:r>
            <a:r>
              <a:rPr lang="en-US" sz="1800" dirty="0" err="1" smtClean="0"/>
              <a:t>transglutaminase</a:t>
            </a:r>
            <a:r>
              <a:rPr lang="en-US" sz="1800" dirty="0" smtClean="0"/>
              <a:t> that promotes the adhesion and spreading of cells on </a:t>
            </a:r>
            <a:r>
              <a:rPr lang="en-US" sz="1800" dirty="0" err="1" smtClean="0"/>
              <a:t>fibronectin</a:t>
            </a:r>
            <a:endParaRPr lang="en-US" sz="1800" i="1" dirty="0" smtClean="0"/>
          </a:p>
          <a:p>
            <a:r>
              <a:rPr lang="en-US" sz="2200" i="1" dirty="0" smtClean="0"/>
              <a:t>Cleave cell surface receptors and release cell surface molecules</a:t>
            </a:r>
          </a:p>
          <a:p>
            <a:pPr lvl="1"/>
            <a:r>
              <a:rPr lang="en-US" sz="1800" dirty="0" smtClean="0"/>
              <a:t>MMP-2 cleaves fibroblast growth factor (FGF) receptor 1 from the cell surface and releases it as a soluble receptor fragment that can still bind FGF</a:t>
            </a:r>
          </a:p>
          <a:p>
            <a:pPr lvl="1"/>
            <a:r>
              <a:rPr lang="en-US" sz="1800" dirty="0" smtClean="0"/>
              <a:t>MMP-2 and MMP-9 can activate latent TGF-β </a:t>
            </a:r>
          </a:p>
          <a:p>
            <a:pPr lvl="1"/>
            <a:r>
              <a:rPr lang="en-US" sz="1800" dirty="0" smtClean="0"/>
              <a:t>MT4-MMP can cleave membrane-bound pro-TNF-α to generate active soluble TNF-α</a:t>
            </a:r>
          </a:p>
          <a:p>
            <a:r>
              <a:rPr lang="en-US" sz="2200" i="1" dirty="0" smtClean="0"/>
              <a:t>Regulates the availability of paracrine signals </a:t>
            </a:r>
          </a:p>
          <a:p>
            <a:pPr lvl="1"/>
            <a:r>
              <a:rPr lang="en-US" sz="1800" dirty="0"/>
              <a:t>I</a:t>
            </a:r>
            <a:r>
              <a:rPr lang="en-US" sz="1800" dirty="0" smtClean="0"/>
              <a:t>nsulin-like growth factor (IGF) binding proteins (IGF-BPs) degradation by MMPs indirectly increases the availability of IGF survival </a:t>
            </a:r>
          </a:p>
          <a:p>
            <a:pPr lvl="1"/>
            <a:r>
              <a:rPr lang="en-US" sz="1800" dirty="0" smtClean="0"/>
              <a:t>MMP2 inactivates monocyte </a:t>
            </a:r>
            <a:r>
              <a:rPr lang="en-US" sz="1800" dirty="0" err="1" smtClean="0"/>
              <a:t>chemoattractant</a:t>
            </a:r>
            <a:r>
              <a:rPr lang="en-US" sz="1800" dirty="0" smtClean="0"/>
              <a:t> protein-3 generating a chemokine receptor-binding antagonist that impedes inflammation</a:t>
            </a:r>
          </a:p>
        </p:txBody>
      </p:sp>
    </p:spTree>
    <p:extLst>
      <p:ext uri="{BB962C8B-B14F-4D97-AF65-F5344CB8AC3E}">
        <p14:creationId xmlns:p14="http://schemas.microsoft.com/office/powerpoint/2010/main" val="8542580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MMPs in Bone Development Bone</a:t>
            </a:r>
            <a:endParaRPr lang="en-US" dirty="0"/>
          </a:p>
        </p:txBody>
      </p:sp>
      <p:sp>
        <p:nvSpPr>
          <p:cNvPr id="3" name="Content Placeholder 2"/>
          <p:cNvSpPr>
            <a:spLocks noGrp="1"/>
          </p:cNvSpPr>
          <p:nvPr>
            <p:ph idx="1"/>
          </p:nvPr>
        </p:nvSpPr>
        <p:spPr>
          <a:xfrm>
            <a:off x="457200" y="1173239"/>
            <a:ext cx="8229600" cy="3181048"/>
          </a:xfrm>
        </p:spPr>
        <p:txBody>
          <a:bodyPr>
            <a:noAutofit/>
          </a:bodyPr>
          <a:lstStyle/>
          <a:p>
            <a:r>
              <a:rPr lang="en-US" sz="2400" dirty="0" smtClean="0"/>
              <a:t>Functional loss of </a:t>
            </a:r>
            <a:r>
              <a:rPr lang="en-US" sz="2400" b="1" dirty="0" smtClean="0"/>
              <a:t>MMP-2 </a:t>
            </a:r>
            <a:r>
              <a:rPr lang="en-US" sz="2400" dirty="0" smtClean="0"/>
              <a:t>causes </a:t>
            </a:r>
            <a:r>
              <a:rPr lang="en-US" sz="2400" dirty="0" err="1" smtClean="0"/>
              <a:t>nodulosis</a:t>
            </a:r>
            <a:r>
              <a:rPr lang="en-US" sz="2400" dirty="0" smtClean="0"/>
              <a:t>, </a:t>
            </a:r>
            <a:r>
              <a:rPr lang="en-US" sz="2400" dirty="0" err="1" smtClean="0"/>
              <a:t>arthropathy</a:t>
            </a:r>
            <a:r>
              <a:rPr lang="en-US" sz="2400" dirty="0" smtClean="0"/>
              <a:t>, and </a:t>
            </a:r>
            <a:r>
              <a:rPr lang="en-US" sz="2400" dirty="0" err="1" smtClean="0"/>
              <a:t>osteolysis</a:t>
            </a:r>
            <a:r>
              <a:rPr lang="en-US" sz="2400" dirty="0" smtClean="0"/>
              <a:t> (NAO) syndrome, “disappearing-bone” disorder </a:t>
            </a:r>
          </a:p>
          <a:p>
            <a:r>
              <a:rPr lang="en-US" sz="2400" b="1" dirty="0" smtClean="0"/>
              <a:t>MMP-9</a:t>
            </a:r>
            <a:r>
              <a:rPr lang="en-US" sz="2400" dirty="0" smtClean="0"/>
              <a:t>-null mice show a delay in bone tissue creation (specifically </a:t>
            </a:r>
            <a:r>
              <a:rPr lang="en-US" sz="2400" dirty="0" err="1" smtClean="0"/>
              <a:t>endochondral</a:t>
            </a:r>
            <a:r>
              <a:rPr lang="en-US" sz="2400" dirty="0" smtClean="0"/>
              <a:t> ossification)</a:t>
            </a:r>
          </a:p>
          <a:p>
            <a:r>
              <a:rPr lang="en-US" sz="2400" dirty="0"/>
              <a:t>T</a:t>
            </a:r>
            <a:r>
              <a:rPr lang="en-US" sz="2400" dirty="0" smtClean="0"/>
              <a:t>argeted inactivation of the </a:t>
            </a:r>
            <a:r>
              <a:rPr lang="en-US" sz="2400" b="1" dirty="0" smtClean="0"/>
              <a:t>MT1-MMP </a:t>
            </a:r>
            <a:r>
              <a:rPr lang="en-US" sz="2400" dirty="0" smtClean="0"/>
              <a:t>gene in mice causes severe defects in all bone formation processes</a:t>
            </a:r>
          </a:p>
          <a:p>
            <a:pPr lvl="1"/>
            <a:r>
              <a:rPr lang="en-US" sz="2000" dirty="0" smtClean="0"/>
              <a:t>MT1- MMP activates MMP-2</a:t>
            </a:r>
            <a:endParaRPr lang="en-US" sz="2000" dirty="0"/>
          </a:p>
        </p:txBody>
      </p:sp>
      <p:pic>
        <p:nvPicPr>
          <p:cNvPr id="4" name="Picture 3"/>
          <p:cNvPicPr>
            <a:picLocks noChangeAspect="1"/>
          </p:cNvPicPr>
          <p:nvPr/>
        </p:nvPicPr>
        <p:blipFill>
          <a:blip r:embed="rId3"/>
          <a:stretch>
            <a:fillRect/>
          </a:stretch>
        </p:blipFill>
        <p:spPr>
          <a:xfrm>
            <a:off x="4604657" y="3516313"/>
            <a:ext cx="4318000" cy="3187700"/>
          </a:xfrm>
          <a:prstGeom prst="rect">
            <a:avLst/>
          </a:prstGeom>
        </p:spPr>
      </p:pic>
    </p:spTree>
    <p:extLst>
      <p:ext uri="{BB962C8B-B14F-4D97-AF65-F5344CB8AC3E}">
        <p14:creationId xmlns:p14="http://schemas.microsoft.com/office/powerpoint/2010/main" val="1196879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8666</TotalTime>
  <Words>3619</Words>
  <Application>Microsoft Macintosh PowerPoint</Application>
  <PresentationFormat>On-screen Show (4:3)</PresentationFormat>
  <Paragraphs>267</Paragraphs>
  <Slides>24</Slides>
  <Notes>19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Matrix Metalloproteinases MMPs</vt:lpstr>
      <vt:lpstr>MMPs are secreted and cell surface enzymes</vt:lpstr>
      <vt:lpstr>Classification of MMP</vt:lpstr>
      <vt:lpstr>Basic Structure</vt:lpstr>
      <vt:lpstr>Table of MMP Family</vt:lpstr>
      <vt:lpstr>MMP Inhibition</vt:lpstr>
      <vt:lpstr>Potential mechanisms of MMP-mediated cellular signaling</vt:lpstr>
      <vt:lpstr>Examples of MMP-mediated cellular signaling</vt:lpstr>
      <vt:lpstr>MMPs in Bone Development Bone</vt:lpstr>
      <vt:lpstr>MMP Cancer progression</vt:lpstr>
      <vt:lpstr>Matrix Metalloproteinase Inhibitors and Cancer: Trials and Tribulations</vt:lpstr>
      <vt:lpstr>Hallmarks of cancer and MMP involvement</vt:lpstr>
      <vt:lpstr>MMP role in primary tumor formation</vt:lpstr>
      <vt:lpstr>MMPs in Vascular Remodeling</vt:lpstr>
      <vt:lpstr>MMPs in cell invasion and apoptosis</vt:lpstr>
      <vt:lpstr>Metastasis</vt:lpstr>
      <vt:lpstr>Clinical trials</vt:lpstr>
      <vt:lpstr>Tested MMP Inhibitors</vt:lpstr>
      <vt:lpstr>Why did MMP Inhibitors fail?</vt:lpstr>
      <vt:lpstr>Participation of MMPs in Tumour Pericyte Recruitment</vt:lpstr>
      <vt:lpstr>Cell specific ingrowth in hydrogels</vt:lpstr>
      <vt:lpstr>Mesenchymal Stem Cells Enhance Angiogenesis in Mechanically Viable Prevascularized Tissues via Early Matrix Metalloproteinase UpregulationCYRUS</vt:lpstr>
      <vt:lpstr>Questions?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MMP</dc:title>
  <dc:creator>Lauren Jansen</dc:creator>
  <cp:lastModifiedBy>Lauren Jansen</cp:lastModifiedBy>
  <cp:revision>69</cp:revision>
  <dcterms:created xsi:type="dcterms:W3CDTF">2013-09-24T18:05:00Z</dcterms:created>
  <dcterms:modified xsi:type="dcterms:W3CDTF">2013-11-22T21:07:27Z</dcterms:modified>
</cp:coreProperties>
</file>