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9" r:id="rId3"/>
    <p:sldId id="257" r:id="rId4"/>
    <p:sldId id="260" r:id="rId5"/>
    <p:sldId id="284" r:id="rId6"/>
    <p:sldId id="306" r:id="rId7"/>
    <p:sldId id="264" r:id="rId8"/>
    <p:sldId id="261" r:id="rId9"/>
    <p:sldId id="262" r:id="rId10"/>
    <p:sldId id="301" r:id="rId11"/>
    <p:sldId id="291" r:id="rId12"/>
    <p:sldId id="304" r:id="rId13"/>
    <p:sldId id="292" r:id="rId14"/>
    <p:sldId id="293" r:id="rId15"/>
    <p:sldId id="305" r:id="rId16"/>
    <p:sldId id="294" r:id="rId17"/>
    <p:sldId id="296" r:id="rId18"/>
    <p:sldId id="299" r:id="rId19"/>
    <p:sldId id="30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0.0</c:v>
                </c:pt>
                <c:pt idx="1">
                  <c:v>25.0</c:v>
                </c:pt>
                <c:pt idx="2">
                  <c:v>50.0</c:v>
                </c:pt>
                <c:pt idx="3">
                  <c:v>75.0</c:v>
                </c:pt>
                <c:pt idx="4">
                  <c:v>100.0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5.0</c:v>
                </c:pt>
                <c:pt idx="1">
                  <c:v>0.8</c:v>
                </c:pt>
                <c:pt idx="2">
                  <c:v>0.2</c:v>
                </c:pt>
                <c:pt idx="3">
                  <c:v>0.8</c:v>
                </c:pt>
                <c:pt idx="4">
                  <c:v>7.0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4481896"/>
        <c:axId val="-2043751656"/>
      </c:scatterChart>
      <c:valAx>
        <c:axId val="-2044481896"/>
        <c:scaling>
          <c:orientation val="minMax"/>
          <c:max val="10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43751656"/>
        <c:crosses val="autoZero"/>
        <c:crossBetween val="midCat"/>
      </c:valAx>
      <c:valAx>
        <c:axId val="-2043751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444818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DB4AD-DB83-9F49-91DA-3D74D695AB74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EF544-4AD2-A249-B37C-64ABCBFC4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9926F-61DD-B449-9FB3-5A0B563A3770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163E6-6A45-1A44-A758-66903D2E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52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7ACBA-CF65-084B-A44A-E50EF820D1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1217-C574-6B49-BEAC-81FEFDDEFDB7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F3A0-5848-CC45-A1E8-855A03EB7F6F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A88C-951D-954C-ACD7-57B457121929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3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FEE9-A0D5-1B42-AAC2-3AE31AB690B6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2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4E08-8EC6-4A46-ACA5-99ADEED8FB6C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8EF-0B68-634B-B997-F7148267C48B}" type="datetime1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A256-0AD2-8648-A27C-F50D4449EFF7}" type="datetime1">
              <a:rPr lang="en-US" smtClean="0"/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7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377C-C16E-8440-8494-D2FA53A6D38B}" type="datetime1">
              <a:rPr lang="en-US" smtClean="0"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5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BE95-1C29-A04C-BEBE-01780E9513FA}" type="datetime1">
              <a:rPr lang="en-US" smtClean="0"/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6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8460-8700-494B-B894-5C820C46B98D}" type="datetime1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1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15B1-7647-744F-B109-3DEF0E2E107F}" type="datetime1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1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B585-14E7-2745-9B95-6E02C6703E01}" type="datetime1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tiff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Integrins, </a:t>
            </a:r>
            <a:r>
              <a:rPr lang="en-US" dirty="0" smtClean="0"/>
              <a:t>Intro </a:t>
            </a:r>
            <a:r>
              <a:rPr lang="en-US" dirty="0" smtClean="0"/>
              <a:t>to Biomaterials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/</a:t>
            </a:r>
            <a:r>
              <a:rPr lang="en-US" dirty="0" smtClean="0"/>
              <a:t>18/16</a:t>
            </a:r>
            <a:endParaRPr lang="en-US" dirty="0" smtClean="0"/>
          </a:p>
          <a:p>
            <a:r>
              <a:rPr lang="en-US" dirty="0" smtClean="0"/>
              <a:t>Lecture </a:t>
            </a:r>
            <a:r>
              <a:rPr lang="en-US" dirty="0" smtClean="0"/>
              <a:t>6, </a:t>
            </a:r>
            <a:r>
              <a:rPr lang="en-US" dirty="0" err="1" smtClean="0"/>
              <a:t>ChE</a:t>
            </a:r>
            <a:r>
              <a:rPr lang="en-US" dirty="0" smtClean="0"/>
              <a:t> 575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Introduction to Biomaterials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3845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78"/>
            <a:ext cx="8229600" cy="901837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History of biomaterials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1" y="1245433"/>
            <a:ext cx="3708400" cy="316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6379" y="1900301"/>
            <a:ext cx="456147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Biomaterials range from prosthetics, to stents, to implantable scaffolds </a:t>
            </a:r>
          </a:p>
          <a:p>
            <a:endParaRPr lang="en-US" dirty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“Classes” of biomaterials we’ll go through: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Synthetic, </a:t>
            </a:r>
            <a:r>
              <a:rPr lang="en-US" dirty="0" err="1" smtClean="0">
                <a:latin typeface="Helvetica"/>
                <a:cs typeface="Helvetica"/>
              </a:rPr>
              <a:t>Bioinert</a:t>
            </a:r>
            <a:endParaRPr lang="en-US" dirty="0" smtClean="0">
              <a:latin typeface="Helvetica"/>
              <a:cs typeface="Helvetica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Synthetic, Bioactive/</a:t>
            </a:r>
            <a:r>
              <a:rPr lang="en-US" dirty="0" err="1" smtClean="0">
                <a:latin typeface="Helvetica"/>
                <a:cs typeface="Helvetica"/>
              </a:rPr>
              <a:t>Bioinstructive</a:t>
            </a:r>
            <a:endParaRPr lang="en-US" dirty="0" smtClean="0">
              <a:latin typeface="Helvetica"/>
              <a:cs typeface="Helvetica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Natural, </a:t>
            </a:r>
            <a:r>
              <a:rPr lang="en-US" dirty="0" err="1" smtClean="0">
                <a:latin typeface="Helvetica"/>
                <a:cs typeface="Helvetica"/>
              </a:rPr>
              <a:t>Bioderived</a:t>
            </a:r>
            <a:r>
              <a:rPr lang="en-US" dirty="0" smtClean="0">
                <a:latin typeface="Helvetica"/>
                <a:cs typeface="Helvetica"/>
              </a:rPr>
              <a:t> Polymers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87" y="6504896"/>
            <a:ext cx="3159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Helvetica"/>
                <a:cs typeface="Helvetica"/>
              </a:rPr>
              <a:t>Huebesch</a:t>
            </a:r>
            <a:r>
              <a:rPr lang="en-US" sz="1400" dirty="0" smtClean="0">
                <a:latin typeface="Helvetica"/>
                <a:cs typeface="Helvetica"/>
              </a:rPr>
              <a:t> and Mooney, Nature, 2009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87" y="4427200"/>
            <a:ext cx="374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Biomaterials developed, at least initially, for tissue engineering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445-DC15-8347-A4DB-A3E56C7339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5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Choice: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Do you want a biomaterial that the body ignores?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2: or a material that is responsive to, or instructive toward the body?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10"/>
            <a:ext cx="8229600" cy="852704"/>
          </a:xfrm>
        </p:spPr>
        <p:txBody>
          <a:bodyPr/>
          <a:lstStyle/>
          <a:p>
            <a:r>
              <a:rPr lang="en-US" dirty="0" smtClean="0"/>
              <a:t>If 1: </a:t>
            </a:r>
            <a:r>
              <a:rPr lang="en-US" dirty="0" err="1" smtClean="0"/>
              <a:t>Bioinert</a:t>
            </a:r>
            <a:r>
              <a:rPr lang="en-US" dirty="0" smtClean="0"/>
              <a:t> materials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179174"/>
            <a:ext cx="7008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Purposes: </a:t>
            </a:r>
          </a:p>
          <a:p>
            <a:r>
              <a:rPr lang="en-US" dirty="0" smtClean="0"/>
              <a:t>1) do not entice an immune response once implanted into the body.</a:t>
            </a:r>
          </a:p>
          <a:p>
            <a:r>
              <a:rPr lang="en-US" dirty="0" smtClean="0"/>
              <a:t>2) Have incredible mechanical toughness withstand physiological loading</a:t>
            </a:r>
          </a:p>
          <a:p>
            <a:r>
              <a:rPr lang="en-US" dirty="0" smtClean="0"/>
              <a:t>3) Long lasting in the body (won’t degrade over time)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3680060"/>
            <a:ext cx="8451597" cy="2818505"/>
            <a:chOff x="457200" y="3680060"/>
            <a:chExt cx="8451597" cy="2818505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5058705"/>
              <a:ext cx="53014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Applications: </a:t>
              </a:r>
            </a:p>
            <a:p>
              <a:r>
                <a:rPr lang="en-US" dirty="0" smtClean="0"/>
                <a:t>1) Skeletal tissue prosthesis (hip, knee replacement)</a:t>
              </a:r>
            </a:p>
            <a:p>
              <a:r>
                <a:rPr lang="en-US" dirty="0" smtClean="0"/>
                <a:t>2) Vascular stents, heart valves</a:t>
              </a:r>
            </a:p>
            <a:p>
              <a:r>
                <a:rPr lang="en-US" dirty="0" smtClean="0"/>
                <a:t>3) Tooth caps, replacements, other dental applications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6804" y="3680060"/>
              <a:ext cx="1521993" cy="281850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76" y="2572423"/>
            <a:ext cx="6842400" cy="21442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445-DC15-8347-A4DB-A3E56C7339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826789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If 2: Natural biopolymers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29200" y="2137844"/>
            <a:ext cx="3962400" cy="3429000"/>
            <a:chOff x="5029200" y="2137844"/>
            <a:chExt cx="3962400" cy="342900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137844"/>
              <a:ext cx="1852613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3063" y="3411019"/>
              <a:ext cx="2268537" cy="215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8535" y="773984"/>
            <a:ext cx="9363075" cy="133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9276" tIns="49638" rIns="99276" bIns="49638">
            <a:spAutoFit/>
          </a:bodyPr>
          <a:lstStyle>
            <a:lvl1pPr marL="496888" indent="-496888" defTabSz="9921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92188" indent="-495300" defTabSz="9921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489075" indent="-496888" defTabSz="9921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985963" indent="-496888" defTabSz="9921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481263" indent="-495300" defTabSz="9921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938463" indent="-495300"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395663" indent="-495300"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852863" indent="-495300"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310063" indent="-495300" defTabSz="992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buFont typeface="Times" charset="0"/>
              <a:buNone/>
            </a:pPr>
            <a:r>
              <a:rPr lang="en-US" sz="2000" dirty="0" smtClean="0">
                <a:latin typeface="Helvetica"/>
                <a:cs typeface="Helvetica"/>
              </a:rPr>
              <a:t>Taken straight from body: are native proteins found in the ECM</a:t>
            </a:r>
            <a:endParaRPr lang="en-US" sz="2000" dirty="0">
              <a:latin typeface="Helvetica"/>
              <a:cs typeface="Helvetica"/>
            </a:endParaRPr>
          </a:p>
          <a:p>
            <a:pPr eaLnBrk="0" hangingPunct="0">
              <a:buFont typeface="Times" charset="0"/>
              <a:buNone/>
            </a:pPr>
            <a:r>
              <a:rPr lang="en-US" sz="2000" dirty="0" smtClean="0">
                <a:latin typeface="Helvetica"/>
                <a:cs typeface="Helvetica"/>
              </a:rPr>
              <a:t>Fibrous, instructive, soft (in bulk): the opposite of </a:t>
            </a:r>
            <a:r>
              <a:rPr lang="en-US" sz="2000" dirty="0" err="1" smtClean="0">
                <a:latin typeface="Helvetica"/>
                <a:cs typeface="Helvetica"/>
              </a:rPr>
              <a:t>bioinert</a:t>
            </a:r>
            <a:r>
              <a:rPr lang="en-US" sz="2000" dirty="0" smtClean="0">
                <a:latin typeface="Helvetica"/>
                <a:cs typeface="Helvetica"/>
              </a:rPr>
              <a:t> examples</a:t>
            </a:r>
            <a:endParaRPr lang="en-US" sz="2000" dirty="0">
              <a:latin typeface="Helvetica"/>
              <a:cs typeface="Helvetica"/>
            </a:endParaRPr>
          </a:p>
          <a:p>
            <a:pPr eaLnBrk="0" hangingPunct="0">
              <a:buFont typeface="Times" charset="0"/>
              <a:buNone/>
            </a:pPr>
            <a:r>
              <a:rPr lang="en-US" sz="2000" dirty="0" smtClean="0">
                <a:latin typeface="Helvetica"/>
                <a:cs typeface="Helvetica"/>
              </a:rPr>
              <a:t>Regulate cell function, act as a physical scaffold, can be remodeled by cells</a:t>
            </a:r>
          </a:p>
          <a:p>
            <a:pPr eaLnBrk="0" hangingPunct="0">
              <a:buFont typeface="Times" charset="0"/>
              <a:buNone/>
            </a:pPr>
            <a:r>
              <a:rPr lang="en-US" sz="2000" dirty="0" smtClean="0">
                <a:latin typeface="Helvetica"/>
                <a:cs typeface="Helvetica"/>
              </a:rPr>
              <a:t>Not very controllable (lumped parameters)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556944"/>
            <a:ext cx="46863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029200" y="4119044"/>
            <a:ext cx="1628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Images taken from Molecular Biology of the Cell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216" y="5805166"/>
            <a:ext cx="5069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Examples: Type I Collagen, Fibrin, </a:t>
            </a:r>
            <a:r>
              <a:rPr lang="en-US" sz="2000" dirty="0" err="1" smtClean="0">
                <a:latin typeface="Helvetica"/>
                <a:cs typeface="Helvetica"/>
              </a:rPr>
              <a:t>Matrigel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445-DC15-8347-A4DB-A3E56C7339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5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/>
                <a:cs typeface="Helvetica"/>
              </a:rPr>
              <a:t>Newer option: Functionalize inert surfaces with cell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1: Regulate Cell Adhesion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63" y="1829435"/>
            <a:ext cx="2476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55838" y="3810635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RGDS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63" y="1829435"/>
            <a:ext cx="2476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40938" y="3810635"/>
            <a:ext cx="1785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Type I Collagen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63" y="4229735"/>
            <a:ext cx="2476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75888" y="6179185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Fibronectin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63" y="4229735"/>
            <a:ext cx="2476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997088" y="6180773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KQAGDV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445-DC15-8347-A4DB-A3E56C7339E0}" type="slidenum">
              <a:rPr lang="en-US" smtClean="0"/>
              <a:t>16</a:t>
            </a:fld>
            <a:endParaRPr lang="en-US"/>
          </a:p>
        </p:txBody>
      </p:sp>
      <p:pic>
        <p:nvPicPr>
          <p:cNvPr id="15" name="Picture 14" descr="10-30-11 HASMCs on 20-5 MPC-PEG gel withOUT rhCol3 OR sulfosanpah.tif"/>
          <p:cNvPicPr>
            <a:picLocks noChangeAspect="1"/>
          </p:cNvPicPr>
          <p:nvPr/>
        </p:nvPicPr>
        <p:blipFill rotWithShape="1">
          <a:blip r:embed="rId6" cstate="print"/>
          <a:srcRect t="40259" r="38847"/>
          <a:stretch/>
        </p:blipFill>
        <p:spPr>
          <a:xfrm>
            <a:off x="200275" y="3228119"/>
            <a:ext cx="2648312" cy="1938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276" y="285878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treatment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6196" y="5147883"/>
            <a:ext cx="180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Hydrophilic surface, so no protein will stick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08354" y="1374203"/>
            <a:ext cx="517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Attack amines, </a:t>
            </a:r>
            <a:r>
              <a:rPr lang="en-US" dirty="0" err="1" smtClean="0"/>
              <a:t>thiols</a:t>
            </a:r>
            <a:r>
              <a:rPr lang="en-US" dirty="0"/>
              <a:t> </a:t>
            </a:r>
            <a:r>
              <a:rPr lang="en-US" dirty="0" smtClean="0"/>
              <a:t>on proteins, or </a:t>
            </a:r>
            <a:r>
              <a:rPr lang="en-US" dirty="0" err="1" smtClean="0"/>
              <a:t>biotinylate</a:t>
            </a:r>
            <a:r>
              <a:rPr lang="en-US" dirty="0" smtClean="0"/>
              <a:t> them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275" y="1575362"/>
            <a:ext cx="2547883" cy="12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6368"/>
          </a:xfrm>
        </p:spPr>
        <p:txBody>
          <a:bodyPr>
            <a:normAutofit/>
          </a:bodyPr>
          <a:lstStyle/>
          <a:p>
            <a:r>
              <a:rPr lang="en-US" dirty="0" smtClean="0"/>
              <a:t>2: Regulate bio-degradation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1009" y="894098"/>
            <a:ext cx="89050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Purposes: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Temporary space holder for tissue replacement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Not entirely </a:t>
            </a:r>
            <a:r>
              <a:rPr lang="en-US" dirty="0" err="1" smtClean="0"/>
              <a:t>bioinert</a:t>
            </a:r>
            <a:r>
              <a:rPr lang="en-US" dirty="0" smtClean="0"/>
              <a:t> – meant to degrade away while being replace by native tissue </a:t>
            </a:r>
            <a:r>
              <a:rPr lang="en-US" i="1" dirty="0" smtClean="0"/>
              <a:t>in vivo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Typically adhesive to ECM proteins and, therefore, cells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Tune biodegradation to match body’s kinetics (rate of tissue production/replacement)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Degradation typically hydrolytic (ester groups)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Unstable.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0389" y="5894685"/>
            <a:ext cx="3518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Applications: </a:t>
            </a:r>
          </a:p>
          <a:p>
            <a:pPr marL="342900" indent="-342900">
              <a:buAutoNum type="arabicParenR"/>
            </a:pPr>
            <a:r>
              <a:rPr lang="en-US" dirty="0" smtClean="0"/>
              <a:t>Both Hard and Soft tissue repair </a:t>
            </a:r>
          </a:p>
          <a:p>
            <a:pPr marL="342900" indent="-342900">
              <a:buAutoNum type="arabicParenR"/>
            </a:pPr>
            <a:r>
              <a:rPr lang="en-US" dirty="0" smtClean="0"/>
              <a:t>where vascularization is needed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445-DC15-8347-A4DB-A3E56C7339E0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637" y="2854434"/>
            <a:ext cx="8961363" cy="2878143"/>
            <a:chOff x="182637" y="2854434"/>
            <a:chExt cx="8961363" cy="2878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667" y="3202422"/>
              <a:ext cx="3941495" cy="1658627"/>
            </a:xfrm>
            <a:prstGeom prst="rect">
              <a:avLst/>
            </a:prstGeom>
          </p:spPr>
        </p:pic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054947612"/>
                </p:ext>
              </p:extLst>
            </p:nvPr>
          </p:nvGraphicFramePr>
          <p:xfrm>
            <a:off x="5039739" y="2854434"/>
            <a:ext cx="4104261" cy="2442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6134867" y="5363245"/>
              <a:ext cx="210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 PLA in PLGA blend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3790046" y="3866428"/>
              <a:ext cx="21602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Degradation half life, in months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8679" y="5210845"/>
              <a:ext cx="66797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100% PGA</a:t>
              </a:r>
              <a:endParaRPr lang="en-US" sz="9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48330" y="5247829"/>
              <a:ext cx="6463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100% PLA</a:t>
              </a:r>
              <a:endParaRPr lang="en-US" sz="9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63857" y="5132413"/>
              <a:ext cx="7459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50-50 blend</a:t>
              </a:r>
              <a:endParaRPr lang="en-US" sz="9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637" y="4507609"/>
              <a:ext cx="2309808" cy="1154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105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Thoughts,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There’s a biomaterial out there for every need, only a subset mentioned here.</a:t>
            </a:r>
          </a:p>
          <a:p>
            <a:r>
              <a:rPr lang="en-US" dirty="0" smtClean="0"/>
              <a:t>Establish design criteria from biological purpose</a:t>
            </a:r>
          </a:p>
          <a:p>
            <a:r>
              <a:rPr lang="en-US" dirty="0" smtClean="0"/>
              <a:t>Some are easier than others to modify – so justify your choice!</a:t>
            </a:r>
          </a:p>
          <a:p>
            <a:r>
              <a:rPr lang="en-US" dirty="0" smtClean="0"/>
              <a:t>Some are cheaper than others – so justify your choice!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445-DC15-8347-A4DB-A3E56C7339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5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9390"/>
          </a:xfrm>
        </p:spPr>
        <p:txBody>
          <a:bodyPr/>
          <a:lstStyle/>
          <a:p>
            <a:r>
              <a:rPr lang="en-US" dirty="0" smtClean="0"/>
              <a:t>Paper Discussion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0810"/>
            <a:ext cx="8229600" cy="26549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small portion of your final grade is based on preparation/participation during our paper review.</a:t>
            </a:r>
          </a:p>
          <a:p>
            <a:pPr lvl="1"/>
            <a:r>
              <a:rPr lang="en-US" dirty="0" smtClean="0"/>
              <a:t>This is outside of the grade for leading a figure.</a:t>
            </a:r>
          </a:p>
          <a:p>
            <a:pPr lvl="1"/>
            <a:r>
              <a:rPr lang="en-US" dirty="0" smtClean="0"/>
              <a:t>You aren’t getting those grades back.</a:t>
            </a:r>
          </a:p>
          <a:p>
            <a:pPr lvl="1"/>
            <a:r>
              <a:rPr lang="en-US" dirty="0" smtClean="0"/>
              <a:t>I give you 0, 1, or 2 points per paper, based on the sheet you turn in before we start, and the paper you turn in at the end.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59" y="3334683"/>
            <a:ext cx="5992651" cy="35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275"/>
            <a:ext cx="9144000" cy="763108"/>
          </a:xfrm>
        </p:spPr>
        <p:txBody>
          <a:bodyPr>
            <a:normAutofit/>
          </a:bodyPr>
          <a:lstStyle/>
          <a:p>
            <a:r>
              <a:rPr lang="en-US" dirty="0" smtClean="0"/>
              <a:t>Natural Cell Microenvironment: ECM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3557"/>
            <a:ext cx="8229600" cy="1483228"/>
          </a:xfrm>
        </p:spPr>
        <p:txBody>
          <a:bodyPr>
            <a:normAutofit/>
          </a:bodyPr>
          <a:lstStyle/>
          <a:p>
            <a:pPr marL="496888" indent="-496888" defTabSz="992188" eaLnBrk="0" hangingPunct="0">
              <a:buNone/>
            </a:pPr>
            <a:r>
              <a:rPr lang="en-US" sz="1600" b="1" dirty="0" smtClean="0"/>
              <a:t>PROTEINS AND SUGARS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851" y="2652349"/>
            <a:ext cx="3133299" cy="335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5619" y="2611243"/>
            <a:ext cx="3442749" cy="327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25069" y="5872084"/>
            <a:ext cx="3133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/>
              <a:t>Epithelial, basal lamina, connective tissue</a:t>
            </a:r>
          </a:p>
          <a:p>
            <a:r>
              <a:rPr lang="en-US" sz="1200" i="1" dirty="0" smtClean="0"/>
              <a:t>Molecular </a:t>
            </a:r>
            <a:r>
              <a:rPr lang="en-US" sz="1200" i="1" dirty="0"/>
              <a:t>Biology of the Cell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61851" y="5872084"/>
            <a:ext cx="3133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/>
              <a:t>Fibroblasts in connective tissue</a:t>
            </a:r>
          </a:p>
          <a:p>
            <a:r>
              <a:rPr lang="en-US" sz="1200" i="1" dirty="0" smtClean="0"/>
              <a:t>Molecular </a:t>
            </a:r>
            <a:r>
              <a:rPr lang="en-US" sz="1200" i="1" dirty="0"/>
              <a:t>Biology of the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0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0"/>
            <a:ext cx="8229600" cy="1143000"/>
          </a:xfrm>
        </p:spPr>
        <p:txBody>
          <a:bodyPr/>
          <a:lstStyle/>
          <a:p>
            <a:r>
              <a:rPr lang="en-US" dirty="0" smtClean="0"/>
              <a:t>Integrin Structure</a:t>
            </a:r>
            <a:endParaRPr lang="en-US" dirty="0"/>
          </a:p>
        </p:txBody>
      </p:sp>
      <p:pic>
        <p:nvPicPr>
          <p:cNvPr id="4" name="Picture 4" descr="figure 19-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76" y="1086434"/>
            <a:ext cx="4460177" cy="449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254"/>
            <a:ext cx="3240819" cy="22049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7042" y="2240688"/>
            <a:ext cx="620427" cy="56199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817469" y="2802684"/>
            <a:ext cx="1355907" cy="992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17469" y="1262668"/>
            <a:ext cx="1715298" cy="978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1"/>
            <a:ext cx="9144000" cy="761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different heterodimers of </a:t>
            </a:r>
            <a:r>
              <a:rPr lang="en-US" dirty="0" err="1" smtClean="0"/>
              <a:t>integrins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1885"/>
            <a:ext cx="9143999" cy="13493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Heterodimers are specific to the ECM proteins in tissue: matching cell type to tissue</a:t>
            </a:r>
          </a:p>
          <a:p>
            <a:r>
              <a:rPr lang="en-US" sz="2400" dirty="0" smtClean="0"/>
              <a:t>8 betas, 18 alphas = 24 combinations (even though 8x18 = 144)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70" y="2273377"/>
            <a:ext cx="4766340" cy="44901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9684" y="6545429"/>
            <a:ext cx="2133600" cy="365125"/>
          </a:xfrm>
        </p:spPr>
        <p:txBody>
          <a:bodyPr/>
          <a:lstStyle/>
          <a:p>
            <a:fld id="{4047B586-F103-AC40-AF45-907A29A9C8AD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3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7450"/>
          </a:xfrm>
        </p:spPr>
        <p:txBody>
          <a:bodyPr/>
          <a:lstStyle/>
          <a:p>
            <a:r>
              <a:rPr lang="en-US" dirty="0" smtClean="0"/>
              <a:t>Not all cells express all integrin pairs!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564841"/>
            <a:ext cx="9125777" cy="229315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Differential expression of integrins helps isolate cell types to different tissue areas</a:t>
            </a:r>
          </a:p>
          <a:p>
            <a:r>
              <a:rPr lang="en-US" dirty="0" smtClean="0"/>
              <a:t>Epithelia: attach to </a:t>
            </a:r>
            <a:r>
              <a:rPr lang="en-US" dirty="0" err="1" smtClean="0"/>
              <a:t>laminin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Carcinoma (epithelial cancer) cells: begin to express fibronectin and collagen-binding integrins, so they can invade the surrounding tissue and metastasize.</a:t>
            </a:r>
          </a:p>
          <a:p>
            <a:r>
              <a:rPr lang="en-US" dirty="0" smtClean="0"/>
              <a:t>Tissue engineered material: coat these with proteins that will ONLY BIND the cells you want there!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3" descr="table 19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450"/>
            <a:ext cx="9125777" cy="37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8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Your projects from 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088"/>
            <a:ext cx="8229600" cy="553340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integrins attach to these ECM proteins?</a:t>
            </a:r>
          </a:p>
          <a:p>
            <a:r>
              <a:rPr lang="en-US" dirty="0" smtClean="0"/>
              <a:t>Fibronectin</a:t>
            </a:r>
          </a:p>
          <a:p>
            <a:endParaRPr lang="en-US" dirty="0"/>
          </a:p>
          <a:p>
            <a:r>
              <a:rPr lang="en-US" dirty="0" smtClean="0"/>
              <a:t>Collagen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Laminin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Fibrinogen</a:t>
            </a:r>
          </a:p>
          <a:p>
            <a:endParaRPr lang="en-US" dirty="0"/>
          </a:p>
          <a:p>
            <a:r>
              <a:rPr lang="en-US" dirty="0" smtClean="0"/>
              <a:t>Titanium?</a:t>
            </a:r>
          </a:p>
          <a:p>
            <a:r>
              <a:rPr lang="en-US" dirty="0" smtClean="0"/>
              <a:t>Ceramic?</a:t>
            </a:r>
          </a:p>
          <a:p>
            <a:r>
              <a:rPr lang="en-US" dirty="0" smtClean="0"/>
              <a:t>PLGA?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2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4151312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23" y="1464250"/>
            <a:ext cx="3990479" cy="364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2923" y="5934670"/>
            <a:ext cx="4064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Geometric Control of Cell Life and </a:t>
            </a:r>
            <a:r>
              <a:rPr lang="en-US" b="1" dirty="0" smtClean="0"/>
              <a:t>Death</a:t>
            </a:r>
          </a:p>
          <a:p>
            <a:r>
              <a:rPr lang="en-US" dirty="0"/>
              <a:t>Christopher S. Chen, </a:t>
            </a:r>
            <a:r>
              <a:rPr lang="en-US" i="1" dirty="0"/>
              <a:t>et al</a:t>
            </a:r>
            <a:r>
              <a:rPr lang="en-US" i="1" dirty="0" smtClean="0"/>
              <a:t>.</a:t>
            </a:r>
          </a:p>
          <a:p>
            <a:r>
              <a:rPr lang="en-US" i="1" dirty="0"/>
              <a:t>Science </a:t>
            </a:r>
            <a:r>
              <a:rPr lang="en-US" b="1" dirty="0"/>
              <a:t>276</a:t>
            </a:r>
            <a:r>
              <a:rPr lang="en-US" dirty="0"/>
              <a:t>, 1425 (1997);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Most Cells Need to Adhere and Spread to Survive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3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19-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9505"/>
            <a:ext cx="85312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67828" y="3122364"/>
            <a:ext cx="102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anoikis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3226"/>
            <a:ext cx="91440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This effect not from “# of integrin bonds”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3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71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Stem </a:t>
            </a:r>
            <a:r>
              <a:rPr lang="en-US" dirty="0" smtClean="0"/>
              <a:t>Cell Differentiation</a:t>
            </a:r>
            <a:br>
              <a:rPr lang="en-US" dirty="0" smtClean="0"/>
            </a:br>
            <a:r>
              <a:rPr lang="en-US" dirty="0" smtClean="0"/>
              <a:t>by controlling size of adhesion sites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34" y="2811988"/>
            <a:ext cx="3680033" cy="2907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186" y="2397969"/>
            <a:ext cx="3823375" cy="36297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072" y="6308983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McBeath</a:t>
            </a:r>
            <a:r>
              <a:rPr lang="en-US" dirty="0"/>
              <a:t> et al., </a:t>
            </a:r>
            <a:r>
              <a:rPr lang="en-US" dirty="0" err="1"/>
              <a:t>Dev</a:t>
            </a:r>
            <a:r>
              <a:rPr lang="en-US" dirty="0"/>
              <a:t> Cell, 2004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1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6066</TotalTime>
  <Words>710</Words>
  <Application>Microsoft Macintosh PowerPoint</Application>
  <PresentationFormat>On-screen Show (4:3)</PresentationFormat>
  <Paragraphs>125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Integrins, Intro to Biomaterials</vt:lpstr>
      <vt:lpstr>Natural Cell Microenvironment: ECM</vt:lpstr>
      <vt:lpstr>Integrin Structure</vt:lpstr>
      <vt:lpstr>Many different heterodimers of integrins</vt:lpstr>
      <vt:lpstr>Not all cells express all integrin pairs!</vt:lpstr>
      <vt:lpstr>Your projects from 2/4</vt:lpstr>
      <vt:lpstr>PowerPoint Presentation</vt:lpstr>
      <vt:lpstr>PowerPoint Presentation</vt:lpstr>
      <vt:lpstr>Stem Cell Differentiation by controlling size of adhesion sites</vt:lpstr>
      <vt:lpstr>Introduction to Biomaterials</vt:lpstr>
      <vt:lpstr>History of biomaterials</vt:lpstr>
      <vt:lpstr>Choice:  1. Do you want a biomaterial that the body ignores?  2: or a material that is responsive to, or instructive toward the body?</vt:lpstr>
      <vt:lpstr>If 1: Bioinert materials</vt:lpstr>
      <vt:lpstr>If 2: Natural biopolymers</vt:lpstr>
      <vt:lpstr>Newer option: Functionalize inert surfaces with cell instructions</vt:lpstr>
      <vt:lpstr>1: Regulate Cell Adhesion</vt:lpstr>
      <vt:lpstr>2: Regulate bio-degradation</vt:lpstr>
      <vt:lpstr>Thoughts, Perspectives</vt:lpstr>
      <vt:lpstr>Paper Discussion Grading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of Mass in Biology</dc:title>
  <dc:creator>Shelly Peyton</dc:creator>
  <cp:lastModifiedBy>Shelly Peyton</cp:lastModifiedBy>
  <cp:revision>115</cp:revision>
  <dcterms:created xsi:type="dcterms:W3CDTF">2011-03-26T17:16:58Z</dcterms:created>
  <dcterms:modified xsi:type="dcterms:W3CDTF">2016-02-17T22:34:16Z</dcterms:modified>
</cp:coreProperties>
</file>