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91" r:id="rId2"/>
    <p:sldId id="293" r:id="rId3"/>
    <p:sldId id="363" r:id="rId4"/>
    <p:sldId id="321" r:id="rId5"/>
    <p:sldId id="322" r:id="rId6"/>
    <p:sldId id="294" r:id="rId7"/>
    <p:sldId id="295" r:id="rId8"/>
    <p:sldId id="296" r:id="rId9"/>
    <p:sldId id="297" r:id="rId10"/>
    <p:sldId id="298" r:id="rId11"/>
    <p:sldId id="300" r:id="rId12"/>
    <p:sldId id="301" r:id="rId13"/>
    <p:sldId id="303" r:id="rId14"/>
    <p:sldId id="304" r:id="rId15"/>
    <p:sldId id="305" r:id="rId16"/>
    <p:sldId id="308" r:id="rId17"/>
    <p:sldId id="309" r:id="rId18"/>
    <p:sldId id="402" r:id="rId19"/>
    <p:sldId id="387" r:id="rId20"/>
    <p:sldId id="385" r:id="rId21"/>
    <p:sldId id="388" r:id="rId22"/>
    <p:sldId id="311" r:id="rId23"/>
    <p:sldId id="312" r:id="rId24"/>
    <p:sldId id="313" r:id="rId25"/>
    <p:sldId id="314" r:id="rId26"/>
    <p:sldId id="315" r:id="rId27"/>
    <p:sldId id="316" r:id="rId28"/>
    <p:sldId id="317" r:id="rId29"/>
    <p:sldId id="318" r:id="rId30"/>
    <p:sldId id="319" r:id="rId31"/>
    <p:sldId id="320" r:id="rId32"/>
    <p:sldId id="352" r:id="rId33"/>
    <p:sldId id="323" r:id="rId34"/>
    <p:sldId id="324" r:id="rId35"/>
    <p:sldId id="325" r:id="rId36"/>
    <p:sldId id="326" r:id="rId37"/>
    <p:sldId id="327" r:id="rId38"/>
    <p:sldId id="398" r:id="rId39"/>
    <p:sldId id="328" r:id="rId40"/>
    <p:sldId id="329" r:id="rId41"/>
    <p:sldId id="330" r:id="rId42"/>
    <p:sldId id="331" r:id="rId43"/>
    <p:sldId id="332" r:id="rId44"/>
    <p:sldId id="333" r:id="rId45"/>
    <p:sldId id="334" r:id="rId46"/>
    <p:sldId id="335" r:id="rId47"/>
    <p:sldId id="394" r:id="rId48"/>
    <p:sldId id="399" r:id="rId49"/>
    <p:sldId id="336" r:id="rId50"/>
    <p:sldId id="337" r:id="rId51"/>
    <p:sldId id="338" r:id="rId52"/>
    <p:sldId id="339" r:id="rId53"/>
    <p:sldId id="340" r:id="rId54"/>
    <p:sldId id="400" r:id="rId55"/>
    <p:sldId id="341" r:id="rId56"/>
    <p:sldId id="342" r:id="rId57"/>
    <p:sldId id="343" r:id="rId58"/>
    <p:sldId id="344" r:id="rId59"/>
    <p:sldId id="345" r:id="rId60"/>
    <p:sldId id="346" r:id="rId61"/>
    <p:sldId id="347" r:id="rId62"/>
    <p:sldId id="348" r:id="rId63"/>
    <p:sldId id="349" r:id="rId64"/>
    <p:sldId id="350" r:id="rId65"/>
    <p:sldId id="351" r:id="rId66"/>
    <p:sldId id="395" r:id="rId67"/>
    <p:sldId id="353" r:id="rId68"/>
    <p:sldId id="354" r:id="rId69"/>
    <p:sldId id="355" r:id="rId70"/>
    <p:sldId id="356" r:id="rId71"/>
    <p:sldId id="357" r:id="rId72"/>
    <p:sldId id="358" r:id="rId73"/>
    <p:sldId id="359" r:id="rId74"/>
    <p:sldId id="397" r:id="rId75"/>
    <p:sldId id="360" r:id="rId76"/>
    <p:sldId id="361" r:id="rId77"/>
    <p:sldId id="371" r:id="rId78"/>
    <p:sldId id="365" r:id="rId79"/>
    <p:sldId id="389" r:id="rId80"/>
    <p:sldId id="366" r:id="rId81"/>
    <p:sldId id="372" r:id="rId82"/>
    <p:sldId id="380" r:id="rId83"/>
    <p:sldId id="373" r:id="rId84"/>
    <p:sldId id="374" r:id="rId85"/>
    <p:sldId id="375" r:id="rId86"/>
    <p:sldId id="381" r:id="rId87"/>
    <p:sldId id="382" r:id="rId88"/>
    <p:sldId id="390" r:id="rId89"/>
    <p:sldId id="368" r:id="rId90"/>
    <p:sldId id="384" r:id="rId91"/>
    <p:sldId id="369" r:id="rId92"/>
    <p:sldId id="370" r:id="rId93"/>
    <p:sldId id="392" r:id="rId94"/>
    <p:sldId id="393" r:id="rId95"/>
    <p:sldId id="376" r:id="rId96"/>
    <p:sldId id="377" r:id="rId97"/>
    <p:sldId id="378" r:id="rId98"/>
    <p:sldId id="401"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6" autoAdjust="0"/>
    <p:restoredTop sz="94660"/>
  </p:normalViewPr>
  <p:slideViewPr>
    <p:cSldViewPr>
      <p:cViewPr varScale="1">
        <p:scale>
          <a:sx n="74" d="100"/>
          <a:sy n="74" d="100"/>
        </p:scale>
        <p:origin x="-342" y="-96"/>
      </p:cViewPr>
      <p:guideLst>
        <p:guide orient="horz" pos="2160"/>
        <p:guide pos="2880"/>
      </p:guideLst>
    </p:cSldViewPr>
  </p:slideViewPr>
  <p:outlineViewPr>
    <p:cViewPr>
      <p:scale>
        <a:sx n="33" d="100"/>
        <a:sy n="33" d="100"/>
      </p:scale>
      <p:origin x="66" y="21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D827D-F858-4CBA-82DD-14A144AB0D27}" type="datetimeFigureOut">
              <a:rPr lang="en-US" smtClean="0"/>
              <a:pPr/>
              <a:t>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75F4C-2372-4AFE-975D-0CB80BA81A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821F75C-C600-41D8-B9AF-CB64190E4FE9}" type="slidenum">
              <a:rPr lang="en-US">
                <a:latin typeface="Arial" pitchFamily="34" charset="0"/>
                <a:ea typeface="MS PGothic" pitchFamily="34" charset="-128"/>
              </a:rPr>
              <a:pPr/>
              <a:t>19</a:t>
            </a:fld>
            <a:endParaRPr lang="en-US">
              <a:latin typeface="Arial" pitchFamily="34" charset="0"/>
              <a:ea typeface="MS PGothic" pitchFamily="34" charset="-128"/>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86B1EC2-7361-4E8A-8A1B-309A49780A74}" type="slidenum">
              <a:rPr lang="en-US">
                <a:latin typeface="Arial" pitchFamily="34" charset="0"/>
                <a:ea typeface="MS PGothic" pitchFamily="34" charset="-128"/>
              </a:rPr>
              <a:pPr/>
              <a:t>21</a:t>
            </a:fld>
            <a:endParaRPr lang="en-US">
              <a:latin typeface="Arial" pitchFamily="34" charset="0"/>
              <a:ea typeface="MS PGothic" pitchFamily="34" charset="-128"/>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5A108-BF91-47A6-82AF-F1F425AB116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38</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48</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54</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95A108-BF91-47A6-82AF-F1F425AB1160}"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D4448EEC-A8EF-4413-8AAD-78A4864B2E28}" type="slidenum">
              <a:rPr lang="en-US">
                <a:latin typeface="Arial" pitchFamily="34" charset="0"/>
                <a:ea typeface="MS PGothic" pitchFamily="34" charset="-128"/>
              </a:rPr>
              <a:pPr/>
              <a:t>79</a:t>
            </a:fld>
            <a:endParaRPr lang="en-US">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95A108-BF91-47A6-82AF-F1F425AB1160}"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D4448EEC-A8EF-4413-8AAD-78A4864B2E28}" type="slidenum">
              <a:rPr lang="en-US">
                <a:latin typeface="Arial" pitchFamily="34" charset="0"/>
                <a:ea typeface="MS PGothic" pitchFamily="34" charset="-128"/>
              </a:rPr>
              <a:pPr/>
              <a:t>88</a:t>
            </a:fld>
            <a:endParaRPr lang="en-US">
              <a:latin typeface="Arial" pitchFamily="34" charset="0"/>
              <a:ea typeface="MS PGothic"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3364" name="Slide Number Placeholder 3"/>
          <p:cNvSpPr>
            <a:spLocks noGrp="1"/>
          </p:cNvSpPr>
          <p:nvPr>
            <p:ph type="sldNum" sz="quarter" idx="5"/>
          </p:nvPr>
        </p:nvSpPr>
        <p:spPr>
          <a:noFill/>
        </p:spPr>
        <p:txBody>
          <a:bodyPr/>
          <a:lstStyle/>
          <a:p>
            <a:fld id="{59B3696D-A6ED-45BB-9417-77E0798486F0}" type="slidenum">
              <a:rPr lang="en-US">
                <a:latin typeface="Arial" pitchFamily="34" charset="0"/>
                <a:ea typeface="MS PGothic" pitchFamily="34" charset="-128"/>
              </a:rPr>
              <a:pPr/>
              <a:t>93</a:t>
            </a:fld>
            <a:endParaRPr lang="en-US">
              <a:latin typeface="Arial" pitchFamily="34" charset="0"/>
              <a:ea typeface="MS PGothic"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72CBAC66-28B6-4AF6-8C46-597F7D64C4D6}" type="slidenum">
              <a:rPr lang="en-US">
                <a:latin typeface="Arial" pitchFamily="34" charset="0"/>
                <a:ea typeface="MS PGothic" pitchFamily="34" charset="-128"/>
              </a:rPr>
              <a:pPr/>
              <a:t>94</a:t>
            </a:fld>
            <a:endParaRPr lang="en-US">
              <a:latin typeface="Arial" pitchFamily="34" charset="0"/>
              <a:ea typeface="MS PGothic"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lex\Desktop\Send Back to FTP\LO banner art\BIO10NAE_28_LOTB.jpg"/>
          <p:cNvPicPr>
            <a:picLocks noChangeAspect="1" noChangeArrowheads="1"/>
          </p:cNvPicPr>
          <p:nvPr userDrawn="1"/>
        </p:nvPicPr>
        <p:blipFill>
          <a:blip r:embed="rId2" cstate="print"/>
          <a:srcRect/>
          <a:stretch>
            <a:fillRect/>
          </a:stretch>
        </p:blipFill>
        <p:spPr bwMode="auto">
          <a:xfrm>
            <a:off x="0" y="0"/>
            <a:ext cx="9144000" cy="977900"/>
          </a:xfrm>
          <a:prstGeom prst="rect">
            <a:avLst/>
          </a:prstGeom>
          <a:noFill/>
          <a:ln w="9525">
            <a:noFill/>
            <a:miter lim="800000"/>
            <a:headEnd/>
            <a:tailEnd/>
          </a:ln>
        </p:spPr>
      </p:pic>
      <p:pic>
        <p:nvPicPr>
          <p:cNvPr id="5" name="Picture 2" descr="C:\Users\Alex\Desktop\Send Back to FTP\LO banner art\BIO10NAE_01_LOTB.jpg"/>
          <p:cNvPicPr>
            <a:picLocks noChangeAspect="1" noChangeArrowheads="1"/>
          </p:cNvPicPr>
          <p:nvPr userDrawn="1"/>
        </p:nvPicPr>
        <p:blipFill>
          <a:blip r:embed="rId3" cstate="print"/>
          <a:srcRect/>
          <a:stretch>
            <a:fillRect/>
          </a:stretch>
        </p:blipFill>
        <p:spPr bwMode="auto">
          <a:xfrm>
            <a:off x="0" y="0"/>
            <a:ext cx="9144000" cy="9779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smtClean="0"/>
            </a:lvl1pPr>
          </a:lstStyle>
          <a:p>
            <a:pPr>
              <a:defRPr/>
            </a:pPr>
            <a:fld id="{18474B0B-CC2C-490A-A087-4ADABBB9622B}" type="datetime1">
              <a:rPr lang="en-US"/>
              <a:pPr>
                <a:defRPr/>
              </a:pPr>
              <a:t>1/29/2012</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7549D5E5-9EC3-4203-A4F2-8573A4C515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9327F-817B-48D4-9EEF-F3C422B98254}" type="datetime1">
              <a:rPr lang="en-US"/>
              <a:pPr>
                <a:defRPr/>
              </a:pPr>
              <a:t>1/29/2012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D618A-E339-42DA-808B-49FC8F533E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3E688B-91E2-4E01-8C5F-009B266671F7}" type="datetime1">
              <a:rPr lang="en-US"/>
              <a:pPr>
                <a:defRPr/>
              </a:pPr>
              <a:t>1/29/2012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C58F41-6BD4-4B9C-B711-B13AB1238E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AF98E-6F83-412B-92CD-6C2C39C6F276}" type="datetime1">
              <a:rPr lang="en-US"/>
              <a:pPr>
                <a:defRPr/>
              </a:pPr>
              <a:t>1/29/2012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DAF73-3374-4C18-974F-1E2E13EC3A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212637-FAFB-40F5-AC9F-F92FF7F5DF42}" type="datetime1">
              <a:rPr lang="en-US"/>
              <a:pPr>
                <a:defRPr/>
              </a:pPr>
              <a:t>1/29/2012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EBBED-9A3C-4B72-B404-E9AF660EC9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D5184C-5432-4C45-8A9D-9655D332EAB7}" type="datetime1">
              <a:rPr lang="en-US"/>
              <a:pPr>
                <a:defRPr/>
              </a:pPr>
              <a:t>1/29/2012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28CD4-AF92-4D21-B4F3-5B3442C4E7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598A81-F049-46CA-8D36-1BC565E4F52D}" type="datetime1">
              <a:rPr lang="en-US"/>
              <a:pPr>
                <a:defRPr/>
              </a:pPr>
              <a:t>1/29/2012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BF0F2-0F6F-4852-AB19-AF2071070F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FB638B-5ED4-4CCD-9A8E-D30716F53EF7}" type="datetime1">
              <a:rPr lang="en-US"/>
              <a:pPr>
                <a:defRPr/>
              </a:pPr>
              <a:t>1/29/2012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E9C3D7-E16E-4984-9245-4012DE5F6A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AAEDEB-27A7-4ECF-8ACC-EC59F03E2F9E}" type="datetime1">
              <a:rPr lang="en-US"/>
              <a:pPr>
                <a:defRPr/>
              </a:pPr>
              <a:t>1/29/2012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C7A379-07EE-4F61-93F2-48BEC675C5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18572C-294B-468F-B330-76873A3A9659}" type="datetime1">
              <a:rPr lang="en-US"/>
              <a:pPr>
                <a:defRPr/>
              </a:pPr>
              <a:t>1/29/2012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1F6ABB-D81A-40D6-A373-E846D35D7A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DDE074-0B81-4BEF-91E6-0CE50F80666C}" type="datetime1">
              <a:rPr lang="en-US"/>
              <a:pPr>
                <a:defRPr/>
              </a:pPr>
              <a:t>1/29/2012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2EBD2-E552-47A1-BCF0-47A238A2AB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C1FBF-C380-42B0-B64B-669684D28343}" type="datetime1">
              <a:rPr lang="en-US"/>
              <a:pPr>
                <a:defRPr/>
              </a:pPr>
              <a:t>1/29/2012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19C71C-2F95-4D1C-A9FE-209CB4FB8D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C:\Users\Alex\Desktop\Send Back to FTP\LO banner art\BIO10NAE_08_LOTB.jpg"/>
          <p:cNvPicPr>
            <a:picLocks noChangeAspect="1" noChangeArrowheads="1"/>
          </p:cNvPicPr>
          <p:nvPr userDrawn="1"/>
        </p:nvPicPr>
        <p:blipFill>
          <a:blip r:embed="rId14" cstate="print"/>
          <a:srcRect/>
          <a:stretch>
            <a:fillRect/>
          </a:stretch>
        </p:blipFill>
        <p:spPr bwMode="auto">
          <a:xfrm>
            <a:off x="0" y="0"/>
            <a:ext cx="9144000" cy="990600"/>
          </a:xfrm>
          <a:prstGeom prst="rect">
            <a:avLst/>
          </a:prstGeom>
          <a:noFill/>
          <a:ln w="9525">
            <a:noFill/>
            <a:miter lim="800000"/>
            <a:headEnd/>
            <a:tailEnd/>
          </a:ln>
        </p:spPr>
      </p:pic>
      <p:sp>
        <p:nvSpPr>
          <p:cNvPr id="1027" name="Title Placeholder 1"/>
          <p:cNvSpPr>
            <a:spLocks noGrp="1"/>
          </p:cNvSpPr>
          <p:nvPr>
            <p:ph type="title"/>
          </p:nvPr>
        </p:nvSpPr>
        <p:spPr bwMode="auto">
          <a:xfrm>
            <a:off x="457200" y="7620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0" charset="0"/>
              </a:defRPr>
            </a:lvl1pPr>
          </a:lstStyle>
          <a:p>
            <a:pPr>
              <a:defRPr/>
            </a:pPr>
            <a:fld id="{EA944C8F-7155-479A-861C-BCB4AF91C169}" type="datetime1">
              <a:rPr lang="en-US"/>
              <a:pPr>
                <a:defRPr/>
              </a:pPr>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10"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0" charset="0"/>
              </a:defRPr>
            </a:lvl1pPr>
          </a:lstStyle>
          <a:p>
            <a:pPr>
              <a:defRPr/>
            </a:pPr>
            <a:fld id="{33E36DEE-64C5-40CE-BA08-82C84C06ED5C}" type="slidenum">
              <a:rPr lang="en-US"/>
              <a:pPr>
                <a:defRPr/>
              </a:pPr>
              <a:t>‹#›</a:t>
            </a:fld>
            <a:endParaRPr lang="en-US"/>
          </a:p>
        </p:txBody>
      </p:sp>
      <p:sp>
        <p:nvSpPr>
          <p:cNvPr id="8" name="Text Placeholder 2"/>
          <p:cNvSpPr txBox="1">
            <a:spLocks/>
          </p:cNvSpPr>
          <p:nvPr userDrawn="1"/>
        </p:nvSpPr>
        <p:spPr>
          <a:xfrm>
            <a:off x="0" y="0"/>
            <a:ext cx="3886200" cy="457200"/>
          </a:xfrm>
          <a:prstGeom prst="rect">
            <a:avLst/>
          </a:prstGeom>
        </p:spPr>
        <p:txBody>
          <a:bodyPr anchor="ctr">
            <a:normAutofit/>
          </a:bodyPr>
          <a:lstStyle/>
          <a:p>
            <a:pPr>
              <a:buFont typeface="Arial" charset="0"/>
              <a:buNone/>
              <a:defRPr/>
            </a:pPr>
            <a:r>
              <a:rPr lang="en-US" sz="2400" b="1">
                <a:solidFill>
                  <a:schemeClr val="bg1"/>
                </a:solidFill>
                <a:effectLst>
                  <a:outerShdw blurRad="38100" dist="38100" dir="2700000" algn="tl">
                    <a:srgbClr val="C0C0C0"/>
                  </a:outerShdw>
                </a:effectLst>
              </a:rPr>
              <a:t> </a:t>
            </a:r>
            <a:r>
              <a:rPr lang="en-US" sz="2200" b="1">
                <a:solidFill>
                  <a:schemeClr val="bg1"/>
                </a:solidFill>
                <a:effectLst>
                  <a:outerShdw blurRad="38100" dist="38100" dir="2700000" algn="tl">
                    <a:srgbClr val="C0C0C0"/>
                  </a:outerShdw>
                </a:effectLst>
              </a:rPr>
              <a:t>Lesson Overview</a:t>
            </a:r>
          </a:p>
        </p:txBody>
      </p:sp>
      <p:sp>
        <p:nvSpPr>
          <p:cNvPr id="9" name="Subtitle 2"/>
          <p:cNvSpPr txBox="1">
            <a:spLocks/>
          </p:cNvSpPr>
          <p:nvPr userDrawn="1"/>
        </p:nvSpPr>
        <p:spPr>
          <a:xfrm>
            <a:off x="2971800" y="0"/>
            <a:ext cx="5943600" cy="762000"/>
          </a:xfrm>
          <a:prstGeom prst="rect">
            <a:avLst/>
          </a:prstGeom>
        </p:spPr>
        <p:txBody>
          <a:bodyPr>
            <a:normAutofit/>
          </a:bodyPr>
          <a:lstStyle/>
          <a:p>
            <a:pPr>
              <a:defRPr/>
            </a:pPr>
            <a:r>
              <a:rPr lang="en-US" sz="2400">
                <a:solidFill>
                  <a:schemeClr val="bg1"/>
                </a:solidFill>
                <a:effectLst>
                  <a:outerShdw blurRad="38100" dist="38100" dir="2700000" algn="tl">
                    <a:srgbClr val="C0C0C0"/>
                  </a:outerShdw>
                </a:effectLst>
              </a:rPr>
              <a:t>Energy and Life</a:t>
            </a:r>
          </a:p>
        </p:txBody>
      </p:sp>
    </p:spTree>
  </p:cSld>
  <p:clrMap bg1="lt1" tx1="dk1" bg2="lt2" tx2="dk2" accent1="accent1" accent2="accent2" accent3="accent3" accent4="accent4" accent5="accent5" accent6="accent6" hlink="hlink" folHlink="folHlink"/>
  <p:sldLayoutIdLst>
    <p:sldLayoutId id="2147483889"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l" rtl="0" eaLnBrk="0" fontAlgn="base" hangingPunct="0">
        <a:spcBef>
          <a:spcPct val="0"/>
        </a:spcBef>
        <a:spcAft>
          <a:spcPct val="0"/>
        </a:spcAft>
        <a:defRPr sz="3200" kern="12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8.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8.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4.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latin typeface="Arial" charset="0"/>
                <a:ea typeface="ＭＳ Ｐゴシック" charset="-128"/>
                <a:cs typeface="Arial" charset="0"/>
              </a:rPr>
              <a:t>THINK ABOUT IT</a:t>
            </a:r>
          </a:p>
        </p:txBody>
      </p:sp>
      <p:sp>
        <p:nvSpPr>
          <p:cNvPr id="409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Homeostasis is hard work. Organisms and the cells within them have to grow and develop, move materials around, build new molecules, and respond to environmental changes.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What powers so much activity, and where does that power come from?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024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One way cells use the energy provided by ATP is to carry out active transport.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ATP powers movement, providing the energy for motor proteins that contract muscle and power the movement of cilia and flagella.</a:t>
            </a:r>
          </a:p>
          <a:p>
            <a:pPr lvl="1"/>
            <a:endParaRPr lang="en-US" smtClean="0">
              <a:solidFill>
                <a:srgbClr val="000000"/>
              </a:solidFill>
              <a:latin typeface="Arial" charset="0"/>
              <a:ea typeface="ＭＳ Ｐゴシック" charset="-128"/>
              <a:cs typeface="Arial" charset="0"/>
            </a:endParaRPr>
          </a:p>
          <a:p>
            <a:pPr lvl="1"/>
            <a:endParaRPr lang="en-US" smtClean="0">
              <a:solidFill>
                <a:srgbClr val="000000"/>
              </a:solidFill>
              <a:latin typeface="Arial" charset="0"/>
              <a:ea typeface="ＭＳ Ｐゴシック" charset="-128"/>
              <a:cs typeface="Arial" charset="0"/>
            </a:endParaRP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t>
            </a:r>
          </a:p>
        </p:txBody>
      </p:sp>
      <p:pic>
        <p:nvPicPr>
          <p:cNvPr id="10244" name="Picture 2" descr="C:\Users\Alex\Desktop\art\BIO10NAE_03_08_02_005_LRIM_03.png"/>
          <p:cNvPicPr>
            <a:picLocks noChangeAspect="1" noChangeArrowheads="1"/>
          </p:cNvPicPr>
          <p:nvPr/>
        </p:nvPicPr>
        <p:blipFill>
          <a:blip r:embed="rId3" cstate="print"/>
          <a:srcRect/>
          <a:stretch>
            <a:fillRect/>
          </a:stretch>
        </p:blipFill>
        <p:spPr bwMode="auto">
          <a:xfrm>
            <a:off x="0" y="3352800"/>
            <a:ext cx="9142413" cy="228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1267"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Energy from ATP powers the synthesis of proteins and responses to chemical signals at the cell surface.</a:t>
            </a:r>
          </a:p>
        </p:txBody>
      </p:sp>
      <p:pic>
        <p:nvPicPr>
          <p:cNvPr id="11268" name="Picture 2" descr="C:\Users\Alex\Desktop\art\BIO10NAE_03_08_02_005_LRIM_04.png"/>
          <p:cNvPicPr>
            <a:picLocks noChangeAspect="1" noChangeArrowheads="1"/>
          </p:cNvPicPr>
          <p:nvPr/>
        </p:nvPicPr>
        <p:blipFill>
          <a:blip r:embed="rId3" cstate="print"/>
          <a:srcRect/>
          <a:stretch>
            <a:fillRect/>
          </a:stretch>
        </p:blipFill>
        <p:spPr bwMode="auto">
          <a:xfrm>
            <a:off x="1588" y="3200400"/>
            <a:ext cx="9142412"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2291" name="Text Placeholder 2"/>
          <p:cNvSpPr>
            <a:spLocks noGrp="1"/>
          </p:cNvSpPr>
          <p:nvPr>
            <p:ph type="body" idx="1"/>
          </p:nvPr>
        </p:nvSpPr>
        <p:spPr>
          <a:xfrm>
            <a:off x="457200" y="1600200"/>
            <a:ext cx="4953000" cy="4525963"/>
          </a:xfrm>
        </p:spPr>
        <p:txBody>
          <a:bodyPr/>
          <a:lstStyle/>
          <a:p>
            <a:pPr lvl="1"/>
            <a:r>
              <a:rPr lang="en-US" smtClean="0">
                <a:solidFill>
                  <a:srgbClr val="000000"/>
                </a:solidFill>
                <a:latin typeface="Arial" charset="0"/>
                <a:ea typeface="ＭＳ Ｐゴシック" charset="-128"/>
                <a:cs typeface="Arial" charset="0"/>
              </a:rPr>
              <a:t>	ATP is not a good molecule for storing large amounts of energy over the long term.</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It is more efficient for cells to keep only a small supply of ATP on hand.  </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Cells can regenerate ATP from ADP as needed by using the energy in foods like glucose. </a:t>
            </a:r>
          </a:p>
        </p:txBody>
      </p:sp>
      <p:pic>
        <p:nvPicPr>
          <p:cNvPr id="12292" name="Picture 2" descr="C:\Users\Alex\Desktop\art\BIO10NAE_03_08_02_005_LRIM_05.png"/>
          <p:cNvPicPr>
            <a:picLocks noChangeAspect="1" noChangeArrowheads="1"/>
          </p:cNvPicPr>
          <p:nvPr/>
        </p:nvPicPr>
        <p:blipFill>
          <a:blip r:embed="rId3" cstate="print"/>
          <a:srcRect/>
          <a:stretch>
            <a:fillRect/>
          </a:stretch>
        </p:blipFill>
        <p:spPr bwMode="auto">
          <a:xfrm>
            <a:off x="5588000" y="1676400"/>
            <a:ext cx="3556000" cy="4127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Heterotrophs and Autotrophs</a:t>
            </a:r>
          </a:p>
        </p:txBody>
      </p:sp>
      <p:sp>
        <p:nvSpPr>
          <p:cNvPr id="13315"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What happens during the process of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the process of photosynthesis, plants convert the energy of sunlight into chemical energy stored in the bonds of carbohydrates.</a:t>
            </a:r>
          </a:p>
        </p:txBody>
      </p:sp>
      <p:pic>
        <p:nvPicPr>
          <p:cNvPr id="13316"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13317"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Heterotrophs and Autotrophs</a:t>
            </a:r>
          </a:p>
        </p:txBody>
      </p:sp>
      <p:sp>
        <p:nvSpPr>
          <p:cNvPr id="14339" name="Text Placeholder 2"/>
          <p:cNvSpPr>
            <a:spLocks noGrp="1"/>
          </p:cNvSpPr>
          <p:nvPr>
            <p:ph type="body" idx="1"/>
          </p:nvPr>
        </p:nvSpPr>
        <p:spPr>
          <a:xfrm>
            <a:off x="457200" y="1600200"/>
            <a:ext cx="8153400" cy="4525963"/>
          </a:xfrm>
        </p:spPr>
        <p:txBody>
          <a:bodyPr/>
          <a:lstStyle/>
          <a:p>
            <a:pPr lvl="1"/>
            <a:r>
              <a:rPr lang="en-US" smtClean="0">
                <a:solidFill>
                  <a:srgbClr val="000000"/>
                </a:solidFill>
                <a:latin typeface="Arial" charset="0"/>
                <a:ea typeface="ＭＳ Ｐゴシック" charset="-128"/>
                <a:cs typeface="Arial" charset="0"/>
              </a:rPr>
              <a:t>	Organisms that obtain food by consuming other living things are known as </a:t>
            </a:r>
            <a:r>
              <a:rPr lang="en-US" b="1" smtClean="0">
                <a:solidFill>
                  <a:srgbClr val="000000"/>
                </a:solidFill>
                <a:latin typeface="Arial" charset="0"/>
                <a:ea typeface="ＭＳ Ｐゴシック" charset="-128"/>
                <a:cs typeface="Arial" charset="0"/>
              </a:rPr>
              <a:t>heterotrophs.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Some heterotrophs get their food by eating plants.  </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Other heterotrophs, such as this cheetah, obtain food from plants indirectly by feeding on plant-eating animals.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Still other heterotrophs, such as mushrooms, obtain food by decomposing other organisms.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Heterotrophs and Autotrophs</a:t>
            </a:r>
          </a:p>
        </p:txBody>
      </p:sp>
      <p:sp>
        <p:nvSpPr>
          <p:cNvPr id="1536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Organisms that make their own food are called </a:t>
            </a:r>
            <a:r>
              <a:rPr lang="en-US" b="1" smtClean="0">
                <a:solidFill>
                  <a:srgbClr val="000000"/>
                </a:solidFill>
                <a:latin typeface="Arial" charset="0"/>
                <a:ea typeface="ＭＳ Ｐゴシック" charset="-128"/>
                <a:cs typeface="Arial" charset="0"/>
              </a:rPr>
              <a:t>autotrophs.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Plants, algae, and some bacteria are able to use light energy from the sun to produce food.  The process by which autotrophs use the energy of sunlight to produce high-energy carbohydrates that can be used for food is known as </a:t>
            </a:r>
            <a:r>
              <a:rPr lang="en-US" b="1" smtClean="0">
                <a:solidFill>
                  <a:srgbClr val="000000"/>
                </a:solidFill>
                <a:latin typeface="Arial" charset="0"/>
                <a:ea typeface="ＭＳ Ｐゴシック" charset="-128"/>
                <a:cs typeface="Arial" charset="0"/>
              </a:rPr>
              <a:t>photosynthesis.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a:solidFill>
                  <a:srgbClr val="339966"/>
                </a:solidFill>
                <a:latin typeface="Arial" charset="0"/>
                <a:ea typeface="Arial" charset="0"/>
                <a:cs typeface="Arial" charset="0"/>
              </a:rPr>
              <a:t>Photosynthesis and Cellular Respiration</a:t>
            </a:r>
          </a:p>
        </p:txBody>
      </p:sp>
      <p:sp>
        <p:nvSpPr>
          <p:cNvPr id="26627" name="Text Placeholder 2"/>
          <p:cNvSpPr>
            <a:spLocks noGrp="1"/>
          </p:cNvSpPr>
          <p:nvPr>
            <p:ph type="body" idx="1"/>
          </p:nvPr>
        </p:nvSpPr>
        <p:spPr>
          <a:xfrm>
            <a:off x="152400" y="1600200"/>
            <a:ext cx="4724400" cy="4953000"/>
          </a:xfrm>
        </p:spPr>
        <p:txBody>
          <a:bodyPr/>
          <a:lstStyle/>
          <a:p>
            <a:pPr lvl="1"/>
            <a:endParaRPr lang="en-US" dirty="0">
              <a:solidFill>
                <a:srgbClr val="000000"/>
              </a:solidFill>
              <a:latin typeface="Arial" charset="0"/>
              <a:ea typeface="Arial" charset="0"/>
              <a:cs typeface="Arial" charset="0"/>
            </a:endParaRPr>
          </a:p>
          <a:p>
            <a:pPr lvl="1">
              <a:buFont typeface="Wingdings" charset="2"/>
              <a:buChar char="§"/>
            </a:pPr>
            <a:r>
              <a:rPr lang="en-US" sz="2400" dirty="0">
                <a:solidFill>
                  <a:srgbClr val="000000"/>
                </a:solidFill>
                <a:latin typeface="Arial" charset="0"/>
                <a:ea typeface="Arial" charset="0"/>
                <a:cs typeface="Arial" charset="0"/>
              </a:rPr>
              <a:t>Photosynthesis and cellular respiration are opposite processes </a:t>
            </a:r>
            <a:endParaRPr lang="en-US" sz="2400" dirty="0" smtClean="0">
              <a:solidFill>
                <a:srgbClr val="000000"/>
              </a:solidFill>
              <a:latin typeface="Arial" charset="0"/>
              <a:ea typeface="Arial" charset="0"/>
              <a:cs typeface="Arial" charset="0"/>
            </a:endParaRPr>
          </a:p>
          <a:p>
            <a:pPr lvl="1">
              <a:buFont typeface="Wingdings" charset="2"/>
              <a:buChar char="§"/>
            </a:pPr>
            <a:endParaRPr lang="en-US" sz="2400" dirty="0">
              <a:solidFill>
                <a:srgbClr val="000000"/>
              </a:solidFill>
              <a:latin typeface="Arial" charset="0"/>
              <a:ea typeface="Arial" charset="0"/>
              <a:cs typeface="Arial" charset="0"/>
            </a:endParaRPr>
          </a:p>
          <a:p>
            <a:pPr lvl="1">
              <a:buFont typeface="Wingdings" charset="2"/>
              <a:buChar char="§"/>
            </a:pPr>
            <a:r>
              <a:rPr lang="en-US" sz="2400" dirty="0">
                <a:solidFill>
                  <a:srgbClr val="000000"/>
                </a:solidFill>
                <a:latin typeface="Arial" charset="0"/>
                <a:ea typeface="Arial" charset="0"/>
                <a:cs typeface="Arial" charset="0"/>
              </a:rPr>
              <a:t>E</a:t>
            </a:r>
            <a:r>
              <a:rPr lang="en-US" sz="2400" dirty="0" smtClean="0">
                <a:solidFill>
                  <a:srgbClr val="000000"/>
                </a:solidFill>
                <a:latin typeface="Arial" charset="0"/>
                <a:ea typeface="Arial" charset="0"/>
                <a:cs typeface="Arial" charset="0"/>
              </a:rPr>
              <a:t>nergy </a:t>
            </a:r>
            <a:r>
              <a:rPr lang="en-US" sz="2400" dirty="0">
                <a:solidFill>
                  <a:srgbClr val="000000"/>
                </a:solidFill>
                <a:latin typeface="Arial" charset="0"/>
                <a:ea typeface="Arial" charset="0"/>
                <a:cs typeface="Arial" charset="0"/>
              </a:rPr>
              <a:t>flows in opposite </a:t>
            </a:r>
            <a:r>
              <a:rPr lang="en-US" sz="2400" dirty="0" smtClean="0">
                <a:solidFill>
                  <a:srgbClr val="000000"/>
                </a:solidFill>
                <a:latin typeface="Arial" charset="0"/>
                <a:ea typeface="Arial" charset="0"/>
                <a:cs typeface="Arial" charset="0"/>
              </a:rPr>
              <a:t>directions</a:t>
            </a:r>
          </a:p>
          <a:p>
            <a:pPr lvl="1">
              <a:buFont typeface="Wingdings" charset="2"/>
              <a:buChar char="§"/>
            </a:pPr>
            <a:endParaRPr lang="en-US" sz="2400" dirty="0" smtClean="0">
              <a:solidFill>
                <a:srgbClr val="000000"/>
              </a:solidFill>
              <a:latin typeface="Arial" charset="0"/>
              <a:ea typeface="Arial" charset="0"/>
              <a:cs typeface="Arial" charset="0"/>
            </a:endParaRPr>
          </a:p>
          <a:p>
            <a:pPr lvl="1">
              <a:buFont typeface="Wingdings" charset="2"/>
              <a:buChar char="§"/>
            </a:pPr>
            <a:r>
              <a:rPr lang="en-US" sz="2400" dirty="0" smtClean="0">
                <a:solidFill>
                  <a:srgbClr val="000000"/>
                </a:solidFill>
                <a:latin typeface="Arial" charset="0"/>
                <a:ea typeface="Arial" charset="0"/>
                <a:cs typeface="Arial" charset="0"/>
              </a:rPr>
              <a:t>Photosynthesis </a:t>
            </a:r>
            <a:r>
              <a:rPr lang="en-US" sz="2400" dirty="0">
                <a:solidFill>
                  <a:srgbClr val="000000"/>
                </a:solidFill>
                <a:latin typeface="Arial" charset="0"/>
                <a:ea typeface="Arial" charset="0"/>
                <a:cs typeface="Arial" charset="0"/>
              </a:rPr>
              <a:t>“deposits” </a:t>
            </a:r>
            <a:r>
              <a:rPr lang="en-US" sz="2400" dirty="0" smtClean="0">
                <a:solidFill>
                  <a:srgbClr val="000000"/>
                </a:solidFill>
                <a:latin typeface="Arial" charset="0"/>
                <a:ea typeface="Arial" charset="0"/>
                <a:cs typeface="Arial" charset="0"/>
              </a:rPr>
              <a:t>energy</a:t>
            </a:r>
            <a:r>
              <a:rPr lang="en-US" sz="2400" dirty="0">
                <a:solidFill>
                  <a:srgbClr val="000000"/>
                </a:solidFill>
                <a:latin typeface="Arial" charset="0"/>
                <a:ea typeface="Arial" charset="0"/>
                <a:cs typeface="Arial" charset="0"/>
              </a:rPr>
              <a:t>;</a:t>
            </a:r>
            <a:r>
              <a:rPr lang="en-US" sz="2400" dirty="0" smtClean="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cellular respiration “withdraws” energy</a:t>
            </a:r>
          </a:p>
          <a:p>
            <a:pPr marL="457200" lvl="1" indent="0"/>
            <a:endParaRPr lang="en-US" sz="2400" dirty="0">
              <a:solidFill>
                <a:srgbClr val="000000"/>
              </a:solidFill>
              <a:latin typeface="Arial" charset="0"/>
              <a:ea typeface="Arial" charset="0"/>
              <a:cs typeface="Arial" charset="0"/>
            </a:endParaRPr>
          </a:p>
        </p:txBody>
      </p:sp>
      <p:pic>
        <p:nvPicPr>
          <p:cNvPr id="26628"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a:solidFill>
                  <a:srgbClr val="339966"/>
                </a:solidFill>
                <a:latin typeface="Arial" charset="0"/>
                <a:ea typeface="Arial" charset="0"/>
                <a:cs typeface="Arial" charset="0"/>
              </a:rPr>
              <a:t>Photosynthesis and Cellular Respiration</a:t>
            </a:r>
          </a:p>
        </p:txBody>
      </p:sp>
      <p:sp>
        <p:nvSpPr>
          <p:cNvPr id="27651" name="Text Placeholder 2"/>
          <p:cNvSpPr>
            <a:spLocks noGrp="1"/>
          </p:cNvSpPr>
          <p:nvPr>
            <p:ph type="body" idx="1"/>
          </p:nvPr>
        </p:nvSpPr>
        <p:spPr>
          <a:xfrm>
            <a:off x="152400" y="1600200"/>
            <a:ext cx="4495800" cy="4572000"/>
          </a:xfrm>
        </p:spPr>
        <p:txBody>
          <a:bodyPr/>
          <a:lstStyle/>
          <a:p>
            <a:pPr lvl="1">
              <a:lnSpc>
                <a:spcPct val="90000"/>
              </a:lnSpc>
            </a:pPr>
            <a:endParaRPr lang="en-US" dirty="0">
              <a:solidFill>
                <a:srgbClr val="000000"/>
              </a:solidFill>
              <a:latin typeface="Arial" charset="0"/>
              <a:ea typeface="Arial" charset="0"/>
              <a:cs typeface="Arial" charset="0"/>
            </a:endParaRPr>
          </a:p>
          <a:p>
            <a:pPr lvl="1">
              <a:lnSpc>
                <a:spcPct val="90000"/>
              </a:lnSpc>
            </a:pPr>
            <a:r>
              <a:rPr lang="en-US" sz="2800" dirty="0">
                <a:solidFill>
                  <a:srgbClr val="000000"/>
                </a:solidFill>
                <a:latin typeface="Arial" charset="0"/>
                <a:ea typeface="Arial" charset="0"/>
                <a:cs typeface="Arial" charset="0"/>
              </a:rPr>
              <a:t>Cellular respiration takes place in plants, animals, fungi, </a:t>
            </a:r>
            <a:r>
              <a:rPr lang="en-US" sz="2800" dirty="0" err="1">
                <a:solidFill>
                  <a:srgbClr val="000000"/>
                </a:solidFill>
                <a:latin typeface="Arial" charset="0"/>
                <a:ea typeface="Arial" charset="0"/>
                <a:cs typeface="Arial" charset="0"/>
              </a:rPr>
              <a:t>protists</a:t>
            </a:r>
            <a:r>
              <a:rPr lang="en-US" sz="2800" dirty="0">
                <a:solidFill>
                  <a:srgbClr val="000000"/>
                </a:solidFill>
                <a:latin typeface="Arial" charset="0"/>
                <a:ea typeface="Arial" charset="0"/>
                <a:cs typeface="Arial" charset="0"/>
              </a:rPr>
              <a:t>, and most bacteria</a:t>
            </a:r>
          </a:p>
          <a:p>
            <a:pPr lvl="1">
              <a:lnSpc>
                <a:spcPct val="90000"/>
              </a:lnSpc>
            </a:pPr>
            <a:endParaRPr lang="en-US" sz="2800" dirty="0">
              <a:solidFill>
                <a:srgbClr val="000000"/>
              </a:solidFill>
              <a:latin typeface="Arial" charset="0"/>
              <a:ea typeface="Arial" charset="0"/>
              <a:cs typeface="Arial" charset="0"/>
            </a:endParaRPr>
          </a:p>
          <a:p>
            <a:pPr lvl="1">
              <a:lnSpc>
                <a:spcPct val="90000"/>
              </a:lnSpc>
            </a:pPr>
            <a:r>
              <a:rPr lang="en-US" sz="2800" dirty="0">
                <a:solidFill>
                  <a:srgbClr val="000000"/>
                </a:solidFill>
                <a:latin typeface="Arial" charset="0"/>
                <a:ea typeface="Arial" charset="0"/>
                <a:cs typeface="Arial" charset="0"/>
              </a:rPr>
              <a:t>Energy capture by photosynthesis occurs only in plants, algae, and some bacteria</a:t>
            </a:r>
          </a:p>
        </p:txBody>
      </p:sp>
      <p:pic>
        <p:nvPicPr>
          <p:cNvPr id="27652"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1143000"/>
            <a:ext cx="5791200" cy="4643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0606a"/>
          <p:cNvPicPr>
            <a:picLocks noChangeAspect="1" noChangeArrowheads="1"/>
          </p:cNvPicPr>
          <p:nvPr/>
        </p:nvPicPr>
        <p:blipFill>
          <a:blip r:embed="rId3" cstate="print"/>
          <a:srcRect/>
          <a:stretch>
            <a:fillRect/>
          </a:stretch>
        </p:blipFill>
        <p:spPr bwMode="auto">
          <a:xfrm>
            <a:off x="217488" y="1524000"/>
            <a:ext cx="8686800" cy="3535363"/>
          </a:xfrm>
          <a:prstGeom prst="rect">
            <a:avLst/>
          </a:prstGeom>
          <a:noFill/>
          <a:ln w="9525">
            <a:noFill/>
            <a:miter lim="800000"/>
            <a:headEnd/>
            <a:tailEnd/>
          </a:ln>
        </p:spPr>
      </p:pic>
      <p:sp>
        <p:nvSpPr>
          <p:cNvPr id="17411" name="Rectangle 1027" descr="06COa"/>
          <p:cNvSpPr>
            <a:spLocks noChangeArrowheads="1"/>
          </p:cNvSpPr>
          <p:nvPr/>
        </p:nvSpPr>
        <p:spPr bwMode="auto">
          <a:xfrm>
            <a:off x="7788275" y="6477000"/>
            <a:ext cx="1350963" cy="304800"/>
          </a:xfrm>
          <a:prstGeom prst="rect">
            <a:avLst/>
          </a:prstGeom>
          <a:noFill/>
          <a:ln w="15875">
            <a:noFill/>
            <a:miter lim="800000"/>
            <a:headEnd/>
            <a:tailEnd/>
          </a:ln>
        </p:spPr>
        <p:txBody>
          <a:bodyPr wrap="none">
            <a:spAutoFit/>
          </a:bodyPr>
          <a:lstStyle/>
          <a:p>
            <a:pPr algn="r" eaLnBrk="1" hangingPunct="1"/>
            <a:r>
              <a:rPr lang="en-US" sz="1400" b="1"/>
              <a:t>Fig. 6.6a, p.97</a:t>
            </a:r>
          </a:p>
        </p:txBody>
      </p:sp>
      <p:sp>
        <p:nvSpPr>
          <p:cNvPr id="17412" name="Rectangle 1028" hidden="1"/>
          <p:cNvSpPr>
            <a:spLocks noGrp="1" noChangeArrowheads="1"/>
          </p:cNvSpPr>
          <p:nvPr>
            <p:ph type="title"/>
          </p:nvPr>
        </p:nvSpPr>
        <p:spPr>
          <a:xfrm>
            <a:off x="457200" y="0"/>
            <a:ext cx="8229600" cy="1143000"/>
          </a:xfrm>
        </p:spPr>
        <p:txBody>
          <a:bodyPr/>
          <a:lstStyle/>
          <a:p>
            <a:pPr eaLnBrk="1" hangingPunct="1"/>
            <a:endParaRPr lang="en-US" sz="2000" b="1" smtClean="0"/>
          </a:p>
        </p:txBody>
      </p:sp>
      <p:sp>
        <p:nvSpPr>
          <p:cNvPr id="17413" name="Rectangle 1029"/>
          <p:cNvSpPr>
            <a:spLocks noChangeArrowheads="1"/>
          </p:cNvSpPr>
          <p:nvPr/>
        </p:nvSpPr>
        <p:spPr bwMode="auto">
          <a:xfrm>
            <a:off x="3125788" y="4681538"/>
            <a:ext cx="1698625" cy="701675"/>
          </a:xfrm>
          <a:prstGeom prst="rect">
            <a:avLst/>
          </a:prstGeom>
          <a:noFill/>
          <a:ln w="15875">
            <a:noFill/>
            <a:miter lim="800000"/>
            <a:headEnd/>
            <a:tailEnd/>
          </a:ln>
        </p:spPr>
        <p:txBody>
          <a:bodyPr>
            <a:spAutoFit/>
          </a:bodyPr>
          <a:lstStyle/>
          <a:p>
            <a:pPr eaLnBrk="1" hangingPunct="1"/>
            <a:r>
              <a:rPr lang="en-US" sz="2000" b="1"/>
              <a:t>        	    leaf vein</a:t>
            </a:r>
          </a:p>
        </p:txBody>
      </p:sp>
      <p:sp>
        <p:nvSpPr>
          <p:cNvPr id="17414" name="Rectangle 1030" descr="06COa"/>
          <p:cNvSpPr>
            <a:spLocks noChangeArrowheads="1"/>
          </p:cNvSpPr>
          <p:nvPr/>
        </p:nvSpPr>
        <p:spPr bwMode="auto">
          <a:xfrm>
            <a:off x="4970463" y="4986338"/>
            <a:ext cx="2117725" cy="396875"/>
          </a:xfrm>
          <a:prstGeom prst="rect">
            <a:avLst/>
          </a:prstGeom>
          <a:noFill/>
          <a:ln w="15875">
            <a:noFill/>
            <a:miter lim="800000"/>
            <a:headEnd/>
            <a:tailEnd/>
          </a:ln>
        </p:spPr>
        <p:txBody>
          <a:bodyPr wrap="none">
            <a:spAutoFit/>
          </a:bodyPr>
          <a:lstStyle/>
          <a:p>
            <a:pPr eaLnBrk="1" hangingPunct="1"/>
            <a:r>
              <a:rPr lang="en-US" sz="2000" b="1"/>
              <a:t>lower epidermis</a:t>
            </a:r>
          </a:p>
        </p:txBody>
      </p:sp>
      <p:sp>
        <p:nvSpPr>
          <p:cNvPr id="17415" name="Rectangle 1031" descr="06COa"/>
          <p:cNvSpPr>
            <a:spLocks noChangeArrowheads="1"/>
          </p:cNvSpPr>
          <p:nvPr/>
        </p:nvSpPr>
        <p:spPr bwMode="auto">
          <a:xfrm>
            <a:off x="4675188" y="990600"/>
            <a:ext cx="2640012" cy="396875"/>
          </a:xfrm>
          <a:prstGeom prst="rect">
            <a:avLst/>
          </a:prstGeom>
          <a:noFill/>
          <a:ln w="15875">
            <a:noFill/>
            <a:miter lim="800000"/>
            <a:headEnd/>
            <a:tailEnd/>
          </a:ln>
        </p:spPr>
        <p:txBody>
          <a:bodyPr wrap="none">
            <a:spAutoFit/>
          </a:bodyPr>
          <a:lstStyle/>
          <a:p>
            <a:pPr eaLnBrk="1" hangingPunct="1"/>
            <a:r>
              <a:rPr lang="en-US" sz="2000" b="1"/>
              <a:t>photosynthetic cells</a:t>
            </a:r>
          </a:p>
        </p:txBody>
      </p:sp>
      <p:sp>
        <p:nvSpPr>
          <p:cNvPr id="17416" name="Rectangle 1032" descr="06COa"/>
          <p:cNvSpPr>
            <a:spLocks noChangeArrowheads="1"/>
          </p:cNvSpPr>
          <p:nvPr/>
        </p:nvSpPr>
        <p:spPr bwMode="auto">
          <a:xfrm>
            <a:off x="2449513" y="1003300"/>
            <a:ext cx="2160587" cy="396875"/>
          </a:xfrm>
          <a:prstGeom prst="rect">
            <a:avLst/>
          </a:prstGeom>
          <a:noFill/>
          <a:ln w="15875">
            <a:noFill/>
            <a:miter lim="800000"/>
            <a:headEnd/>
            <a:tailEnd/>
          </a:ln>
        </p:spPr>
        <p:txBody>
          <a:bodyPr wrap="none">
            <a:spAutoFit/>
          </a:bodyPr>
          <a:lstStyle/>
          <a:p>
            <a:pPr eaLnBrk="1" hangingPunct="1"/>
            <a:r>
              <a:rPr lang="en-US" sz="2000" b="1"/>
              <a:t>upper epidermis</a:t>
            </a:r>
          </a:p>
        </p:txBody>
      </p:sp>
      <p:sp>
        <p:nvSpPr>
          <p:cNvPr id="17417" name="Rectangle 1033" descr="06COa"/>
          <p:cNvSpPr>
            <a:spLocks noChangeArrowheads="1"/>
          </p:cNvSpPr>
          <p:nvPr/>
        </p:nvSpPr>
        <p:spPr bwMode="auto">
          <a:xfrm>
            <a:off x="98425" y="5029200"/>
            <a:ext cx="2568575" cy="701675"/>
          </a:xfrm>
          <a:prstGeom prst="rect">
            <a:avLst/>
          </a:prstGeom>
          <a:noFill/>
          <a:ln w="19050">
            <a:noFill/>
            <a:miter lim="800000"/>
            <a:headEnd/>
            <a:tailEnd/>
          </a:ln>
        </p:spPr>
        <p:txBody>
          <a:bodyPr wrap="none">
            <a:spAutoFit/>
          </a:bodyPr>
          <a:lstStyle/>
          <a:p>
            <a:pPr eaLnBrk="1" hangingPunct="1"/>
            <a:r>
              <a:rPr lang="en-US" sz="2000" b="1">
                <a:solidFill>
                  <a:srgbClr val="CC6600"/>
                </a:solidFill>
              </a:rPr>
              <a:t>a</a:t>
            </a:r>
            <a:r>
              <a:rPr lang="en-US" sz="2000" b="1"/>
              <a:t>  Zooming in on a</a:t>
            </a:r>
          </a:p>
          <a:p>
            <a:pPr eaLnBrk="1" hangingPunct="1"/>
            <a:r>
              <a:rPr lang="en-US" sz="2000" b="1"/>
              <a:t>photosynthetic cell.</a:t>
            </a:r>
          </a:p>
        </p:txBody>
      </p:sp>
      <p:sp>
        <p:nvSpPr>
          <p:cNvPr id="17418" name="Line 1034"/>
          <p:cNvSpPr>
            <a:spLocks noChangeShapeType="1"/>
          </p:cNvSpPr>
          <p:nvPr/>
        </p:nvSpPr>
        <p:spPr bwMode="auto">
          <a:xfrm>
            <a:off x="2971800" y="1371600"/>
            <a:ext cx="0" cy="381000"/>
          </a:xfrm>
          <a:prstGeom prst="line">
            <a:avLst/>
          </a:prstGeom>
          <a:noFill/>
          <a:ln w="19050">
            <a:solidFill>
              <a:schemeClr val="tx1"/>
            </a:solidFill>
            <a:round/>
            <a:headEnd/>
            <a:tailEnd/>
          </a:ln>
        </p:spPr>
        <p:txBody>
          <a:bodyPr wrap="none" anchor="ctr"/>
          <a:lstStyle/>
          <a:p>
            <a:endParaRPr lang="en-US"/>
          </a:p>
        </p:txBody>
      </p:sp>
      <p:sp>
        <p:nvSpPr>
          <p:cNvPr id="17419" name="Line 1035"/>
          <p:cNvSpPr>
            <a:spLocks noChangeShapeType="1"/>
          </p:cNvSpPr>
          <p:nvPr/>
        </p:nvSpPr>
        <p:spPr bwMode="auto">
          <a:xfrm>
            <a:off x="6513513" y="1371600"/>
            <a:ext cx="0" cy="1725613"/>
          </a:xfrm>
          <a:prstGeom prst="line">
            <a:avLst/>
          </a:prstGeom>
          <a:noFill/>
          <a:ln w="19050">
            <a:solidFill>
              <a:schemeClr val="tx1"/>
            </a:solidFill>
            <a:round/>
            <a:headEnd/>
            <a:tailEnd/>
          </a:ln>
        </p:spPr>
        <p:txBody>
          <a:bodyPr wrap="none" anchor="ctr"/>
          <a:lstStyle/>
          <a:p>
            <a:endParaRPr lang="en-US"/>
          </a:p>
        </p:txBody>
      </p:sp>
      <p:sp>
        <p:nvSpPr>
          <p:cNvPr id="17420" name="Line 1036"/>
          <p:cNvSpPr>
            <a:spLocks noChangeShapeType="1"/>
          </p:cNvSpPr>
          <p:nvPr/>
        </p:nvSpPr>
        <p:spPr bwMode="auto">
          <a:xfrm>
            <a:off x="3478213" y="4235450"/>
            <a:ext cx="0" cy="800100"/>
          </a:xfrm>
          <a:prstGeom prst="line">
            <a:avLst/>
          </a:prstGeom>
          <a:noFill/>
          <a:ln w="19050">
            <a:solidFill>
              <a:schemeClr val="tx1"/>
            </a:solidFill>
            <a:round/>
            <a:headEnd/>
            <a:tailEnd/>
          </a:ln>
        </p:spPr>
        <p:txBody>
          <a:bodyPr wrap="none" anchor="ctr"/>
          <a:lstStyle/>
          <a:p>
            <a:endParaRPr lang="en-US"/>
          </a:p>
        </p:txBody>
      </p:sp>
      <p:sp>
        <p:nvSpPr>
          <p:cNvPr id="17421" name="Line 1037"/>
          <p:cNvSpPr>
            <a:spLocks noChangeShapeType="1"/>
          </p:cNvSpPr>
          <p:nvPr/>
        </p:nvSpPr>
        <p:spPr bwMode="auto">
          <a:xfrm>
            <a:off x="6232525" y="4419600"/>
            <a:ext cx="0" cy="615950"/>
          </a:xfrm>
          <a:prstGeom prst="line">
            <a:avLst/>
          </a:prstGeom>
          <a:noFill/>
          <a:ln w="19050">
            <a:solidFill>
              <a:schemeClr val="tx1"/>
            </a:solidFill>
            <a:round/>
            <a:headEnd/>
            <a:tailEnd/>
          </a:ln>
        </p:spPr>
        <p:txBody>
          <a:bodyPr wrap="none" anchor="ctr"/>
          <a:lstStyle/>
          <a:p>
            <a:endParaRPr lang="en-US"/>
          </a:p>
        </p:txBody>
      </p:sp>
      <p:sp>
        <p:nvSpPr>
          <p:cNvPr id="17422" name="Line 1038"/>
          <p:cNvSpPr>
            <a:spLocks noChangeShapeType="1"/>
          </p:cNvSpPr>
          <p:nvPr/>
        </p:nvSpPr>
        <p:spPr bwMode="auto">
          <a:xfrm flipH="1">
            <a:off x="6286500" y="2017713"/>
            <a:ext cx="219075" cy="2413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5123"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Why is ATP useful to cells?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ATP can easily release and store energy by breaking and re-forming the bonds between its phosphate groups.  This characteristic of ATP makes it exceptionally useful as a basic energy source for all cells.</a:t>
            </a:r>
          </a:p>
        </p:txBody>
      </p:sp>
      <p:pic>
        <p:nvPicPr>
          <p:cNvPr id="5124"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5125"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charset="0"/>
              </a:rPr>
              <a:t>Figure 10.2  Focusing in on the location of photosynthesis in a plant</a:t>
            </a:r>
            <a:endParaRPr lang="en-US" altLang="en-US">
              <a:solidFill>
                <a:schemeClr val="tx1"/>
              </a:solidFill>
            </a:endParaRPr>
          </a:p>
        </p:txBody>
      </p:sp>
      <p:sp>
        <p:nvSpPr>
          <p:cNvPr id="104451"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04452" name="Picture 4"/>
          <p:cNvPicPr>
            <a:picLocks noChangeAspect="1" noChangeArrowheads="1"/>
          </p:cNvPicPr>
          <p:nvPr/>
        </p:nvPicPr>
        <p:blipFill>
          <a:blip r:embed="rId3" cstate="print"/>
          <a:srcRect/>
          <a:stretch>
            <a:fillRect/>
          </a:stretch>
        </p:blipFill>
        <p:spPr bwMode="auto">
          <a:xfrm>
            <a:off x="2317750" y="381000"/>
            <a:ext cx="4508500" cy="64246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0606b"/>
          <p:cNvPicPr>
            <a:picLocks noChangeAspect="1" noChangeArrowheads="1"/>
          </p:cNvPicPr>
          <p:nvPr/>
        </p:nvPicPr>
        <p:blipFill>
          <a:blip r:embed="rId3" cstate="print"/>
          <a:srcRect/>
          <a:stretch>
            <a:fillRect/>
          </a:stretch>
        </p:blipFill>
        <p:spPr bwMode="auto">
          <a:xfrm>
            <a:off x="546100" y="279400"/>
            <a:ext cx="8101013" cy="5338763"/>
          </a:xfrm>
          <a:prstGeom prst="rect">
            <a:avLst/>
          </a:prstGeom>
          <a:noFill/>
          <a:ln w="9525">
            <a:noFill/>
            <a:miter lim="800000"/>
            <a:headEnd/>
            <a:tailEnd/>
          </a:ln>
        </p:spPr>
      </p:pic>
      <p:sp>
        <p:nvSpPr>
          <p:cNvPr id="18435" name="Rectangle 1027" descr="06COa"/>
          <p:cNvSpPr>
            <a:spLocks noChangeArrowheads="1"/>
          </p:cNvSpPr>
          <p:nvPr/>
        </p:nvSpPr>
        <p:spPr bwMode="auto">
          <a:xfrm>
            <a:off x="7780338" y="6477000"/>
            <a:ext cx="1360487" cy="304800"/>
          </a:xfrm>
          <a:prstGeom prst="rect">
            <a:avLst/>
          </a:prstGeom>
          <a:noFill/>
          <a:ln w="15875">
            <a:noFill/>
            <a:miter lim="800000"/>
            <a:headEnd/>
            <a:tailEnd/>
          </a:ln>
        </p:spPr>
        <p:txBody>
          <a:bodyPr wrap="none">
            <a:spAutoFit/>
          </a:bodyPr>
          <a:lstStyle/>
          <a:p>
            <a:pPr algn="r" eaLnBrk="1" hangingPunct="1"/>
            <a:r>
              <a:rPr lang="en-US" sz="1400" b="1"/>
              <a:t>Fig. 6.6b, p.97</a:t>
            </a:r>
          </a:p>
        </p:txBody>
      </p:sp>
      <p:sp>
        <p:nvSpPr>
          <p:cNvPr id="18436" name="Rectangle 1028" hidden="1"/>
          <p:cNvSpPr>
            <a:spLocks noGrp="1" noChangeArrowheads="1"/>
          </p:cNvSpPr>
          <p:nvPr>
            <p:ph type="title"/>
          </p:nvPr>
        </p:nvSpPr>
        <p:spPr/>
        <p:txBody>
          <a:bodyPr/>
          <a:lstStyle/>
          <a:p>
            <a:pPr eaLnBrk="1" hangingPunct="1"/>
            <a:endParaRPr lang="en-US" smtClean="0"/>
          </a:p>
        </p:txBody>
      </p:sp>
      <p:sp>
        <p:nvSpPr>
          <p:cNvPr id="18437" name="Rectangle 1029" descr="06COa"/>
          <p:cNvSpPr>
            <a:spLocks noChangeArrowheads="1"/>
          </p:cNvSpPr>
          <p:nvPr/>
        </p:nvSpPr>
        <p:spPr bwMode="auto">
          <a:xfrm>
            <a:off x="457200" y="669925"/>
            <a:ext cx="2824163" cy="701675"/>
          </a:xfrm>
          <a:prstGeom prst="rect">
            <a:avLst/>
          </a:prstGeom>
          <a:noFill/>
          <a:ln w="15875">
            <a:noFill/>
            <a:miter lim="800000"/>
            <a:headEnd/>
            <a:tailEnd/>
          </a:ln>
        </p:spPr>
        <p:txBody>
          <a:bodyPr wrap="none">
            <a:spAutoFit/>
          </a:bodyPr>
          <a:lstStyle/>
          <a:p>
            <a:pPr eaLnBrk="1" hangingPunct="1"/>
            <a:r>
              <a:rPr lang="en-US" sz="2000" b="1"/>
              <a:t>two outer membranes</a:t>
            </a:r>
          </a:p>
          <a:p>
            <a:pPr eaLnBrk="1" hangingPunct="1"/>
            <a:r>
              <a:rPr lang="en-US" sz="2000" b="1"/>
              <a:t>of chloroplasts</a:t>
            </a:r>
          </a:p>
        </p:txBody>
      </p:sp>
      <p:sp>
        <p:nvSpPr>
          <p:cNvPr id="18438" name="Rectangle 1030" descr="06COa"/>
          <p:cNvSpPr>
            <a:spLocks noChangeArrowheads="1"/>
          </p:cNvSpPr>
          <p:nvPr/>
        </p:nvSpPr>
        <p:spPr bwMode="auto">
          <a:xfrm>
            <a:off x="457200" y="1600200"/>
            <a:ext cx="1031875" cy="396875"/>
          </a:xfrm>
          <a:prstGeom prst="rect">
            <a:avLst/>
          </a:prstGeom>
          <a:noFill/>
          <a:ln w="15875">
            <a:noFill/>
            <a:miter lim="800000"/>
            <a:headEnd/>
            <a:tailEnd/>
          </a:ln>
        </p:spPr>
        <p:txBody>
          <a:bodyPr wrap="none">
            <a:spAutoFit/>
          </a:bodyPr>
          <a:lstStyle/>
          <a:p>
            <a:pPr eaLnBrk="1" hangingPunct="1"/>
            <a:r>
              <a:rPr lang="en-US" sz="2000" b="1"/>
              <a:t>stroma</a:t>
            </a:r>
          </a:p>
        </p:txBody>
      </p:sp>
      <p:sp>
        <p:nvSpPr>
          <p:cNvPr id="18439" name="Rectangle 1031" descr="06COa"/>
          <p:cNvSpPr>
            <a:spLocks noChangeArrowheads="1"/>
          </p:cNvSpPr>
          <p:nvPr/>
        </p:nvSpPr>
        <p:spPr bwMode="auto">
          <a:xfrm>
            <a:off x="6248400" y="3962400"/>
            <a:ext cx="1695450" cy="915988"/>
          </a:xfrm>
          <a:prstGeom prst="rect">
            <a:avLst/>
          </a:prstGeom>
          <a:noFill/>
          <a:ln w="19050">
            <a:noFill/>
            <a:miter lim="800000"/>
            <a:headEnd/>
            <a:tailEnd/>
          </a:ln>
        </p:spPr>
        <p:txBody>
          <a:bodyPr wrap="none">
            <a:spAutoFit/>
          </a:bodyPr>
          <a:lstStyle/>
          <a:p>
            <a:pPr eaLnBrk="1" hangingPunct="1"/>
            <a:r>
              <a:rPr lang="en-US" sz="1800" b="1"/>
              <a:t>thylakoid</a:t>
            </a:r>
          </a:p>
          <a:p>
            <a:pPr eaLnBrk="1" hangingPunct="1"/>
            <a:r>
              <a:rPr lang="en-US" sz="1800" b="1"/>
              <a:t>compartment,</a:t>
            </a:r>
          </a:p>
          <a:p>
            <a:pPr eaLnBrk="1" hangingPunct="1"/>
            <a:r>
              <a:rPr lang="en-US" sz="1800" b="1"/>
              <a:t>cutaway view</a:t>
            </a:r>
          </a:p>
        </p:txBody>
      </p:sp>
      <p:sp>
        <p:nvSpPr>
          <p:cNvPr id="18440" name="Rectangle 1032" descr="06COa"/>
          <p:cNvSpPr>
            <a:spLocks noChangeArrowheads="1"/>
          </p:cNvSpPr>
          <p:nvPr/>
        </p:nvSpPr>
        <p:spPr bwMode="auto">
          <a:xfrm>
            <a:off x="457200" y="2209800"/>
            <a:ext cx="3181350" cy="641350"/>
          </a:xfrm>
          <a:prstGeom prst="rect">
            <a:avLst/>
          </a:prstGeom>
          <a:noFill/>
          <a:ln w="19050">
            <a:noFill/>
            <a:miter lim="800000"/>
            <a:headEnd/>
            <a:tailEnd/>
          </a:ln>
        </p:spPr>
        <p:txBody>
          <a:bodyPr wrap="none">
            <a:spAutoFit/>
          </a:bodyPr>
          <a:lstStyle/>
          <a:p>
            <a:pPr eaLnBrk="1" hangingPunct="1"/>
            <a:r>
              <a:rPr lang="en-US" sz="1800" b="1"/>
              <a:t>part of thylakoid membrane</a:t>
            </a:r>
          </a:p>
          <a:p>
            <a:pPr eaLnBrk="1" hangingPunct="1"/>
            <a:r>
              <a:rPr lang="en-US" sz="1800" b="1"/>
              <a:t>system bathed in stroma:</a:t>
            </a:r>
          </a:p>
        </p:txBody>
      </p:sp>
      <p:sp>
        <p:nvSpPr>
          <p:cNvPr id="18441" name="Rectangle 1033" descr="06COa"/>
          <p:cNvSpPr>
            <a:spLocks noChangeArrowheads="1"/>
          </p:cNvSpPr>
          <p:nvPr/>
        </p:nvSpPr>
        <p:spPr bwMode="auto">
          <a:xfrm>
            <a:off x="304800" y="5607050"/>
            <a:ext cx="8534400" cy="641350"/>
          </a:xfrm>
          <a:prstGeom prst="rect">
            <a:avLst/>
          </a:prstGeom>
          <a:noFill/>
          <a:ln w="19050">
            <a:noFill/>
            <a:miter lim="800000"/>
            <a:headEnd/>
            <a:tailEnd/>
          </a:ln>
        </p:spPr>
        <p:txBody>
          <a:bodyPr>
            <a:spAutoFit/>
          </a:bodyPr>
          <a:lstStyle/>
          <a:p>
            <a:pPr eaLnBrk="1" hangingPunct="1"/>
            <a:r>
              <a:rPr lang="en-US" sz="1800" b="1">
                <a:solidFill>
                  <a:srgbClr val="CC6600"/>
                </a:solidFill>
              </a:rPr>
              <a:t>b</a:t>
            </a:r>
            <a:r>
              <a:rPr lang="en-US" sz="1800" b="1"/>
              <a:t>  Chloroplast structure. No matter how highly folded, its thylakoid membrane system forms a single, continuous compartment in the stroma.</a:t>
            </a:r>
          </a:p>
        </p:txBody>
      </p:sp>
      <p:sp>
        <p:nvSpPr>
          <p:cNvPr id="18442" name="Line 1034"/>
          <p:cNvSpPr>
            <a:spLocks noChangeShapeType="1"/>
          </p:cNvSpPr>
          <p:nvPr/>
        </p:nvSpPr>
        <p:spPr bwMode="auto">
          <a:xfrm>
            <a:off x="1485900" y="1776413"/>
            <a:ext cx="3040063" cy="0"/>
          </a:xfrm>
          <a:prstGeom prst="line">
            <a:avLst/>
          </a:prstGeom>
          <a:noFill/>
          <a:ln w="19050">
            <a:solidFill>
              <a:schemeClr val="tx1"/>
            </a:solidFill>
            <a:round/>
            <a:headEnd/>
            <a:tailEnd/>
          </a:ln>
        </p:spPr>
        <p:txBody>
          <a:bodyPr wrap="none" anchor="ctr"/>
          <a:lstStyle/>
          <a:p>
            <a:endParaRPr lang="en-US"/>
          </a:p>
        </p:txBody>
      </p:sp>
      <p:sp>
        <p:nvSpPr>
          <p:cNvPr id="18443" name="Line 1035"/>
          <p:cNvSpPr>
            <a:spLocks noChangeShapeType="1"/>
          </p:cNvSpPr>
          <p:nvPr/>
        </p:nvSpPr>
        <p:spPr bwMode="auto">
          <a:xfrm>
            <a:off x="5715000" y="4402138"/>
            <a:ext cx="555625" cy="0"/>
          </a:xfrm>
          <a:prstGeom prst="line">
            <a:avLst/>
          </a:prstGeom>
          <a:noFill/>
          <a:ln w="19050">
            <a:solidFill>
              <a:schemeClr val="tx1"/>
            </a:solidFill>
            <a:round/>
            <a:headEnd/>
            <a:tailEnd/>
          </a:ln>
        </p:spPr>
        <p:txBody>
          <a:bodyPr wrap="none" anchor="ctr"/>
          <a:lstStyle/>
          <a:p>
            <a:endParaRPr lang="en-US"/>
          </a:p>
        </p:txBody>
      </p:sp>
      <p:grpSp>
        <p:nvGrpSpPr>
          <p:cNvPr id="2" name="Group 1036"/>
          <p:cNvGrpSpPr>
            <a:grpSpLocks/>
          </p:cNvGrpSpPr>
          <p:nvPr/>
        </p:nvGrpSpPr>
        <p:grpSpPr bwMode="auto">
          <a:xfrm>
            <a:off x="3276600" y="869950"/>
            <a:ext cx="1368425" cy="295275"/>
            <a:chOff x="2064" y="548"/>
            <a:chExt cx="862" cy="186"/>
          </a:xfrm>
        </p:grpSpPr>
        <p:sp>
          <p:nvSpPr>
            <p:cNvPr id="18445" name="Line 1037"/>
            <p:cNvSpPr>
              <a:spLocks noChangeShapeType="1"/>
            </p:cNvSpPr>
            <p:nvPr/>
          </p:nvSpPr>
          <p:spPr bwMode="auto">
            <a:xfrm>
              <a:off x="2064" y="549"/>
              <a:ext cx="672" cy="0"/>
            </a:xfrm>
            <a:prstGeom prst="line">
              <a:avLst/>
            </a:prstGeom>
            <a:noFill/>
            <a:ln w="19050">
              <a:solidFill>
                <a:schemeClr val="tx1"/>
              </a:solidFill>
              <a:round/>
              <a:headEnd/>
              <a:tailEnd/>
            </a:ln>
          </p:spPr>
          <p:txBody>
            <a:bodyPr wrap="none" anchor="ctr"/>
            <a:lstStyle/>
            <a:p>
              <a:endParaRPr lang="en-US"/>
            </a:p>
          </p:txBody>
        </p:sp>
        <p:sp>
          <p:nvSpPr>
            <p:cNvPr id="18446" name="Line 1038"/>
            <p:cNvSpPr>
              <a:spLocks noChangeShapeType="1"/>
            </p:cNvSpPr>
            <p:nvPr/>
          </p:nvSpPr>
          <p:spPr bwMode="auto">
            <a:xfrm>
              <a:off x="2496" y="732"/>
              <a:ext cx="430" cy="0"/>
            </a:xfrm>
            <a:prstGeom prst="line">
              <a:avLst/>
            </a:prstGeom>
            <a:noFill/>
            <a:ln w="19050">
              <a:solidFill>
                <a:schemeClr val="tx1"/>
              </a:solidFill>
              <a:round/>
              <a:headEnd/>
              <a:tailEnd/>
            </a:ln>
          </p:spPr>
          <p:txBody>
            <a:bodyPr wrap="none" anchor="ctr"/>
            <a:lstStyle/>
            <a:p>
              <a:endParaRPr lang="en-US"/>
            </a:p>
          </p:txBody>
        </p:sp>
        <p:sp>
          <p:nvSpPr>
            <p:cNvPr id="18447" name="Line 1039"/>
            <p:cNvSpPr>
              <a:spLocks noChangeShapeType="1"/>
            </p:cNvSpPr>
            <p:nvPr/>
          </p:nvSpPr>
          <p:spPr bwMode="auto">
            <a:xfrm>
              <a:off x="2502" y="548"/>
              <a:ext cx="0" cy="186"/>
            </a:xfrm>
            <a:prstGeom prst="line">
              <a:avLst/>
            </a:prstGeom>
            <a:noFill/>
            <a:ln w="19050">
              <a:solidFill>
                <a:schemeClr val="tx1"/>
              </a:solidFill>
              <a:round/>
              <a:headEnd/>
              <a:tailEnd/>
            </a:ln>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solidFill>
                  <a:srgbClr val="339966"/>
                </a:solidFill>
                <a:latin typeface="Arial" charset="0"/>
                <a:cs typeface="Arial" charset="0"/>
              </a:rPr>
              <a:t>Chlorophyll and Chloroplasts</a:t>
            </a:r>
          </a:p>
        </p:txBody>
      </p:sp>
      <p:sp>
        <p:nvSpPr>
          <p:cNvPr id="17411"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cs typeface="Arial" charset="0"/>
              </a:rPr>
              <a:t>	What role do pigments play in the process of photosynthesis?</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Photosynthetic organisms capture energy from sunlight with pigments.</a:t>
            </a:r>
          </a:p>
        </p:txBody>
      </p:sp>
      <p:pic>
        <p:nvPicPr>
          <p:cNvPr id="17412"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17413"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3366FF"/>
                </a:solidFill>
                <a:latin typeface="Arial" charset="0"/>
                <a:cs typeface="Arial" charset="0"/>
              </a:rPr>
              <a:t>Light</a:t>
            </a:r>
          </a:p>
        </p:txBody>
      </p:sp>
      <p:sp>
        <p:nvSpPr>
          <p:cNvPr id="18435" name="Text Placeholder 2"/>
          <p:cNvSpPr>
            <a:spLocks noGrp="1"/>
          </p:cNvSpPr>
          <p:nvPr>
            <p:ph type="body" idx="1"/>
          </p:nvPr>
        </p:nvSpPr>
        <p:spPr/>
        <p:txBody>
          <a:bodyPr/>
          <a:lstStyle/>
          <a:p>
            <a:pPr lvl="1"/>
            <a:r>
              <a:rPr lang="en-US" smtClean="0">
                <a:solidFill>
                  <a:srgbClr val="000000"/>
                </a:solidFill>
                <a:latin typeface="Arial" charset="0"/>
                <a:cs typeface="Arial" charset="0"/>
              </a:rPr>
              <a:t>	Energy from the sun travels to Earth in the form of light.</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Sunlight is a mixture of different wavelengths, many of which are visible to our eyes and make up the visible spectrum.</a:t>
            </a:r>
          </a:p>
        </p:txBody>
      </p:sp>
      <p:pic>
        <p:nvPicPr>
          <p:cNvPr id="18436" name="Picture 2" descr="C:\Users\Alex\Desktop\art\BIO10NAE_03_08_03_005_LRIM_02.png"/>
          <p:cNvPicPr>
            <a:picLocks noChangeAspect="1" noChangeArrowheads="1"/>
          </p:cNvPicPr>
          <p:nvPr/>
        </p:nvPicPr>
        <p:blipFill>
          <a:blip r:embed="rId3" cstate="print"/>
          <a:srcRect/>
          <a:stretch>
            <a:fillRect/>
          </a:stretch>
        </p:blipFill>
        <p:spPr bwMode="auto">
          <a:xfrm>
            <a:off x="0" y="3581400"/>
            <a:ext cx="9142413" cy="2286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66FF"/>
                </a:solidFill>
                <a:latin typeface="Arial" charset="0"/>
                <a:cs typeface="Arial" charset="0"/>
              </a:rPr>
              <a:t>Light</a:t>
            </a:r>
          </a:p>
        </p:txBody>
      </p:sp>
      <p:sp>
        <p:nvSpPr>
          <p:cNvPr id="19459" name="Text Placeholder 2"/>
          <p:cNvSpPr>
            <a:spLocks noGrp="1"/>
          </p:cNvSpPr>
          <p:nvPr>
            <p:ph type="body" idx="1"/>
          </p:nvPr>
        </p:nvSpPr>
        <p:spPr/>
        <p:txBody>
          <a:bodyPr/>
          <a:lstStyle/>
          <a:p>
            <a:pPr lvl="1"/>
            <a:r>
              <a:rPr lang="en-US" smtClean="0">
                <a:solidFill>
                  <a:srgbClr val="000000"/>
                </a:solidFill>
                <a:latin typeface="Arial" charset="0"/>
                <a:cs typeface="Arial" charset="0"/>
              </a:rPr>
              <a:t>	Our eyes see the different wavelengths of the visible spectrum as different colors: red, orange, yellow, green, blue, indigo, and violet.</a:t>
            </a:r>
          </a:p>
        </p:txBody>
      </p:sp>
      <p:pic>
        <p:nvPicPr>
          <p:cNvPr id="19460" name="Picture 2" descr="C:\Users\Alex\Desktop\art\BIO10NAE_03_08_03_005_LRIM_02.png"/>
          <p:cNvPicPr>
            <a:picLocks noChangeAspect="1" noChangeArrowheads="1"/>
          </p:cNvPicPr>
          <p:nvPr/>
        </p:nvPicPr>
        <p:blipFill>
          <a:blip r:embed="rId3" cstate="print"/>
          <a:srcRect/>
          <a:stretch>
            <a:fillRect/>
          </a:stretch>
        </p:blipFill>
        <p:spPr bwMode="auto">
          <a:xfrm>
            <a:off x="0" y="3200400"/>
            <a:ext cx="9142413" cy="2286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rgbClr val="3366FF"/>
                </a:solidFill>
                <a:latin typeface="Arial" charset="0"/>
                <a:cs typeface="Arial" charset="0"/>
              </a:rPr>
              <a:t>Pigments</a:t>
            </a:r>
          </a:p>
        </p:txBody>
      </p:sp>
      <p:sp>
        <p:nvSpPr>
          <p:cNvPr id="20483" name="Text Placeholder 2"/>
          <p:cNvSpPr>
            <a:spLocks noGrp="1"/>
          </p:cNvSpPr>
          <p:nvPr>
            <p:ph type="body" idx="1"/>
          </p:nvPr>
        </p:nvSpPr>
        <p:spPr>
          <a:xfrm>
            <a:off x="457200" y="1600200"/>
            <a:ext cx="77724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Plants gather the sun’s energy with light-absorbing molecules called </a:t>
            </a:r>
            <a:r>
              <a:rPr lang="en-US" sz="2400" b="1" dirty="0" smtClean="0">
                <a:solidFill>
                  <a:srgbClr val="000000"/>
                </a:solidFill>
                <a:latin typeface="Arial" charset="0"/>
                <a:cs typeface="Arial" charset="0"/>
              </a:rPr>
              <a:t>pigments.</a:t>
            </a:r>
          </a:p>
          <a:p>
            <a:pPr lvl="1"/>
            <a:endParaRPr lang="en-US" sz="2400" dirty="0" smtClean="0">
              <a:solidFill>
                <a:srgbClr val="000000"/>
              </a:solidFill>
              <a:latin typeface="Arial" charset="0"/>
              <a:cs typeface="Arial" charset="0"/>
            </a:endParaRPr>
          </a:p>
          <a:p>
            <a:pPr lvl="1"/>
            <a:r>
              <a:rPr lang="en-US" sz="2400" u="sng" dirty="0" smtClean="0">
                <a:solidFill>
                  <a:srgbClr val="000000"/>
                </a:solidFill>
                <a:latin typeface="Arial" charset="0"/>
                <a:cs typeface="Arial" charset="0"/>
              </a:rPr>
              <a:t>The plants’ principal pigment is chlorophyll.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rgbClr val="3366FF"/>
                </a:solidFill>
                <a:latin typeface="Arial" charset="0"/>
                <a:cs typeface="Arial" charset="0"/>
              </a:rPr>
              <a:t>Chloroplasts</a:t>
            </a:r>
          </a:p>
        </p:txBody>
      </p:sp>
      <p:sp>
        <p:nvSpPr>
          <p:cNvPr id="24579" name="Text Placeholder 2"/>
          <p:cNvSpPr>
            <a:spLocks noGrp="1"/>
          </p:cNvSpPr>
          <p:nvPr>
            <p:ph type="body" idx="1"/>
          </p:nvPr>
        </p:nvSpPr>
        <p:spPr/>
        <p:txBody>
          <a:bodyPr/>
          <a:lstStyle/>
          <a:p>
            <a:pPr lvl="1">
              <a:buFont typeface="Arial" pitchFamily="34" charset="0"/>
              <a:buChar char="•"/>
            </a:pPr>
            <a:r>
              <a:rPr lang="en-US" sz="2800" u="sng" dirty="0" smtClean="0">
                <a:solidFill>
                  <a:srgbClr val="000000"/>
                </a:solidFill>
                <a:latin typeface="Arial" charset="0"/>
                <a:cs typeface="Arial" charset="0"/>
              </a:rPr>
              <a:t>Photosynthesis takes place inside organelles called </a:t>
            </a:r>
            <a:r>
              <a:rPr lang="en-US" sz="2800" b="1" u="sng" dirty="0" smtClean="0">
                <a:solidFill>
                  <a:srgbClr val="000000"/>
                </a:solidFill>
                <a:latin typeface="Arial" charset="0"/>
                <a:cs typeface="Arial" charset="0"/>
              </a:rPr>
              <a:t>chloroplasts</a:t>
            </a:r>
            <a:r>
              <a:rPr lang="en-US" sz="2800" u="sng" dirty="0" smtClean="0">
                <a:solidFill>
                  <a:srgbClr val="000000"/>
                </a:solidFill>
                <a:latin typeface="Arial" charset="0"/>
                <a:cs typeface="Arial" charset="0"/>
              </a:rPr>
              <a:t>.</a:t>
            </a:r>
          </a:p>
          <a:p>
            <a:pPr lvl="1">
              <a:buFont typeface="Arial" pitchFamily="34" charset="0"/>
              <a:buChar char="•"/>
            </a:pPr>
            <a:r>
              <a:rPr lang="en-US" sz="2800" u="sng" dirty="0" smtClean="0">
                <a:solidFill>
                  <a:srgbClr val="000000"/>
                </a:solidFill>
                <a:latin typeface="Arial" charset="0"/>
                <a:cs typeface="Arial" charset="0"/>
              </a:rPr>
              <a:t>Chloroplasts contain saclike photosynthetic membranes called </a:t>
            </a:r>
            <a:r>
              <a:rPr lang="en-US" sz="2800" b="1" u="sng" dirty="0" err="1" smtClean="0">
                <a:solidFill>
                  <a:srgbClr val="000000"/>
                </a:solidFill>
                <a:latin typeface="Arial" charset="0"/>
                <a:cs typeface="Arial" charset="0"/>
              </a:rPr>
              <a:t>thylakoids</a:t>
            </a:r>
            <a:r>
              <a:rPr lang="en-US" sz="2800" u="sng" dirty="0" smtClean="0">
                <a:solidFill>
                  <a:srgbClr val="000000"/>
                </a:solidFill>
                <a:latin typeface="Arial" charset="0"/>
                <a:cs typeface="Arial" charset="0"/>
              </a:rPr>
              <a:t>, which are interconnected and arranged in stacks known as </a:t>
            </a:r>
            <a:r>
              <a:rPr lang="en-US" sz="2800" u="sng" dirty="0" err="1" smtClean="0">
                <a:solidFill>
                  <a:srgbClr val="000000"/>
                </a:solidFill>
                <a:latin typeface="Arial" charset="0"/>
                <a:cs typeface="Arial" charset="0"/>
              </a:rPr>
              <a:t>grana</a:t>
            </a:r>
            <a:r>
              <a:rPr lang="en-US" sz="2800" u="sng" dirty="0" smtClean="0">
                <a:solidFill>
                  <a:srgbClr val="000000"/>
                </a:solidFill>
                <a:latin typeface="Arial" charset="0"/>
                <a:cs typeface="Arial" charset="0"/>
              </a:rPr>
              <a:t>.</a:t>
            </a:r>
          </a:p>
        </p:txBody>
      </p:sp>
      <p:pic>
        <p:nvPicPr>
          <p:cNvPr id="24580" name="Picture 2" descr="C:\Users\Alex\Desktop\art\BIO10NAE_03_08_03_005_LRIM_07.png"/>
          <p:cNvPicPr>
            <a:picLocks noChangeAspect="1" noChangeArrowheads="1"/>
          </p:cNvPicPr>
          <p:nvPr/>
        </p:nvPicPr>
        <p:blipFill>
          <a:blip r:embed="rId3" cstate="print"/>
          <a:srcRect/>
          <a:stretch>
            <a:fillRect/>
          </a:stretch>
        </p:blipFill>
        <p:spPr bwMode="auto">
          <a:xfrm>
            <a:off x="1588" y="4419600"/>
            <a:ext cx="9142412" cy="2286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solidFill>
                  <a:srgbClr val="3366FF"/>
                </a:solidFill>
                <a:latin typeface="Arial" charset="0"/>
                <a:cs typeface="Arial" charset="0"/>
              </a:rPr>
              <a:t>Chloroplasts</a:t>
            </a:r>
          </a:p>
        </p:txBody>
      </p:sp>
      <p:sp>
        <p:nvSpPr>
          <p:cNvPr id="25603" name="Text Placeholder 2"/>
          <p:cNvSpPr>
            <a:spLocks noGrp="1"/>
          </p:cNvSpPr>
          <p:nvPr>
            <p:ph type="body" idx="1"/>
          </p:nvPr>
        </p:nvSpPr>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Pigments are located in the </a:t>
            </a:r>
            <a:r>
              <a:rPr lang="en-US" sz="2400" dirty="0" err="1" smtClean="0">
                <a:solidFill>
                  <a:srgbClr val="000000"/>
                </a:solidFill>
                <a:latin typeface="Arial" charset="0"/>
                <a:cs typeface="Arial" charset="0"/>
              </a:rPr>
              <a:t>thylakoid</a:t>
            </a:r>
            <a:r>
              <a:rPr lang="en-US" sz="2400" dirty="0" smtClean="0">
                <a:solidFill>
                  <a:srgbClr val="000000"/>
                </a:solidFill>
                <a:latin typeface="Arial" charset="0"/>
                <a:cs typeface="Arial" charset="0"/>
              </a:rPr>
              <a:t> membranes.</a:t>
            </a:r>
          </a:p>
          <a:p>
            <a:pPr lvl="1"/>
            <a:endParaRPr lang="en-US" sz="2400" u="sng" dirty="0" smtClean="0">
              <a:solidFill>
                <a:srgbClr val="000000"/>
              </a:solidFill>
              <a:latin typeface="Arial" charset="0"/>
              <a:cs typeface="Arial" charset="0"/>
            </a:endParaRPr>
          </a:p>
          <a:p>
            <a:pPr lvl="1"/>
            <a:r>
              <a:rPr lang="en-US" sz="2400" u="sng" dirty="0" smtClean="0">
                <a:solidFill>
                  <a:srgbClr val="000000"/>
                </a:solidFill>
                <a:latin typeface="Arial" charset="0"/>
                <a:cs typeface="Arial" charset="0"/>
              </a:rPr>
              <a:t>	The fluid portion outside of the </a:t>
            </a:r>
            <a:r>
              <a:rPr lang="en-US" sz="2400" u="sng" dirty="0" err="1" smtClean="0">
                <a:solidFill>
                  <a:srgbClr val="000000"/>
                </a:solidFill>
                <a:latin typeface="Arial" charset="0"/>
                <a:cs typeface="Arial" charset="0"/>
              </a:rPr>
              <a:t>thylakoids</a:t>
            </a:r>
            <a:r>
              <a:rPr lang="en-US" sz="2400" u="sng" dirty="0" smtClean="0">
                <a:solidFill>
                  <a:srgbClr val="000000"/>
                </a:solidFill>
                <a:latin typeface="Arial" charset="0"/>
                <a:cs typeface="Arial" charset="0"/>
              </a:rPr>
              <a:t> is known as the </a:t>
            </a:r>
            <a:r>
              <a:rPr lang="en-US" sz="2400" b="1" u="sng" dirty="0" err="1" smtClean="0">
                <a:solidFill>
                  <a:srgbClr val="000000"/>
                </a:solidFill>
                <a:latin typeface="Arial" charset="0"/>
                <a:cs typeface="Arial" charset="0"/>
              </a:rPr>
              <a:t>stroma</a:t>
            </a:r>
            <a:r>
              <a:rPr lang="en-US" sz="2400" b="1" u="sng" dirty="0" smtClean="0">
                <a:solidFill>
                  <a:srgbClr val="000000"/>
                </a:solidFill>
                <a:latin typeface="Arial" charset="0"/>
                <a:cs typeface="Arial" charset="0"/>
              </a:rPr>
              <a:t>.</a:t>
            </a:r>
          </a:p>
        </p:txBody>
      </p:sp>
      <p:pic>
        <p:nvPicPr>
          <p:cNvPr id="25604" name="Picture 2" descr="C:\Users\Alex\Desktop\art\BIO10NAE_03_08_03_005_LRIM_07.png"/>
          <p:cNvPicPr>
            <a:picLocks noChangeAspect="1" noChangeArrowheads="1"/>
          </p:cNvPicPr>
          <p:nvPr/>
        </p:nvPicPr>
        <p:blipFill>
          <a:blip r:embed="rId3" cstate="print"/>
          <a:srcRect/>
          <a:stretch>
            <a:fillRect/>
          </a:stretch>
        </p:blipFill>
        <p:spPr bwMode="auto">
          <a:xfrm>
            <a:off x="1588" y="3657600"/>
            <a:ext cx="9142412" cy="2286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3366FF"/>
                </a:solidFill>
                <a:latin typeface="Arial" charset="0"/>
                <a:cs typeface="Arial" charset="0"/>
              </a:rPr>
              <a:t>Energy Collection</a:t>
            </a:r>
          </a:p>
        </p:txBody>
      </p:sp>
      <p:sp>
        <p:nvSpPr>
          <p:cNvPr id="26627" name="Text Placeholder 2"/>
          <p:cNvSpPr>
            <a:spLocks noGrp="1"/>
          </p:cNvSpPr>
          <p:nvPr>
            <p:ph type="body" idx="1"/>
          </p:nvPr>
        </p:nvSpPr>
        <p:spPr/>
        <p:txBody>
          <a:bodyPr/>
          <a:lstStyle/>
          <a:p>
            <a:pPr lvl="1"/>
            <a:r>
              <a:rPr lang="en-US" sz="2000" dirty="0" smtClean="0">
                <a:solidFill>
                  <a:srgbClr val="000000"/>
                </a:solidFill>
                <a:latin typeface="Arial" charset="0"/>
                <a:cs typeface="Arial" charset="0"/>
              </a:rPr>
              <a:t>	Because light is a form of energy, any compound that absorbs light absorbs energy. Chlorophyll absorbs visible light especially well.</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When chlorophyll absorbs light, a large fraction of the light energy is transferred to electrons. These high-energy electrons make photosynthesis work.</a:t>
            </a:r>
          </a:p>
        </p:txBody>
      </p:sp>
      <p:pic>
        <p:nvPicPr>
          <p:cNvPr id="26628" name="Picture 2" descr="C:\Users\Alex\Desktop\art\BIO10NAE_03_08_03_005_LRIM_09.png"/>
          <p:cNvPicPr>
            <a:picLocks noChangeAspect="1" noChangeArrowheads="1"/>
          </p:cNvPicPr>
          <p:nvPr/>
        </p:nvPicPr>
        <p:blipFill>
          <a:blip r:embed="rId3" cstate="print"/>
          <a:srcRect/>
          <a:stretch>
            <a:fillRect/>
          </a:stretch>
        </p:blipFill>
        <p:spPr bwMode="auto">
          <a:xfrm>
            <a:off x="0" y="3962400"/>
            <a:ext cx="9142413" cy="2286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solidFill>
                  <a:srgbClr val="339966"/>
                </a:solidFill>
                <a:latin typeface="Arial" charset="0"/>
                <a:cs typeface="Arial" charset="0"/>
              </a:rPr>
              <a:t>An Overview of Photosynthesis</a:t>
            </a:r>
          </a:p>
        </p:txBody>
      </p:sp>
      <p:sp>
        <p:nvSpPr>
          <p:cNvPr id="33795"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What are the reactants and products of photosynthesis?</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Photosynthesis uses the energy of sunlight to convert water and carbon dioxide (reactants) into high-energy sugars and oxygen (products).</a:t>
            </a:r>
          </a:p>
        </p:txBody>
      </p:sp>
      <p:pic>
        <p:nvPicPr>
          <p:cNvPr id="33796"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33797" name="Picture 4" descr="key-icon"/>
          <p:cNvPicPr>
            <a:picLocks noChangeAspect="1" noChangeArrowheads="1"/>
          </p:cNvPicPr>
          <p:nvPr/>
        </p:nvPicPr>
        <p:blipFill>
          <a:blip r:embed="rId3" cstate="print"/>
          <a:srcRect/>
          <a:stretch>
            <a:fillRect/>
          </a:stretch>
        </p:blipFill>
        <p:spPr bwMode="auto">
          <a:xfrm>
            <a:off x="381000" y="2667000"/>
            <a:ext cx="419100" cy="266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z="3600" dirty="0">
                <a:ea typeface="ＭＳ Ｐゴシック" charset="-128"/>
                <a:cs typeface="ＭＳ Ｐゴシック" charset="-128"/>
              </a:rPr>
              <a:t>ENERGY MOLECULES in the CELL</a:t>
            </a:r>
          </a:p>
        </p:txBody>
      </p:sp>
      <p:sp>
        <p:nvSpPr>
          <p:cNvPr id="19459" name="Rectangle 3"/>
          <p:cNvSpPr>
            <a:spLocks noGrp="1"/>
          </p:cNvSpPr>
          <p:nvPr>
            <p:ph type="body" idx="1"/>
          </p:nvPr>
        </p:nvSpPr>
        <p:spPr>
          <a:xfrm>
            <a:off x="381000" y="1981200"/>
            <a:ext cx="8229600" cy="3505200"/>
          </a:xfrm>
        </p:spPr>
        <p:txBody>
          <a:bodyPr/>
          <a:lstStyle/>
          <a:p>
            <a:pPr marL="0" indent="0">
              <a:lnSpc>
                <a:spcPct val="90000"/>
              </a:lnSpc>
            </a:pPr>
            <a:r>
              <a:rPr lang="en-US" sz="2400" b="1" dirty="0" smtClean="0">
                <a:solidFill>
                  <a:srgbClr val="000000"/>
                </a:solidFill>
                <a:latin typeface="Arial" charset="0"/>
                <a:ea typeface="Arial" charset="0"/>
                <a:cs typeface="Arial" charset="0"/>
              </a:rPr>
              <a:t>Glucose</a:t>
            </a:r>
            <a:r>
              <a:rPr lang="en-US" sz="2400" dirty="0" smtClean="0">
                <a:solidFill>
                  <a:srgbClr val="000000"/>
                </a:solidFill>
                <a:latin typeface="Arial" charset="0"/>
                <a:ea typeface="Arial" charset="0"/>
                <a:cs typeface="Arial" charset="0"/>
              </a:rPr>
              <a:t>- Good for long term storage but not to power cell metabolism</a:t>
            </a:r>
          </a:p>
          <a:p>
            <a:pPr marL="0" indent="0">
              <a:lnSpc>
                <a:spcPct val="90000"/>
              </a:lnSpc>
            </a:pPr>
            <a:endParaRPr lang="en-US" sz="2400" dirty="0" smtClean="0">
              <a:solidFill>
                <a:srgbClr val="000000"/>
              </a:solidFill>
              <a:latin typeface="Arial" charset="0"/>
              <a:ea typeface="Arial" charset="0"/>
              <a:cs typeface="Arial" charset="0"/>
            </a:endParaRPr>
          </a:p>
          <a:p>
            <a:pPr marL="0" indent="0">
              <a:lnSpc>
                <a:spcPct val="90000"/>
              </a:lnSpc>
            </a:pPr>
            <a:r>
              <a:rPr lang="en-US" sz="2400" b="1" dirty="0" smtClean="0">
                <a:solidFill>
                  <a:srgbClr val="000000"/>
                </a:solidFill>
                <a:latin typeface="Arial" charset="0"/>
                <a:ea typeface="Arial" charset="0"/>
                <a:cs typeface="Arial" charset="0"/>
              </a:rPr>
              <a:t>ATP</a:t>
            </a:r>
            <a:r>
              <a:rPr lang="en-US" sz="2400" dirty="0" smtClean="0">
                <a:solidFill>
                  <a:srgbClr val="000000"/>
                </a:solidFill>
                <a:latin typeface="Arial" charset="0"/>
                <a:ea typeface="Arial" charset="0"/>
                <a:cs typeface="Arial" charset="0"/>
              </a:rPr>
              <a:t>- Good to power cell metabolism but not for long term storage</a:t>
            </a:r>
          </a:p>
          <a:p>
            <a:pPr marL="0" indent="0">
              <a:lnSpc>
                <a:spcPct val="90000"/>
              </a:lnSpc>
            </a:pPr>
            <a:endParaRPr lang="en-US" sz="2400" dirty="0" smtClean="0">
              <a:solidFill>
                <a:srgbClr val="000000"/>
              </a:solidFill>
              <a:latin typeface="Arial" charset="0"/>
              <a:ea typeface="Arial" charset="0"/>
              <a:cs typeface="Arial" charset="0"/>
            </a:endParaRPr>
          </a:p>
          <a:p>
            <a:pPr marL="0" indent="0">
              <a:lnSpc>
                <a:spcPct val="90000"/>
              </a:lnSpc>
            </a:pPr>
            <a:r>
              <a:rPr lang="en-US" sz="2400" b="1" dirty="0" smtClean="0">
                <a:solidFill>
                  <a:srgbClr val="000000"/>
                </a:solidFill>
                <a:latin typeface="Arial" charset="0"/>
                <a:ea typeface="Arial" charset="0"/>
                <a:cs typeface="Arial" charset="0"/>
              </a:rPr>
              <a:t>NADP, FADH2, NADH</a:t>
            </a:r>
            <a:r>
              <a:rPr lang="en-US" sz="2400" dirty="0" smtClean="0">
                <a:solidFill>
                  <a:srgbClr val="000000"/>
                </a:solidFill>
                <a:latin typeface="Arial" charset="0"/>
                <a:ea typeface="Arial" charset="0"/>
                <a:cs typeface="Arial" charset="0"/>
              </a:rPr>
              <a:t>- Good for shuttling energy to and within the mitochondria and chloroplast but not for other purposes</a:t>
            </a:r>
          </a:p>
          <a:p>
            <a:pPr marL="0" indent="0">
              <a:lnSpc>
                <a:spcPct val="90000"/>
              </a:lnSpc>
            </a:pPr>
            <a:r>
              <a:rPr lang="en-US" sz="2400" dirty="0">
                <a:solidFill>
                  <a:srgbClr val="000000"/>
                </a:solidFill>
                <a:latin typeface="Arial" charset="0"/>
                <a:ea typeface="Arial" charset="0"/>
                <a:cs typeface="Arial" charset="0"/>
              </a:rPr>
              <a:t>	</a:t>
            </a:r>
          </a:p>
          <a:p>
            <a:pPr>
              <a:lnSpc>
                <a:spcPct val="90000"/>
              </a:lnSpc>
            </a:pPr>
            <a:endParaRPr lang="en-US" sz="2400" dirty="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339966"/>
                </a:solidFill>
                <a:latin typeface="Arial" charset="0"/>
                <a:cs typeface="Arial" charset="0"/>
              </a:rPr>
              <a:t>An Overview of Photosynthesis</a:t>
            </a:r>
          </a:p>
        </p:txBody>
      </p:sp>
      <p:sp>
        <p:nvSpPr>
          <p:cNvPr id="34819"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Photosynthesis uses the energy of sunlight to convert water and carbon dioxide into high-energy sugars and oxygen.</a:t>
            </a:r>
          </a:p>
          <a:p>
            <a:pPr lvl="1"/>
            <a:endParaRPr lang="en-US" dirty="0" smtClean="0">
              <a:solidFill>
                <a:srgbClr val="000000"/>
              </a:solidFill>
              <a:latin typeface="Arial" charset="0"/>
              <a:cs typeface="Arial" charset="0"/>
            </a:endParaRPr>
          </a:p>
        </p:txBody>
      </p:sp>
      <p:pic>
        <p:nvPicPr>
          <p:cNvPr id="34820" name="Picture 2" descr="C:\Users\Alex\Desktop\art\BIO10NAE_03_08_03_005_LRIM_13.png"/>
          <p:cNvPicPr>
            <a:picLocks noChangeAspect="1" noChangeArrowheads="1"/>
          </p:cNvPicPr>
          <p:nvPr/>
        </p:nvPicPr>
        <p:blipFill>
          <a:blip r:embed="rId3" cstate="print"/>
          <a:srcRect/>
          <a:stretch>
            <a:fillRect/>
          </a:stretch>
        </p:blipFill>
        <p:spPr bwMode="auto">
          <a:xfrm>
            <a:off x="1587" y="2286000"/>
            <a:ext cx="9142413" cy="4343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olidFill>
                  <a:srgbClr val="3366FF"/>
                </a:solidFill>
                <a:latin typeface="Arial" charset="0"/>
                <a:cs typeface="Arial" charset="0"/>
              </a:rPr>
              <a:t>An Overview of Photosynthesis</a:t>
            </a:r>
          </a:p>
        </p:txBody>
      </p:sp>
      <p:sp>
        <p:nvSpPr>
          <p:cNvPr id="35843" name="Text Placeholder 2"/>
          <p:cNvSpPr>
            <a:spLocks noGrp="1"/>
          </p:cNvSpPr>
          <p:nvPr>
            <p:ph type="body" idx="1"/>
          </p:nvPr>
        </p:nvSpPr>
        <p:spPr>
          <a:xfrm>
            <a:off x="457200" y="1600200"/>
            <a:ext cx="4267200" cy="4525963"/>
          </a:xfrm>
        </p:spPr>
        <p:txBody>
          <a:bodyPr/>
          <a:lstStyle/>
          <a:p>
            <a:pPr lvl="1"/>
            <a:r>
              <a:rPr lang="en-US" u="sng"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Plants use the sugars generated by photosynthesis to produce complex carbohydrates such as starches, and to provide energy for the synthesis of other compounds, including proteins and lipids.</a:t>
            </a:r>
          </a:p>
        </p:txBody>
      </p:sp>
      <p:pic>
        <p:nvPicPr>
          <p:cNvPr id="35844" name="Picture 2" descr="C:\Users\Alex\Desktop\art\BIO10NAE_03_08_03_005_LRIM_11.png"/>
          <p:cNvPicPr>
            <a:picLocks noChangeAspect="1" noChangeArrowheads="1"/>
          </p:cNvPicPr>
          <p:nvPr/>
        </p:nvPicPr>
        <p:blipFill>
          <a:blip r:embed="rId3" cstate="print"/>
          <a:srcRect/>
          <a:stretch>
            <a:fillRect/>
          </a:stretch>
        </p:blipFill>
        <p:spPr bwMode="auto">
          <a:xfrm>
            <a:off x="5029200" y="1752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0"/>
            <a:ext cx="8229600" cy="381000"/>
          </a:xfrm>
        </p:spPr>
        <p:txBody>
          <a:bodyPr/>
          <a:lstStyle/>
          <a:p>
            <a:r>
              <a:rPr lang="en-US" sz="2400" b="1" dirty="0" smtClean="0">
                <a:solidFill>
                  <a:srgbClr val="3366FF"/>
                </a:solidFill>
                <a:latin typeface="Arial" charset="0"/>
                <a:ea typeface="ＭＳ Ｐゴシック" charset="-128"/>
                <a:cs typeface="Arial" charset="0"/>
              </a:rPr>
              <a:t>The End Results</a:t>
            </a:r>
          </a:p>
        </p:txBody>
      </p:sp>
      <p:sp>
        <p:nvSpPr>
          <p:cNvPr id="33795"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	The two sets of photosynthetic reactions work together—the light-dependent reactions trap the energy of sunlight in chemical form, and the light-independent reactions use that chemical energy to produce stable, high-energy sugars from carbon dioxide and water.</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In the process, animals, including humans, get food and an atmosphere filled with oxygen.</a:t>
            </a:r>
          </a:p>
        </p:txBody>
      </p:sp>
      <p:pic>
        <p:nvPicPr>
          <p:cNvPr id="33796" name="Picture 2" descr="C:\Users\Alex\Desktop\art\BIO10NAE_03_08_04_005_LRIM_24.png"/>
          <p:cNvPicPr>
            <a:picLocks noChangeAspect="1" noChangeArrowheads="1"/>
          </p:cNvPicPr>
          <p:nvPr/>
        </p:nvPicPr>
        <p:blipFill>
          <a:blip r:embed="rId3" cstate="print"/>
          <a:srcRect/>
          <a:stretch>
            <a:fillRect/>
          </a:stretch>
        </p:blipFill>
        <p:spPr bwMode="auto">
          <a:xfrm>
            <a:off x="0" y="3352800"/>
            <a:ext cx="9142413" cy="3200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latin typeface="Arial" charset="0"/>
                <a:ea typeface="ＭＳ Ｐゴシック" charset="-128"/>
                <a:cs typeface="Arial" charset="0"/>
              </a:rPr>
              <a:t>THINK ABOUT IT</a:t>
            </a:r>
          </a:p>
        </p:txBody>
      </p:sp>
      <p:sp>
        <p:nvSpPr>
          <p:cNvPr id="409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Why do chloroplasts contain so many membranes?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When most pigments absorb light, they eventually lose most of that energy as heat. Chloroplasts avoid such losses.  Membranes are the key to capturing light energy in the form of high-energy electrons.</a:t>
            </a:r>
          </a:p>
        </p:txBody>
      </p:sp>
      <p:pic>
        <p:nvPicPr>
          <p:cNvPr id="4100" name="Picture 2" descr="C:\Users\Alex\Desktop\art\BIO10NAE_03_08_04_005_LRIM_01.png"/>
          <p:cNvPicPr>
            <a:picLocks noChangeAspect="1" noChangeArrowheads="1"/>
          </p:cNvPicPr>
          <p:nvPr/>
        </p:nvPicPr>
        <p:blipFill>
          <a:blip r:embed="rId3" cstate="print"/>
          <a:srcRect/>
          <a:stretch>
            <a:fillRect/>
          </a:stretch>
        </p:blipFill>
        <p:spPr bwMode="auto">
          <a:xfrm>
            <a:off x="0" y="3733800"/>
            <a:ext cx="9142413" cy="2286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5123"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light-dependent reactions?</a:t>
            </a:r>
          </a:p>
        </p:txBody>
      </p:sp>
      <p:pic>
        <p:nvPicPr>
          <p:cNvPr id="5124"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6147"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light-dependent reactions?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The light-dependent reactions use energy from sunlight to produce oxygen</a:t>
            </a:r>
          </a:p>
          <a:p>
            <a:pPr lvl="1"/>
            <a:r>
              <a:rPr lang="en-US" smtClean="0">
                <a:solidFill>
                  <a:srgbClr val="000000"/>
                </a:solidFill>
                <a:latin typeface="Arial" charset="0"/>
                <a:ea typeface="ＭＳ Ｐゴシック" charset="-128"/>
                <a:cs typeface="Arial" charset="0"/>
              </a:rPr>
              <a:t>and convert ADP and NADP</a:t>
            </a:r>
            <a:r>
              <a:rPr lang="en-US" baseline="30000" smtClean="0">
                <a:solidFill>
                  <a:srgbClr val="000000"/>
                </a:solidFill>
                <a:latin typeface="Arial" charset="0"/>
                <a:ea typeface="ＭＳ Ｐゴシック" charset="-128"/>
                <a:cs typeface="Arial" charset="0"/>
              </a:rPr>
              <a:t>+</a:t>
            </a:r>
            <a:r>
              <a:rPr lang="en-US" smtClean="0">
                <a:solidFill>
                  <a:srgbClr val="000000"/>
                </a:solidFill>
                <a:latin typeface="Arial" charset="0"/>
                <a:ea typeface="ＭＳ Ｐゴシック" charset="-128"/>
                <a:cs typeface="Arial" charset="0"/>
              </a:rPr>
              <a:t> into the energy carriers ATP and NADPH.</a:t>
            </a:r>
          </a:p>
        </p:txBody>
      </p:sp>
      <p:pic>
        <p:nvPicPr>
          <p:cNvPr id="6148"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pic>
        <p:nvPicPr>
          <p:cNvPr id="6149" name="Picture 4" descr="key-icon"/>
          <p:cNvPicPr>
            <a:picLocks noChangeAspect="1" noChangeArrowheads="1"/>
          </p:cNvPicPr>
          <p:nvPr/>
        </p:nvPicPr>
        <p:blipFill>
          <a:blip r:embed="rId3" cstate="print"/>
          <a:srcRect/>
          <a:stretch>
            <a:fillRect/>
          </a:stretch>
        </p:blipFill>
        <p:spPr bwMode="auto">
          <a:xfrm>
            <a:off x="304800" y="2667000"/>
            <a:ext cx="419100" cy="266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7171" name="Text Placeholder 2"/>
          <p:cNvSpPr>
            <a:spLocks noGrp="1"/>
          </p:cNvSpPr>
          <p:nvPr>
            <p:ph type="body" idx="1"/>
          </p:nvPr>
        </p:nvSpPr>
        <p:spPr>
          <a:xfrm>
            <a:off x="152400" y="1600200"/>
            <a:ext cx="8534400" cy="4525963"/>
          </a:xfrm>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light-dependent reactions encompass the steps of photosynthesis that directly involve sunlight.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light-dependent reactions occur in the thylakoids of chloroplasts. </a:t>
            </a:r>
          </a:p>
        </p:txBody>
      </p:sp>
      <p:pic>
        <p:nvPicPr>
          <p:cNvPr id="7172" name="Picture 2" descr="C:\Users\Alex\Desktop\art\BIO10NAE_03_08_04_005_LRIM_02.png"/>
          <p:cNvPicPr>
            <a:picLocks noChangeAspect="1" noChangeArrowheads="1"/>
          </p:cNvPicPr>
          <p:nvPr/>
        </p:nvPicPr>
        <p:blipFill>
          <a:blip r:embed="rId3" cstate="print"/>
          <a:srcRect/>
          <a:stretch>
            <a:fillRect/>
          </a:stretch>
        </p:blipFill>
        <p:spPr bwMode="auto">
          <a:xfrm>
            <a:off x="1588" y="3581400"/>
            <a:ext cx="9142412" cy="2743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8195" name="Text Placeholder 2"/>
          <p:cNvSpPr>
            <a:spLocks noGrp="1"/>
          </p:cNvSpPr>
          <p:nvPr>
            <p:ph type="body" idx="1"/>
          </p:nvPr>
        </p:nvSpPr>
        <p:spPr>
          <a:xfrm>
            <a:off x="152400" y="1600200"/>
            <a:ext cx="8534400" cy="4525963"/>
          </a:xfrm>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Thylakoids contain clusters of chlorophyll and proteins known as </a:t>
            </a:r>
            <a:r>
              <a:rPr lang="en-US" b="1" smtClean="0">
                <a:solidFill>
                  <a:srgbClr val="000000"/>
                </a:solidFill>
                <a:latin typeface="Arial" charset="0"/>
                <a:ea typeface="ＭＳ Ｐゴシック" charset="-128"/>
                <a:cs typeface="Arial" charset="0"/>
              </a:rPr>
              <a:t>photosystems.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Photosystems absorb sunlight and generate high-energy electrons that are then passed to a series of electron carriers embedded in the thylakoid membrane.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9219" name="Text Placeholder 2"/>
          <p:cNvSpPr>
            <a:spLocks noGrp="1"/>
          </p:cNvSpPr>
          <p:nvPr>
            <p:ph type="body" idx="1"/>
          </p:nvPr>
        </p:nvSpPr>
        <p:spPr>
          <a:xfrm>
            <a:off x="457200" y="1600200"/>
            <a:ext cx="3581400" cy="4525963"/>
          </a:xfrm>
        </p:spPr>
        <p:txBody>
          <a:bodyPr/>
          <a:lstStyle/>
          <a:p>
            <a:pPr lvl="1"/>
            <a:r>
              <a:rPr lang="en-US" dirty="0" smtClean="0">
                <a:solidFill>
                  <a:srgbClr val="000000"/>
                </a:solidFill>
                <a:latin typeface="Arial" charset="0"/>
                <a:ea typeface="ＭＳ Ｐゴシック" charset="-128"/>
                <a:cs typeface="Arial" charset="0"/>
              </a:rPr>
              <a:t>	Light energy is absorbed by electrons in the pigments within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II, increasing the electrons’ energy level.</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high-energy electrons are passed to the </a:t>
            </a:r>
            <a:r>
              <a:rPr lang="en-US" b="1" dirty="0" smtClean="0">
                <a:solidFill>
                  <a:srgbClr val="000000"/>
                </a:solidFill>
                <a:latin typeface="Arial" charset="0"/>
                <a:ea typeface="ＭＳ Ｐゴシック" charset="-128"/>
                <a:cs typeface="Arial" charset="0"/>
              </a:rPr>
              <a:t>electron transport chain</a:t>
            </a:r>
            <a:r>
              <a:rPr lang="en-US" dirty="0" smtClean="0">
                <a:solidFill>
                  <a:srgbClr val="000000"/>
                </a:solidFill>
                <a:latin typeface="Arial" charset="0"/>
                <a:ea typeface="ＭＳ Ｐゴシック" charset="-128"/>
                <a:cs typeface="Arial" charset="0"/>
              </a:rPr>
              <a:t>, a series of electron carriers that shuttle high-energy electrons during ATP-generating reactions.</a:t>
            </a:r>
          </a:p>
        </p:txBody>
      </p:sp>
      <p:pic>
        <p:nvPicPr>
          <p:cNvPr id="9220" name="Picture 2" descr="C:\Users\Alex\Desktop\art\BIO10NAE_03_08_04_005_LRIM_04.png"/>
          <p:cNvPicPr>
            <a:picLocks noChangeAspect="1" noChangeArrowheads="1"/>
          </p:cNvPicPr>
          <p:nvPr/>
        </p:nvPicPr>
        <p:blipFill>
          <a:blip r:embed="rId3" cstate="print"/>
          <a:srcRect/>
          <a:stretch>
            <a:fillRect/>
          </a:stretch>
        </p:blipFill>
        <p:spPr bwMode="auto">
          <a:xfrm>
            <a:off x="4495800" y="990600"/>
            <a:ext cx="4318000" cy="533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3366FF"/>
                </a:solidFill>
                <a:latin typeface="Arial" charset="0"/>
                <a:cs typeface="Arial" charset="0"/>
              </a:rPr>
              <a:t>Chemical Energy and Food</a:t>
            </a:r>
          </a:p>
        </p:txBody>
      </p:sp>
      <p:sp>
        <p:nvSpPr>
          <p:cNvPr id="18435" name="Text Placeholder 2"/>
          <p:cNvSpPr>
            <a:spLocks noGrp="1"/>
          </p:cNvSpPr>
          <p:nvPr>
            <p:ph type="body" idx="1"/>
          </p:nvPr>
        </p:nvSpPr>
        <p:spPr>
          <a:xfrm>
            <a:off x="457200" y="1600200"/>
            <a:ext cx="7848600" cy="4525963"/>
          </a:xfrm>
        </p:spPr>
        <p:txBody>
          <a:bodyPr/>
          <a:lstStyle/>
          <a:p>
            <a:pPr lvl="1"/>
            <a:r>
              <a:rPr lang="en-US" dirty="0" smtClean="0">
                <a:solidFill>
                  <a:srgbClr val="000000"/>
                </a:solidFill>
                <a:latin typeface="Arial" charset="0"/>
                <a:cs typeface="Arial" charset="0"/>
              </a:rPr>
              <a:t>	</a:t>
            </a:r>
            <a:r>
              <a:rPr lang="en-US" sz="2800" dirty="0" smtClean="0">
                <a:solidFill>
                  <a:srgbClr val="000000"/>
                </a:solidFill>
                <a:latin typeface="Arial" charset="0"/>
                <a:cs typeface="Arial" charset="0"/>
              </a:rPr>
              <a:t>Food provides living things with the chemical building blocks they need to grow and reproduce.</a:t>
            </a:r>
          </a:p>
          <a:p>
            <a:pPr lvl="1"/>
            <a:endParaRPr lang="en-US" sz="2800" dirty="0" smtClean="0">
              <a:solidFill>
                <a:srgbClr val="000000"/>
              </a:solidFill>
              <a:latin typeface="Arial" charset="0"/>
              <a:cs typeface="Arial" charset="0"/>
            </a:endParaRPr>
          </a:p>
          <a:p>
            <a:pPr lvl="1"/>
            <a:r>
              <a:rPr lang="en-US" sz="2800" dirty="0" smtClean="0">
                <a:solidFill>
                  <a:srgbClr val="000000"/>
                </a:solidFill>
                <a:latin typeface="Arial" charset="0"/>
                <a:cs typeface="Arial" charset="0"/>
              </a:rPr>
              <a:t>	</a:t>
            </a:r>
            <a:r>
              <a:rPr lang="en-US" sz="2800" u="sng" dirty="0" smtClean="0">
                <a:solidFill>
                  <a:srgbClr val="000000"/>
                </a:solidFill>
                <a:latin typeface="Arial" charset="0"/>
                <a:cs typeface="Arial" charset="0"/>
              </a:rPr>
              <a:t>Food molecules contain chemical energy that is released when its chemical bonds are broken.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ex\Desktop\art\BIO10NAE_03_08_04_005_LRIM_05.png"/>
          <p:cNvPicPr>
            <a:picLocks noChangeAspect="1" noChangeArrowheads="1"/>
          </p:cNvPicPr>
          <p:nvPr/>
        </p:nvPicPr>
        <p:blipFill>
          <a:blip r:embed="rId3" cstate="print"/>
          <a:srcRect/>
          <a:stretch>
            <a:fillRect/>
          </a:stretch>
        </p:blipFill>
        <p:spPr bwMode="auto">
          <a:xfrm>
            <a:off x="4419600" y="609600"/>
            <a:ext cx="4394200" cy="5562600"/>
          </a:xfrm>
          <a:prstGeom prst="rect">
            <a:avLst/>
          </a:prstGeom>
          <a:noFill/>
          <a:ln w="9525">
            <a:noFill/>
            <a:miter lim="800000"/>
            <a:headEnd/>
            <a:tailEnd/>
          </a:ln>
        </p:spPr>
      </p:pic>
      <p:sp>
        <p:nvSpPr>
          <p:cNvPr id="10243"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10244"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provides new electrons to chlorophyll from water molecules.</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Enzymes of the inner surface of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break up water molecules into 2 electrons, 2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and 1 oxygen atom.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ex\Desktop\art\BIO10NAE_03_08_04_005_LRIM_06.png"/>
          <p:cNvPicPr>
            <a:picLocks noChangeAspect="1" noChangeArrowheads="1"/>
          </p:cNvPicPr>
          <p:nvPr/>
        </p:nvPicPr>
        <p:blipFill>
          <a:blip r:embed="rId3" cstate="print"/>
          <a:srcRect/>
          <a:stretch>
            <a:fillRect/>
          </a:stretch>
        </p:blipFill>
        <p:spPr bwMode="auto">
          <a:xfrm>
            <a:off x="4419600" y="762000"/>
            <a:ext cx="4394200" cy="5486400"/>
          </a:xfrm>
          <a:prstGeom prst="rect">
            <a:avLst/>
          </a:prstGeom>
          <a:noFill/>
          <a:ln w="9525">
            <a:noFill/>
            <a:miter lim="800000"/>
            <a:headEnd/>
            <a:tailEnd/>
          </a:ln>
        </p:spPr>
      </p:pic>
      <p:sp>
        <p:nvSpPr>
          <p:cNvPr id="11267"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11268"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2 electrons replace the high-energy electrons that have been lost to the electron transport chain.</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Oxygen is released into the air. This reaction is the source of nearly all of the oxygen in Earth’s atmosphere.</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are released inside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ex\Desktop\art\BIO10NAE_03_08_04_005_LRIM_07.png"/>
          <p:cNvPicPr>
            <a:picLocks noChangeAspect="1" noChangeArrowheads="1"/>
          </p:cNvPicPr>
          <p:nvPr/>
        </p:nvPicPr>
        <p:blipFill>
          <a:blip r:embed="rId3" cstate="print"/>
          <a:srcRect/>
          <a:stretch>
            <a:fillRect/>
          </a:stretch>
        </p:blipFill>
        <p:spPr bwMode="auto">
          <a:xfrm>
            <a:off x="4038600" y="1524000"/>
            <a:ext cx="4775200" cy="4876800"/>
          </a:xfrm>
          <a:prstGeom prst="rect">
            <a:avLst/>
          </a:prstGeom>
          <a:noFill/>
          <a:ln w="9525">
            <a:noFill/>
            <a:miter lim="800000"/>
            <a:headEnd/>
            <a:tailEnd/>
          </a:ln>
        </p:spPr>
      </p:pic>
      <p:sp>
        <p:nvSpPr>
          <p:cNvPr id="12291"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Electron Transport Chain</a:t>
            </a:r>
          </a:p>
        </p:txBody>
      </p:sp>
      <p:sp>
        <p:nvSpPr>
          <p:cNvPr id="12292" name="Text Placeholder 2"/>
          <p:cNvSpPr>
            <a:spLocks noGrp="1"/>
          </p:cNvSpPr>
          <p:nvPr>
            <p:ph type="body" idx="1"/>
          </p:nvPr>
        </p:nvSpPr>
        <p:spPr>
          <a:xfrm>
            <a:off x="457200" y="1600200"/>
            <a:ext cx="3048000" cy="4525963"/>
          </a:xfrm>
        </p:spPr>
        <p:txBody>
          <a:bodyPr/>
          <a:lstStyle/>
          <a:p>
            <a:pPr lvl="1"/>
            <a:r>
              <a:rPr lang="en-US" dirty="0" smtClean="0">
                <a:solidFill>
                  <a:srgbClr val="000000"/>
                </a:solidFill>
                <a:latin typeface="Arial" charset="0"/>
                <a:ea typeface="ＭＳ Ｐゴシック" charset="-128"/>
                <a:cs typeface="Arial" charset="0"/>
              </a:rPr>
              <a:t>	Energy from the electrons is used by proteins in the electron transport chain to pump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from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into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space.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lex\Desktop\art\BIO10NAE_03_08_04_005_LRIM_27.png"/>
          <p:cNvPicPr>
            <a:picLocks noChangeAspect="1" noChangeArrowheads="1"/>
          </p:cNvPicPr>
          <p:nvPr/>
        </p:nvPicPr>
        <p:blipFill>
          <a:blip r:embed="rId3" cstate="print"/>
          <a:srcRect/>
          <a:stretch>
            <a:fillRect/>
          </a:stretch>
        </p:blipFill>
        <p:spPr bwMode="auto">
          <a:xfrm>
            <a:off x="3962400" y="1524000"/>
            <a:ext cx="4851400" cy="4800600"/>
          </a:xfrm>
          <a:prstGeom prst="rect">
            <a:avLst/>
          </a:prstGeom>
          <a:noFill/>
          <a:ln w="9525">
            <a:noFill/>
            <a:miter lim="800000"/>
            <a:headEnd/>
            <a:tailEnd/>
          </a:ln>
        </p:spPr>
      </p:pic>
      <p:sp>
        <p:nvSpPr>
          <p:cNvPr id="13315"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Electron Transport Chain</a:t>
            </a:r>
          </a:p>
        </p:txBody>
      </p:sp>
      <p:sp>
        <p:nvSpPr>
          <p:cNvPr id="13316" name="Text Placeholder 2"/>
          <p:cNvSpPr>
            <a:spLocks noGrp="1"/>
          </p:cNvSpPr>
          <p:nvPr>
            <p:ph type="body" idx="1"/>
          </p:nvPr>
        </p:nvSpPr>
        <p:spPr>
          <a:xfrm>
            <a:off x="457200" y="1600200"/>
            <a:ext cx="2819400" cy="4525963"/>
          </a:xfrm>
        </p:spPr>
        <p:txBody>
          <a:bodyPr/>
          <a:lstStyle/>
          <a:p>
            <a:pPr lvl="1"/>
            <a:r>
              <a:rPr lang="en-US" dirty="0" smtClean="0">
                <a:solidFill>
                  <a:srgbClr val="000000"/>
                </a:solidFill>
                <a:latin typeface="Arial" charset="0"/>
                <a:ea typeface="ＭＳ Ｐゴシック" charset="-128"/>
                <a:cs typeface="Arial" charset="0"/>
              </a:rPr>
              <a:t>	At the end of the electron transport chain, the electrons pass to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lex\Desktop\art\BIO10NAE_03_08_04_005_LRIM_08.png"/>
          <p:cNvPicPr>
            <a:picLocks noChangeAspect="1" noChangeArrowheads="1"/>
          </p:cNvPicPr>
          <p:nvPr/>
        </p:nvPicPr>
        <p:blipFill>
          <a:blip r:embed="rId3" cstate="print"/>
          <a:srcRect/>
          <a:stretch>
            <a:fillRect/>
          </a:stretch>
        </p:blipFill>
        <p:spPr bwMode="auto">
          <a:xfrm>
            <a:off x="4343400" y="914400"/>
            <a:ext cx="4470400" cy="5410200"/>
          </a:xfrm>
          <a:prstGeom prst="rect">
            <a:avLst/>
          </a:prstGeom>
          <a:noFill/>
          <a:ln w="9525">
            <a:noFill/>
            <a:miter lim="800000"/>
            <a:headEnd/>
            <a:tailEnd/>
          </a:ln>
        </p:spPr>
      </p:pic>
      <p:sp>
        <p:nvSpPr>
          <p:cNvPr id="14339"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a:t>
            </a:r>
          </a:p>
        </p:txBody>
      </p:sp>
      <p:sp>
        <p:nvSpPr>
          <p:cNvPr id="14340" name="Text Placeholder 2"/>
          <p:cNvSpPr>
            <a:spLocks noGrp="1"/>
          </p:cNvSpPr>
          <p:nvPr>
            <p:ph type="body" idx="1"/>
          </p:nvPr>
        </p:nvSpPr>
        <p:spPr>
          <a:xfrm>
            <a:off x="457200" y="1600200"/>
            <a:ext cx="3352800" cy="4525963"/>
          </a:xfrm>
        </p:spPr>
        <p:txBody>
          <a:bodyPr/>
          <a:lstStyle/>
          <a:p>
            <a:pPr lvl="1"/>
            <a:r>
              <a:rPr lang="en-US" dirty="0" smtClean="0">
                <a:solidFill>
                  <a:srgbClr val="000000"/>
                </a:solidFill>
                <a:latin typeface="Arial" charset="0"/>
                <a:ea typeface="ＭＳ Ｐゴシック" charset="-128"/>
                <a:cs typeface="Arial" charset="0"/>
              </a:rPr>
              <a:t>	Because some energy has been used to pump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across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electrons do not contain as much energy as they used to when they reach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Pigments in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 use energy from light to reenergize the electrons.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8229600" cy="457200"/>
          </a:xfrm>
        </p:spPr>
        <p:txBody>
          <a:bodyPr/>
          <a:lstStyle/>
          <a:p>
            <a:r>
              <a:rPr lang="en-US" sz="2400" b="1" dirty="0" err="1" smtClean="0">
                <a:solidFill>
                  <a:srgbClr val="3366FF"/>
                </a:solidFill>
                <a:latin typeface="Arial" charset="0"/>
                <a:ea typeface="ＭＳ Ｐゴシック" charset="-128"/>
                <a:cs typeface="Arial" charset="0"/>
              </a:rPr>
              <a:t>Photosystem</a:t>
            </a:r>
            <a:r>
              <a:rPr lang="en-US" sz="2400" b="1" dirty="0" smtClean="0">
                <a:solidFill>
                  <a:srgbClr val="3366FF"/>
                </a:solidFill>
                <a:latin typeface="Arial" charset="0"/>
                <a:ea typeface="ＭＳ Ｐゴシック" charset="-128"/>
                <a:cs typeface="Arial" charset="0"/>
              </a:rPr>
              <a:t> I</a:t>
            </a:r>
          </a:p>
        </p:txBody>
      </p:sp>
      <p:sp>
        <p:nvSpPr>
          <p:cNvPr id="15363" name="Text Placeholder 2"/>
          <p:cNvSpPr>
            <a:spLocks noGrp="1"/>
          </p:cNvSpPr>
          <p:nvPr>
            <p:ph type="body" idx="1"/>
          </p:nvPr>
        </p:nvSpPr>
        <p:spPr>
          <a:xfrm>
            <a:off x="457200" y="1219200"/>
            <a:ext cx="8229600" cy="4906963"/>
          </a:xfrm>
        </p:spPr>
        <p:txBody>
          <a:bodyPr/>
          <a:lstStyle/>
          <a:p>
            <a:pPr lvl="1"/>
            <a:r>
              <a:rPr lang="en-US" dirty="0" smtClean="0">
                <a:solidFill>
                  <a:srgbClr val="000000"/>
                </a:solidFill>
                <a:latin typeface="Arial" charset="0"/>
                <a:ea typeface="ＭＳ Ｐゴシック" charset="-128"/>
                <a:cs typeface="Arial" charset="0"/>
              </a:rPr>
              <a:t>	At the end of a short second electron transport chain, NADP</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molecules in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pick up the high-energy electrons and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at the outer surface of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to become NADPH.</a:t>
            </a:r>
          </a:p>
        </p:txBody>
      </p:sp>
      <p:pic>
        <p:nvPicPr>
          <p:cNvPr id="15364" name="Picture 2" descr="C:\Users\Alex\Desktop\art\BIO10NAE_03_08_04_005_LRIM_09.png"/>
          <p:cNvPicPr>
            <a:picLocks noChangeAspect="1" noChangeArrowheads="1"/>
          </p:cNvPicPr>
          <p:nvPr/>
        </p:nvPicPr>
        <p:blipFill>
          <a:blip r:embed="rId3" cstate="print"/>
          <a:srcRect/>
          <a:stretch>
            <a:fillRect/>
          </a:stretch>
        </p:blipFill>
        <p:spPr bwMode="auto">
          <a:xfrm>
            <a:off x="-381000" y="2286000"/>
            <a:ext cx="9523413" cy="3810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808038"/>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6387"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accumulate within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space from the splitting of water and from being pumped in from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buildup of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makes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negatively charged relative to the space within the </a:t>
            </a:r>
            <a:r>
              <a:rPr lang="en-US" dirty="0" err="1" smtClean="0">
                <a:solidFill>
                  <a:srgbClr val="000000"/>
                </a:solidFill>
                <a:latin typeface="Arial" charset="0"/>
                <a:ea typeface="ＭＳ Ｐゴシック" charset="-128"/>
                <a:cs typeface="Arial" charset="0"/>
              </a:rPr>
              <a:t>thylakoids</a:t>
            </a:r>
            <a:r>
              <a:rPr lang="en-US" dirty="0" smtClean="0">
                <a:solidFill>
                  <a:srgbClr val="000000"/>
                </a:solidFill>
                <a:latin typeface="Arial" charset="0"/>
                <a:ea typeface="ＭＳ Ｐゴシック" charset="-128"/>
                <a:cs typeface="Arial" charset="0"/>
              </a:rPr>
              <a:t>.</a:t>
            </a:r>
          </a:p>
        </p:txBody>
      </p:sp>
      <p:pic>
        <p:nvPicPr>
          <p:cNvPr id="16388" name="Picture 2" descr="C:\Users\Alex\Desktop\art\BIO10NAE_03_08_04_005_LRIM_10.png"/>
          <p:cNvPicPr>
            <a:picLocks noChangeAspect="1" noChangeArrowheads="1"/>
          </p:cNvPicPr>
          <p:nvPr/>
        </p:nvPicPr>
        <p:blipFill>
          <a:blip r:embed="rId3" cstate="print"/>
          <a:srcRect/>
          <a:stretch>
            <a:fillRect/>
          </a:stretch>
        </p:blipFill>
        <p:spPr bwMode="auto">
          <a:xfrm>
            <a:off x="0" y="2971800"/>
            <a:ext cx="9142413" cy="3352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4572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pic>
        <p:nvPicPr>
          <p:cNvPr id="16388" name="Picture 2" descr="C:\Users\Alex\Desktop\art\BIO10NAE_03_08_04_005_LRIM_10.png"/>
          <p:cNvPicPr>
            <a:picLocks noChangeAspect="1" noChangeArrowheads="1"/>
          </p:cNvPicPr>
          <p:nvPr/>
        </p:nvPicPr>
        <p:blipFill>
          <a:blip r:embed="rId3" cstate="print"/>
          <a:srcRect/>
          <a:stretch>
            <a:fillRect/>
          </a:stretch>
        </p:blipFill>
        <p:spPr bwMode="auto">
          <a:xfrm>
            <a:off x="-457200" y="1447800"/>
            <a:ext cx="9753600" cy="4724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533400"/>
            <a:ext cx="8229600" cy="808038"/>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7411" name="Text Placeholder 2"/>
          <p:cNvSpPr>
            <a:spLocks noGrp="1"/>
          </p:cNvSpPr>
          <p:nvPr>
            <p:ph type="body" idx="1"/>
          </p:nvPr>
        </p:nvSpPr>
        <p:spPr>
          <a:xfrm>
            <a:off x="457200" y="1219200"/>
            <a:ext cx="8229600" cy="4906963"/>
          </a:xfrm>
        </p:spPr>
        <p:txBody>
          <a:bodyPr/>
          <a:lstStyle/>
          <a:p>
            <a:pPr lvl="1"/>
            <a:r>
              <a:rPr lang="en-US" dirty="0" smtClean="0">
                <a:solidFill>
                  <a:srgbClr val="000000"/>
                </a:solidFill>
                <a:latin typeface="Arial" charset="0"/>
                <a:ea typeface="ＭＳ Ｐゴシック" charset="-128"/>
                <a:cs typeface="Arial" charset="0"/>
              </a:rPr>
              <a:t>	This gradient, the difference in both charge and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 concentration across the membrane, provides the energy to make ATP.</a:t>
            </a:r>
          </a:p>
        </p:txBody>
      </p:sp>
      <p:pic>
        <p:nvPicPr>
          <p:cNvPr id="17412" name="Picture 2" descr="C:\Users\Alex\Desktop\art\BIO10NAE_03_08_04_005_LRIM_10.png"/>
          <p:cNvPicPr>
            <a:picLocks noChangeAspect="1" noChangeArrowheads="1"/>
          </p:cNvPicPr>
          <p:nvPr/>
        </p:nvPicPr>
        <p:blipFill>
          <a:blip r:embed="rId3" cstate="print"/>
          <a:srcRect/>
          <a:stretch>
            <a:fillRect/>
          </a:stretch>
        </p:blipFill>
        <p:spPr bwMode="auto">
          <a:xfrm>
            <a:off x="-381000" y="2209800"/>
            <a:ext cx="9523413" cy="4267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9966"/>
                </a:solidFill>
                <a:latin typeface="Arial" charset="0"/>
                <a:cs typeface="Arial" charset="0"/>
              </a:rPr>
              <a:t>Chemical Energy and Food</a:t>
            </a:r>
          </a:p>
        </p:txBody>
      </p:sp>
      <p:sp>
        <p:nvSpPr>
          <p:cNvPr id="19459"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000" dirty="0" smtClean="0">
                <a:solidFill>
                  <a:srgbClr val="000000"/>
                </a:solidFill>
                <a:latin typeface="Arial" charset="0"/>
                <a:cs typeface="Arial" charset="0"/>
              </a:rPr>
              <a:t>Energy stored in food is expressed in units of calories. A </a:t>
            </a:r>
            <a:r>
              <a:rPr lang="en-US" sz="2000" b="1" dirty="0" smtClean="0">
                <a:solidFill>
                  <a:srgbClr val="000000"/>
                </a:solidFill>
                <a:latin typeface="Arial" charset="0"/>
                <a:cs typeface="Arial" charset="0"/>
              </a:rPr>
              <a:t>Calorie </a:t>
            </a:r>
            <a:r>
              <a:rPr lang="en-US" sz="2000" dirty="0" smtClean="0">
                <a:solidFill>
                  <a:srgbClr val="000000"/>
                </a:solidFill>
                <a:latin typeface="Arial" charset="0"/>
                <a:cs typeface="Arial" charset="0"/>
              </a:rPr>
              <a:t>is the amount of energy needed to raise the temperature of 1 gram of water by 1 degree Celsius. 1000 calories = 1 kilocalorie, or Calorie.</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Cells use all sorts of molecules for food, including fats, proteins, and carbohydrates. The energy stored in each of these molecules varies because their chemical structures, and therefore their energy-storing bonds, differ.</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Cells break down food molecules gradually and use the energy stored in the chemical bonds to produce compounds such as ATP that power the activities of the cell.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lex\Desktop\art\BIO10NAE_03_08_04_005_LRIM_11.png"/>
          <p:cNvPicPr>
            <a:picLocks noChangeAspect="1" noChangeArrowheads="1"/>
          </p:cNvPicPr>
          <p:nvPr/>
        </p:nvPicPr>
        <p:blipFill>
          <a:blip r:embed="rId3" cstate="print"/>
          <a:srcRect/>
          <a:stretch>
            <a:fillRect/>
          </a:stretch>
        </p:blipFill>
        <p:spPr bwMode="auto">
          <a:xfrm>
            <a:off x="-457200" y="2286000"/>
            <a:ext cx="9599613" cy="4038600"/>
          </a:xfrm>
          <a:prstGeom prst="rect">
            <a:avLst/>
          </a:prstGeom>
          <a:noFill/>
          <a:ln w="9525">
            <a:noFill/>
            <a:miter lim="800000"/>
            <a:headEnd/>
            <a:tailEnd/>
          </a:ln>
        </p:spPr>
      </p:pic>
      <p:sp>
        <p:nvSpPr>
          <p:cNvPr id="18435" name="Title 1"/>
          <p:cNvSpPr>
            <a:spLocks noGrp="1"/>
          </p:cNvSpPr>
          <p:nvPr>
            <p:ph type="title"/>
          </p:nvPr>
        </p:nvSpPr>
        <p:spPr>
          <a:xfrm>
            <a:off x="457200" y="609600"/>
            <a:ext cx="8229600" cy="6858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8436" name="Text Placeholder 2"/>
          <p:cNvSpPr>
            <a:spLocks noGrp="1"/>
          </p:cNvSpPr>
          <p:nvPr>
            <p:ph type="body" idx="1"/>
          </p:nvPr>
        </p:nvSpPr>
        <p:spPr>
          <a:xfrm>
            <a:off x="-152400" y="1219200"/>
            <a:ext cx="8839200" cy="4906963"/>
          </a:xfrm>
        </p:spPr>
        <p:txBody>
          <a:bodyPr/>
          <a:lstStyle/>
          <a:p>
            <a:pPr lvl="1"/>
            <a:r>
              <a:rPr lang="en-US" dirty="0" smtClean="0">
                <a:solidFill>
                  <a:srgbClr val="000000"/>
                </a:solidFill>
                <a:latin typeface="Arial" charset="0"/>
                <a:ea typeface="ＭＳ Ｐゴシック" charset="-128"/>
                <a:cs typeface="Arial" charset="0"/>
              </a:rPr>
              <a: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cannot directly cross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a:t>
            </a:r>
            <a:r>
              <a:rPr lang="en-US" dirty="0" err="1" smtClean="0">
                <a:solidFill>
                  <a:srgbClr val="000000"/>
                </a:solidFill>
                <a:latin typeface="Arial" charset="0"/>
                <a:ea typeface="ＭＳ Ｐゴシック" charset="-128"/>
                <a:cs typeface="Arial" charset="0"/>
              </a:rPr>
              <a:t>membane</a:t>
            </a:r>
            <a:r>
              <a:rPr lang="en-US" dirty="0" smtClean="0">
                <a:solidFill>
                  <a:srgbClr val="000000"/>
                </a:solidFill>
                <a:latin typeface="Arial" charset="0"/>
                <a:ea typeface="ＭＳ Ｐゴシック" charset="-128"/>
                <a:cs typeface="Arial" charset="0"/>
              </a:rPr>
              <a:t>. However,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contains a protein called </a:t>
            </a:r>
            <a:r>
              <a:rPr lang="en-US" b="1" dirty="0" smtClean="0">
                <a:solidFill>
                  <a:srgbClr val="000000"/>
                </a:solidFill>
                <a:latin typeface="Arial" charset="0"/>
                <a:ea typeface="ＭＳ Ｐゴシック" charset="-128"/>
                <a:cs typeface="Arial" charset="0"/>
              </a:rPr>
              <a:t>ATP </a:t>
            </a:r>
            <a:r>
              <a:rPr lang="en-US" b="1" dirty="0" err="1" smtClean="0">
                <a:solidFill>
                  <a:srgbClr val="000000"/>
                </a:solidFill>
                <a:latin typeface="Arial" charset="0"/>
                <a:ea typeface="ＭＳ Ｐゴシック" charset="-128"/>
                <a:cs typeface="Arial" charset="0"/>
              </a:rPr>
              <a:t>synthase</a:t>
            </a:r>
            <a:r>
              <a:rPr lang="en-US" b="1" dirty="0" smtClean="0">
                <a:solidFill>
                  <a:srgbClr val="000000"/>
                </a:solidFill>
                <a:latin typeface="Arial" charset="0"/>
                <a:ea typeface="ＭＳ Ｐゴシック" charset="-128"/>
                <a:cs typeface="Arial" charset="0"/>
              </a:rPr>
              <a:t> t</a:t>
            </a:r>
            <a:r>
              <a:rPr lang="en-US" dirty="0" smtClean="0">
                <a:solidFill>
                  <a:srgbClr val="000000"/>
                </a:solidFill>
                <a:latin typeface="Arial" charset="0"/>
                <a:ea typeface="ＭＳ Ｐゴシック" charset="-128"/>
                <a:cs typeface="Arial" charset="0"/>
              </a:rPr>
              <a:t>hat spans the membrane and allows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to pass through 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Desktop\art\BIO10NAE_03_08_04_005_LRIM_12.png"/>
          <p:cNvPicPr>
            <a:picLocks noChangeAspect="1" noChangeArrowheads="1"/>
          </p:cNvPicPr>
          <p:nvPr/>
        </p:nvPicPr>
        <p:blipFill>
          <a:blip r:embed="rId3" cstate="print"/>
          <a:srcRect/>
          <a:stretch>
            <a:fillRect/>
          </a:stretch>
        </p:blipFill>
        <p:spPr bwMode="auto">
          <a:xfrm>
            <a:off x="-457200" y="2438400"/>
            <a:ext cx="9601200" cy="4038600"/>
          </a:xfrm>
          <a:prstGeom prst="rect">
            <a:avLst/>
          </a:prstGeom>
          <a:noFill/>
          <a:ln w="9525">
            <a:noFill/>
            <a:miter lim="800000"/>
            <a:headEnd/>
            <a:tailEnd/>
          </a:ln>
        </p:spPr>
      </p:pic>
      <p:sp>
        <p:nvSpPr>
          <p:cNvPr id="19459" name="Title 1"/>
          <p:cNvSpPr>
            <a:spLocks noGrp="1"/>
          </p:cNvSpPr>
          <p:nvPr>
            <p:ph type="title"/>
          </p:nvPr>
        </p:nvSpPr>
        <p:spPr>
          <a:xfrm>
            <a:off x="457200" y="762000"/>
            <a:ext cx="8229600" cy="2286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9460"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Powered </a:t>
            </a:r>
            <a:r>
              <a:rPr lang="en-US" dirty="0" smtClean="0">
                <a:solidFill>
                  <a:srgbClr val="000000"/>
                </a:solidFill>
                <a:latin typeface="Arial" charset="0"/>
                <a:ea typeface="ＭＳ Ｐゴシック" charset="-128"/>
                <a:cs typeface="Arial" charset="0"/>
              </a:rPr>
              <a:t>by the gradient,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pass through ATP </a:t>
            </a:r>
            <a:r>
              <a:rPr lang="en-US" dirty="0" err="1" smtClean="0">
                <a:solidFill>
                  <a:srgbClr val="000000"/>
                </a:solidFill>
                <a:latin typeface="Arial" charset="0"/>
                <a:ea typeface="ＭＳ Ｐゴシック" charset="-128"/>
                <a:cs typeface="Arial" charset="0"/>
              </a:rPr>
              <a:t>synthase</a:t>
            </a:r>
            <a:r>
              <a:rPr lang="en-US" dirty="0" smtClean="0">
                <a:solidFill>
                  <a:srgbClr val="000000"/>
                </a:solidFill>
                <a:latin typeface="Arial" charset="0"/>
                <a:ea typeface="ＭＳ Ｐゴシック" charset="-128"/>
                <a:cs typeface="Arial" charset="0"/>
              </a:rPr>
              <a:t> and force it to rotate.</a:t>
            </a:r>
          </a:p>
          <a:p>
            <a:pPr lvl="1"/>
            <a:r>
              <a:rPr lang="en-US" dirty="0" smtClean="0">
                <a:solidFill>
                  <a:srgbClr val="000000"/>
                </a:solidFill>
                <a:latin typeface="Arial" charset="0"/>
                <a:ea typeface="ＭＳ Ｐゴシック" charset="-128"/>
                <a:cs typeface="Arial" charset="0"/>
              </a:rPr>
              <a:t>As </a:t>
            </a:r>
            <a:r>
              <a:rPr lang="en-US" dirty="0" smtClean="0">
                <a:solidFill>
                  <a:srgbClr val="000000"/>
                </a:solidFill>
                <a:latin typeface="Arial" charset="0"/>
                <a:ea typeface="ＭＳ Ｐゴシック" charset="-128"/>
                <a:cs typeface="Arial" charset="0"/>
              </a:rPr>
              <a:t>it rotates, ATP </a:t>
            </a:r>
            <a:r>
              <a:rPr lang="en-US" dirty="0" err="1" smtClean="0">
                <a:solidFill>
                  <a:srgbClr val="000000"/>
                </a:solidFill>
                <a:latin typeface="Arial" charset="0"/>
                <a:ea typeface="ＭＳ Ｐゴシック" charset="-128"/>
                <a:cs typeface="Arial" charset="0"/>
              </a:rPr>
              <a:t>synthase</a:t>
            </a:r>
            <a:r>
              <a:rPr lang="en-US" dirty="0" smtClean="0">
                <a:solidFill>
                  <a:srgbClr val="000000"/>
                </a:solidFill>
                <a:latin typeface="Arial" charset="0"/>
                <a:ea typeface="ＭＳ Ｐゴシック" charset="-128"/>
                <a:cs typeface="Arial" charset="0"/>
              </a:rPr>
              <a:t> binds ADP and a phosphate group together to produce ATP.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Desktop\art\BIO10NAE_03_08_04_005_LRIM_13.png"/>
          <p:cNvPicPr>
            <a:picLocks noChangeAspect="1" noChangeArrowheads="1"/>
          </p:cNvPicPr>
          <p:nvPr/>
        </p:nvPicPr>
        <p:blipFill>
          <a:blip r:embed="rId3" cstate="print"/>
          <a:srcRect/>
          <a:stretch>
            <a:fillRect/>
          </a:stretch>
        </p:blipFill>
        <p:spPr bwMode="auto">
          <a:xfrm>
            <a:off x="-381000" y="2133600"/>
            <a:ext cx="9523413" cy="4038600"/>
          </a:xfrm>
          <a:prstGeom prst="rect">
            <a:avLst/>
          </a:prstGeom>
          <a:noFill/>
          <a:ln w="9525">
            <a:noFill/>
            <a:miter lim="800000"/>
            <a:headEnd/>
            <a:tailEnd/>
          </a:ln>
        </p:spPr>
      </p:pic>
      <p:sp>
        <p:nvSpPr>
          <p:cNvPr id="20483" name="Title 1"/>
          <p:cNvSpPr>
            <a:spLocks noGrp="1"/>
          </p:cNvSpPr>
          <p:nvPr>
            <p:ph type="title"/>
          </p:nvPr>
        </p:nvSpPr>
        <p:spPr>
          <a:xfrm>
            <a:off x="381000" y="533400"/>
            <a:ext cx="8229600" cy="5334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20484" name="Text Placeholder 2"/>
          <p:cNvSpPr>
            <a:spLocks noGrp="1"/>
          </p:cNvSpPr>
          <p:nvPr>
            <p:ph type="body" idx="1"/>
          </p:nvPr>
        </p:nvSpPr>
        <p:spPr>
          <a:xfrm>
            <a:off x="457200" y="1066800"/>
            <a:ext cx="8229600" cy="5059363"/>
          </a:xfrm>
        </p:spPr>
        <p:txBody>
          <a:bodyPr/>
          <a:lstStyle/>
          <a:p>
            <a:pPr lvl="1"/>
            <a:r>
              <a:rPr lang="en-US" dirty="0" smtClean="0">
                <a:solidFill>
                  <a:srgbClr val="000000"/>
                </a:solidFill>
                <a:latin typeface="Arial" charset="0"/>
                <a:ea typeface="ＭＳ Ｐゴシック" charset="-128"/>
                <a:cs typeface="Arial" charset="0"/>
              </a:rPr>
              <a:t>	This process, called </a:t>
            </a:r>
            <a:r>
              <a:rPr lang="en-US" dirty="0" err="1" smtClean="0">
                <a:solidFill>
                  <a:srgbClr val="000000"/>
                </a:solidFill>
                <a:latin typeface="Arial" charset="0"/>
                <a:ea typeface="ＭＳ Ｐゴシック" charset="-128"/>
                <a:cs typeface="Arial" charset="0"/>
              </a:rPr>
              <a:t>chemiosmosis</a:t>
            </a:r>
            <a:r>
              <a:rPr lang="en-US" dirty="0" smtClean="0">
                <a:solidFill>
                  <a:srgbClr val="000000"/>
                </a:solidFill>
                <a:latin typeface="Arial" charset="0"/>
                <a:ea typeface="ＭＳ Ｐゴシック" charset="-128"/>
                <a:cs typeface="Arial" charset="0"/>
              </a:rPr>
              <a:t>, enables light-dependent electron transport to produce not only NADPH (at the end of the electron transport chain), but ATP as well.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8229600" cy="304800"/>
          </a:xfrm>
        </p:spPr>
        <p:txBody>
          <a:bodyPr/>
          <a:lstStyle/>
          <a:p>
            <a:r>
              <a:rPr lang="en-US" sz="2400" b="1" dirty="0" smtClean="0">
                <a:solidFill>
                  <a:srgbClr val="3366FF"/>
                </a:solidFill>
                <a:latin typeface="Arial" charset="0"/>
                <a:ea typeface="ＭＳ Ｐゴシック" charset="-128"/>
                <a:cs typeface="Arial" charset="0"/>
              </a:rPr>
              <a:t>Summary of Light-Dependent Reactions</a:t>
            </a:r>
          </a:p>
        </p:txBody>
      </p:sp>
      <p:sp>
        <p:nvSpPr>
          <p:cNvPr id="21507" name="Text Placeholder 2"/>
          <p:cNvSpPr>
            <a:spLocks noGrp="1"/>
          </p:cNvSpPr>
          <p:nvPr>
            <p:ph type="body" idx="1"/>
          </p:nvPr>
        </p:nvSpPr>
        <p:spPr>
          <a:xfrm>
            <a:off x="457200" y="1066800"/>
            <a:ext cx="8229600" cy="5059363"/>
          </a:xfrm>
        </p:spPr>
        <p:txBody>
          <a:bodyPr/>
          <a:lstStyle/>
          <a:p>
            <a:pPr lvl="1"/>
            <a:r>
              <a:rPr lang="en-US" dirty="0" smtClean="0">
                <a:solidFill>
                  <a:srgbClr val="000000"/>
                </a:solidFill>
                <a:latin typeface="Arial" charset="0"/>
                <a:ea typeface="ＭＳ Ｐゴシック" charset="-128"/>
                <a:cs typeface="Arial" charset="0"/>
              </a:rPr>
              <a:t>	The light-dependent reactions produce oxygen gas and convert ADP and NADP</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into the energy carriers ATP and NADPH. </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ATP and NADPH provide the energy needed to build high-energy sugars from low-energy carbon dioxide.</a:t>
            </a:r>
          </a:p>
        </p:txBody>
      </p:sp>
      <p:pic>
        <p:nvPicPr>
          <p:cNvPr id="21508" name="Picture 2" descr="C:\Users\Alex\Desktop\art\BIO10NAE_03_08_04_005_LRIM_10.png"/>
          <p:cNvPicPr>
            <a:picLocks noChangeAspect="1" noChangeArrowheads="1"/>
          </p:cNvPicPr>
          <p:nvPr/>
        </p:nvPicPr>
        <p:blipFill>
          <a:blip r:embed="rId3" cstate="print"/>
          <a:srcRect/>
          <a:stretch>
            <a:fillRect/>
          </a:stretch>
        </p:blipFill>
        <p:spPr bwMode="auto">
          <a:xfrm>
            <a:off x="-381000" y="2819400"/>
            <a:ext cx="9523413" cy="3657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Light-Independent Reactions: Producing Sugars</a:t>
            </a:r>
          </a:p>
        </p:txBody>
      </p:sp>
      <p:sp>
        <p:nvSpPr>
          <p:cNvPr id="22531"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light-independent reactions?</a:t>
            </a:r>
          </a:p>
        </p:txBody>
      </p:sp>
      <p:pic>
        <p:nvPicPr>
          <p:cNvPr id="22532"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Light-Independent Reactions: Producing Sugars</a:t>
            </a:r>
          </a:p>
        </p:txBody>
      </p:sp>
      <p:sp>
        <p:nvSpPr>
          <p:cNvPr id="23555"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light-independent reactions?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During the light-independent reactions, ATP and NADPH from the light</a:t>
            </a:r>
          </a:p>
          <a:p>
            <a:pPr lvl="1"/>
            <a:r>
              <a:rPr lang="en-US" smtClean="0">
                <a:solidFill>
                  <a:srgbClr val="000000"/>
                </a:solidFill>
                <a:latin typeface="Arial" charset="0"/>
                <a:ea typeface="ＭＳ Ｐゴシック" charset="-128"/>
                <a:cs typeface="Arial" charset="0"/>
              </a:rPr>
              <a:t>dependent reactions are used to produce high-energy sugars.</a:t>
            </a:r>
          </a:p>
        </p:txBody>
      </p:sp>
      <p:pic>
        <p:nvPicPr>
          <p:cNvPr id="23556"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pic>
        <p:nvPicPr>
          <p:cNvPr id="23557" name="Picture 4" descr="key-icon"/>
          <p:cNvPicPr>
            <a:picLocks noChangeAspect="1" noChangeArrowheads="1"/>
          </p:cNvPicPr>
          <p:nvPr/>
        </p:nvPicPr>
        <p:blipFill>
          <a:blip r:embed="rId3" cstate="print"/>
          <a:srcRect/>
          <a:stretch>
            <a:fillRect/>
          </a:stretch>
        </p:blipFill>
        <p:spPr bwMode="auto">
          <a:xfrm>
            <a:off x="304800" y="2667000"/>
            <a:ext cx="419100" cy="2667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400" b="1" dirty="0" smtClean="0">
                <a:solidFill>
                  <a:srgbClr val="339966"/>
                </a:solidFill>
                <a:latin typeface="Arial" charset="0"/>
                <a:ea typeface="ＭＳ Ｐゴシック" charset="-128"/>
                <a:cs typeface="Arial" charset="0"/>
              </a:rPr>
              <a:t>The Light-Independent Reactions: Producing Sugars</a:t>
            </a:r>
          </a:p>
        </p:txBody>
      </p:sp>
      <p:sp>
        <p:nvSpPr>
          <p:cNvPr id="24579" name="Text Placeholder 2"/>
          <p:cNvSpPr>
            <a:spLocks noGrp="1"/>
          </p:cNvSpPr>
          <p:nvPr>
            <p:ph type="body" idx="1"/>
          </p:nvPr>
        </p:nvSpPr>
        <p:spPr>
          <a:xfrm>
            <a:off x="152400" y="1219200"/>
            <a:ext cx="8534400" cy="4906963"/>
          </a:xfrm>
        </p:spPr>
        <p:txBody>
          <a:bodyPr/>
          <a:lstStyle/>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During the light-independent reactions, commonly referred to as the Calvin cycle, plants use the energy that ATP and NADPH contains to build stable high-energy carbohydrate compounds that can be stored for a long time.</a:t>
            </a:r>
          </a:p>
        </p:txBody>
      </p:sp>
      <p:pic>
        <p:nvPicPr>
          <p:cNvPr id="24580" name="Picture 2" descr="C:\Users\Alex\Desktop\art\BIO10NAE_03_08_04_005_LRIM_15.png"/>
          <p:cNvPicPr>
            <a:picLocks noChangeAspect="1" noChangeArrowheads="1"/>
          </p:cNvPicPr>
          <p:nvPr/>
        </p:nvPicPr>
        <p:blipFill>
          <a:blip r:embed="rId3" cstate="print"/>
          <a:srcRect/>
          <a:stretch>
            <a:fillRect/>
          </a:stretch>
        </p:blipFill>
        <p:spPr bwMode="auto">
          <a:xfrm>
            <a:off x="0" y="3124200"/>
            <a:ext cx="9142413" cy="29718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Desktop\art\BIO10NAE_03_08_04_005_LRIM_16.png"/>
          <p:cNvPicPr>
            <a:picLocks noChangeAspect="1" noChangeArrowheads="1"/>
          </p:cNvPicPr>
          <p:nvPr/>
        </p:nvPicPr>
        <p:blipFill>
          <a:blip r:embed="rId3" cstate="print"/>
          <a:srcRect/>
          <a:stretch>
            <a:fillRect/>
          </a:stretch>
        </p:blipFill>
        <p:spPr bwMode="auto">
          <a:xfrm>
            <a:off x="1588" y="3810000"/>
            <a:ext cx="9142412" cy="2286000"/>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Carbon Dioxide Enters the Cycle</a:t>
            </a:r>
          </a:p>
        </p:txBody>
      </p:sp>
      <p:sp>
        <p:nvSpPr>
          <p:cNvPr id="25604"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Carbon dioxide molecules enter the Calvin cycle from the atmosphere.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An enzyme in the stroma of the chloroplast combines carbon dioxide molecules with 5-carbon compounds that are already present in the organelle, producing 3-carbon compounds that continue into the cycle.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ex\Desktop\art\BIO10NAE_03_08_04_005_LRIM_17.png"/>
          <p:cNvPicPr>
            <a:picLocks noChangeAspect="1" noChangeArrowheads="1"/>
          </p:cNvPicPr>
          <p:nvPr/>
        </p:nvPicPr>
        <p:blipFill>
          <a:blip r:embed="rId3" cstate="print"/>
          <a:srcRect/>
          <a:stretch>
            <a:fillRect/>
          </a:stretch>
        </p:blipFill>
        <p:spPr bwMode="auto">
          <a:xfrm>
            <a:off x="1588" y="3810000"/>
            <a:ext cx="9142412" cy="2286000"/>
          </a:xfrm>
          <a:prstGeom prst="rect">
            <a:avLst/>
          </a:prstGeom>
          <a:noFill/>
          <a:ln w="9525">
            <a:noFill/>
            <a:miter lim="800000"/>
            <a:headEnd/>
            <a:tailEnd/>
          </a:ln>
        </p:spPr>
      </p:pic>
      <p:sp>
        <p:nvSpPr>
          <p:cNvPr id="26627"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Carbon Dioxide Enters the Cycle</a:t>
            </a:r>
          </a:p>
        </p:txBody>
      </p:sp>
      <p:sp>
        <p:nvSpPr>
          <p:cNvPr id="26628"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For every 6 carbon dioxide molecules that enter the cycle, a total of twelve 3-carbon compounds are produced.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6147"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Energy is the ability to do work.</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Your cells are busy using energy to build new molecules, contract muscles, and carry out active transport.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Without the ability to obtain and use energy, life would cease to exist.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Carbon Dioxide Enters the Cycle</a:t>
            </a:r>
          </a:p>
        </p:txBody>
      </p:sp>
      <p:sp>
        <p:nvSpPr>
          <p:cNvPr id="27651" name="Text Placeholder 2"/>
          <p:cNvSpPr>
            <a:spLocks noGrp="1"/>
          </p:cNvSpPr>
          <p:nvPr>
            <p:ph type="body" idx="1"/>
          </p:nvPr>
        </p:nvSpPr>
        <p:spPr>
          <a:xfrm>
            <a:off x="457200" y="1600200"/>
            <a:ext cx="3124200" cy="4525963"/>
          </a:xfrm>
        </p:spPr>
        <p:txBody>
          <a:bodyPr/>
          <a:lstStyle/>
          <a:p>
            <a:pPr lvl="1"/>
            <a:r>
              <a:rPr lang="en-US" dirty="0" smtClean="0">
                <a:solidFill>
                  <a:srgbClr val="000000"/>
                </a:solidFill>
                <a:latin typeface="Arial" charset="0"/>
                <a:ea typeface="ＭＳ Ｐゴシック" charset="-128"/>
                <a:cs typeface="Arial" charset="0"/>
              </a:rPr>
              <a:t>	Other enzymes in the chloroplast then convert the 3-carbon compounds into higher-energy forms in the rest of the cycle, using energy from ATP and high-energy electrons from NADPH. </a:t>
            </a:r>
            <a:endParaRPr lang="en-US" b="1" dirty="0" smtClean="0">
              <a:solidFill>
                <a:srgbClr val="000000"/>
              </a:solidFill>
              <a:latin typeface="Arial" charset="0"/>
              <a:ea typeface="ＭＳ Ｐゴシック" charset="-128"/>
              <a:cs typeface="Arial" charset="0"/>
            </a:endParaRPr>
          </a:p>
        </p:txBody>
      </p:sp>
      <p:pic>
        <p:nvPicPr>
          <p:cNvPr id="27652" name="Picture 2" descr="C:\Users\Alex\Desktop\art\BIO10NAE_03_08_04_005_LRIM_18.png"/>
          <p:cNvPicPr>
            <a:picLocks noChangeAspect="1" noChangeArrowheads="1"/>
          </p:cNvPicPr>
          <p:nvPr/>
        </p:nvPicPr>
        <p:blipFill>
          <a:blip r:embed="rId3" cstate="print"/>
          <a:srcRect/>
          <a:stretch>
            <a:fillRect/>
          </a:stretch>
        </p:blipFill>
        <p:spPr bwMode="auto">
          <a:xfrm>
            <a:off x="4572000" y="1600200"/>
            <a:ext cx="4241800" cy="43561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lex\Desktop\art\BIO10NAE_03_08_04_005_LRIM_19.png"/>
          <p:cNvPicPr>
            <a:picLocks noChangeAspect="1" noChangeArrowheads="1"/>
          </p:cNvPicPr>
          <p:nvPr/>
        </p:nvPicPr>
        <p:blipFill>
          <a:blip r:embed="rId3" cstate="print"/>
          <a:srcRect/>
          <a:stretch>
            <a:fillRect/>
          </a:stretch>
        </p:blipFill>
        <p:spPr bwMode="auto">
          <a:xfrm>
            <a:off x="4572000" y="1295400"/>
            <a:ext cx="4241800" cy="4660900"/>
          </a:xfrm>
          <a:prstGeom prst="rect">
            <a:avLst/>
          </a:prstGeom>
          <a:noFill/>
          <a:ln w="9525">
            <a:noFill/>
            <a:miter lim="800000"/>
            <a:headEnd/>
            <a:tailEnd/>
          </a:ln>
        </p:spPr>
      </p:pic>
      <p:sp>
        <p:nvSpPr>
          <p:cNvPr id="28675" name="Title 1"/>
          <p:cNvSpPr>
            <a:spLocks noGrp="1"/>
          </p:cNvSpPr>
          <p:nvPr>
            <p:ph type="title"/>
          </p:nvPr>
        </p:nvSpPr>
        <p:spPr>
          <a:xfrm>
            <a:off x="457200" y="762000"/>
            <a:ext cx="8229600" cy="533400"/>
          </a:xfrm>
        </p:spPr>
        <p:txBody>
          <a:bodyPr/>
          <a:lstStyle/>
          <a:p>
            <a:r>
              <a:rPr lang="en-US" sz="2400" b="1" dirty="0" smtClean="0">
                <a:solidFill>
                  <a:srgbClr val="3366FF"/>
                </a:solidFill>
                <a:latin typeface="Arial" charset="0"/>
                <a:ea typeface="ＭＳ Ｐゴシック" charset="-128"/>
                <a:cs typeface="Arial" charset="0"/>
              </a:rPr>
              <a:t>Sugar Production</a:t>
            </a:r>
          </a:p>
        </p:txBody>
      </p:sp>
      <p:sp>
        <p:nvSpPr>
          <p:cNvPr id="28676" name="Text Placeholder 2"/>
          <p:cNvSpPr>
            <a:spLocks noGrp="1"/>
          </p:cNvSpPr>
          <p:nvPr>
            <p:ph type="body" idx="1"/>
          </p:nvPr>
        </p:nvSpPr>
        <p:spPr>
          <a:xfrm>
            <a:off x="457200" y="1600200"/>
            <a:ext cx="3886200" cy="4525963"/>
          </a:xfrm>
        </p:spPr>
        <p:txBody>
          <a:bodyPr/>
          <a:lstStyle/>
          <a:p>
            <a:pPr lvl="1"/>
            <a:r>
              <a:rPr lang="en-US" dirty="0" smtClean="0">
                <a:solidFill>
                  <a:srgbClr val="000000"/>
                </a:solidFill>
                <a:latin typeface="Arial" charset="0"/>
                <a:ea typeface="ＭＳ Ｐゴシック" charset="-128"/>
                <a:cs typeface="Arial" charset="0"/>
              </a:rPr>
              <a:t>	At </a:t>
            </a:r>
            <a:r>
              <a:rPr lang="en-US" dirty="0" err="1" smtClean="0">
                <a:solidFill>
                  <a:srgbClr val="000000"/>
                </a:solidFill>
                <a:latin typeface="Arial" charset="0"/>
                <a:ea typeface="ＭＳ Ｐゴシック" charset="-128"/>
                <a:cs typeface="Arial" charset="0"/>
              </a:rPr>
              <a:t>midcycle</a:t>
            </a:r>
            <a:r>
              <a:rPr lang="en-US" dirty="0" smtClean="0">
                <a:solidFill>
                  <a:srgbClr val="000000"/>
                </a:solidFill>
                <a:latin typeface="Arial" charset="0"/>
                <a:ea typeface="ＭＳ Ｐゴシック" charset="-128"/>
                <a:cs typeface="Arial" charset="0"/>
              </a:rPr>
              <a:t>, two of the twelve 3-carbon molecules are removed from the cycle.  </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These molecules become the building blocks that the plant cell uses to produce sugars, lipids, amino acids, and other compounds.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lex\Desktop\art\BIO10NAE_03_08_04_005_LRIM_20.png"/>
          <p:cNvPicPr>
            <a:picLocks noChangeAspect="1" noChangeArrowheads="1"/>
          </p:cNvPicPr>
          <p:nvPr/>
        </p:nvPicPr>
        <p:blipFill>
          <a:blip r:embed="rId3" cstate="print"/>
          <a:srcRect/>
          <a:stretch>
            <a:fillRect/>
          </a:stretch>
        </p:blipFill>
        <p:spPr bwMode="auto">
          <a:xfrm>
            <a:off x="4191000" y="1143000"/>
            <a:ext cx="4622800" cy="5257800"/>
          </a:xfrm>
          <a:prstGeom prst="rect">
            <a:avLst/>
          </a:prstGeom>
          <a:noFill/>
          <a:ln w="9525">
            <a:noFill/>
            <a:miter lim="800000"/>
            <a:headEnd/>
            <a:tailEnd/>
          </a:ln>
        </p:spPr>
      </p:pic>
      <p:sp>
        <p:nvSpPr>
          <p:cNvPr id="29699"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Sugar Production</a:t>
            </a:r>
          </a:p>
        </p:txBody>
      </p:sp>
      <p:sp>
        <p:nvSpPr>
          <p:cNvPr id="29700" name="Text Placeholder 2"/>
          <p:cNvSpPr>
            <a:spLocks noGrp="1"/>
          </p:cNvSpPr>
          <p:nvPr>
            <p:ph type="body" idx="1"/>
          </p:nvPr>
        </p:nvSpPr>
        <p:spPr>
          <a:xfrm>
            <a:off x="457200" y="1600200"/>
            <a:ext cx="3429000" cy="4525963"/>
          </a:xfrm>
        </p:spPr>
        <p:txBody>
          <a:bodyPr/>
          <a:lstStyle/>
          <a:p>
            <a:pPr lvl="1"/>
            <a:r>
              <a:rPr lang="en-US" dirty="0" smtClean="0">
                <a:solidFill>
                  <a:srgbClr val="000000"/>
                </a:solidFill>
                <a:latin typeface="Arial" charset="0"/>
                <a:ea typeface="ＭＳ Ｐゴシック" charset="-128"/>
                <a:cs typeface="Arial" charset="0"/>
              </a:rPr>
              <a:t>	The remaining ten 3-carbon molecules are converted back into six 5-carbon molecules that combine with six new carbon dioxide molecules to begin the next cycle.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lex\Desktop\art\BIO10NAE_03_08_04_005_LRIM_21.png"/>
          <p:cNvPicPr>
            <a:picLocks noChangeAspect="1" noChangeArrowheads="1"/>
          </p:cNvPicPr>
          <p:nvPr/>
        </p:nvPicPr>
        <p:blipFill>
          <a:blip r:embed="rId3" cstate="print"/>
          <a:srcRect/>
          <a:stretch>
            <a:fillRect/>
          </a:stretch>
        </p:blipFill>
        <p:spPr bwMode="auto">
          <a:xfrm>
            <a:off x="3962400" y="1295400"/>
            <a:ext cx="4775200" cy="5118100"/>
          </a:xfrm>
          <a:prstGeom prst="rect">
            <a:avLst/>
          </a:prstGeom>
          <a:noFill/>
          <a:ln w="9525">
            <a:noFill/>
            <a:miter lim="800000"/>
            <a:headEnd/>
            <a:tailEnd/>
          </a:ln>
        </p:spPr>
      </p:pic>
      <p:sp>
        <p:nvSpPr>
          <p:cNvPr id="30723" name="Title 1"/>
          <p:cNvSpPr>
            <a:spLocks noGrp="1"/>
          </p:cNvSpPr>
          <p:nvPr>
            <p:ph type="title"/>
          </p:nvPr>
        </p:nvSpPr>
        <p:spPr>
          <a:xfrm>
            <a:off x="457200" y="762000"/>
            <a:ext cx="8229600" cy="533400"/>
          </a:xfrm>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0724" name="Text Placeholder 2"/>
          <p:cNvSpPr>
            <a:spLocks noGrp="1"/>
          </p:cNvSpPr>
          <p:nvPr>
            <p:ph type="body" idx="1"/>
          </p:nvPr>
        </p:nvSpPr>
        <p:spPr>
          <a:xfrm>
            <a:off x="457200" y="1600200"/>
            <a:ext cx="3429000" cy="4525963"/>
          </a:xfrm>
        </p:spPr>
        <p:txBody>
          <a:bodyPr/>
          <a:lstStyle/>
          <a:p>
            <a:pPr lvl="1"/>
            <a:r>
              <a:rPr lang="en-US" dirty="0" smtClean="0">
                <a:solidFill>
                  <a:srgbClr val="000000"/>
                </a:solidFill>
                <a:latin typeface="Arial" charset="0"/>
                <a:ea typeface="ＭＳ Ｐゴシック" charset="-128"/>
                <a:cs typeface="Arial" charset="0"/>
              </a:rPr>
              <a:t>	The </a:t>
            </a:r>
            <a:r>
              <a:rPr lang="en-US" b="1" dirty="0" smtClean="0">
                <a:solidFill>
                  <a:srgbClr val="000000"/>
                </a:solidFill>
                <a:latin typeface="Arial" charset="0"/>
                <a:ea typeface="ＭＳ Ｐゴシック" charset="-128"/>
                <a:cs typeface="Arial" charset="0"/>
              </a:rPr>
              <a:t>Calvin cycle </a:t>
            </a:r>
            <a:r>
              <a:rPr lang="en-US" dirty="0" smtClean="0">
                <a:solidFill>
                  <a:srgbClr val="000000"/>
                </a:solidFill>
                <a:latin typeface="Arial" charset="0"/>
                <a:ea typeface="ＭＳ Ｐゴシック" charset="-128"/>
                <a:cs typeface="Arial" charset="0"/>
              </a:rPr>
              <a:t>uses 6 molecules of carbon dioxide to produce a single 6-carbon sugar molecule.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lex\Desktop\art\BIO10NAE_03_08_04_005_LRIM_22.png"/>
          <p:cNvPicPr>
            <a:picLocks noChangeAspect="1" noChangeArrowheads="1"/>
          </p:cNvPicPr>
          <p:nvPr/>
        </p:nvPicPr>
        <p:blipFill>
          <a:blip r:embed="rId3" cstate="print"/>
          <a:srcRect/>
          <a:stretch>
            <a:fillRect/>
          </a:stretch>
        </p:blipFill>
        <p:spPr bwMode="auto">
          <a:xfrm>
            <a:off x="4114800" y="1295400"/>
            <a:ext cx="4699000" cy="4737100"/>
          </a:xfrm>
          <a:prstGeom prst="rect">
            <a:avLst/>
          </a:prstGeom>
          <a:noFill/>
          <a:ln w="9525">
            <a:noFill/>
            <a:miter lim="800000"/>
            <a:headEnd/>
            <a:tailEnd/>
          </a:ln>
        </p:spPr>
      </p:pic>
      <p:sp>
        <p:nvSpPr>
          <p:cNvPr id="31747" name="Title 1"/>
          <p:cNvSpPr>
            <a:spLocks noGrp="1"/>
          </p:cNvSpPr>
          <p:nvPr>
            <p:ph type="title"/>
          </p:nvPr>
        </p:nvSpPr>
        <p:spPr>
          <a:xfrm>
            <a:off x="457200" y="762000"/>
            <a:ext cx="8229600" cy="609600"/>
          </a:xfrm>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1748" name="Text Placeholder 2"/>
          <p:cNvSpPr>
            <a:spLocks noGrp="1"/>
          </p:cNvSpPr>
          <p:nvPr>
            <p:ph type="body" idx="1"/>
          </p:nvPr>
        </p:nvSpPr>
        <p:spPr>
          <a:xfrm>
            <a:off x="457200" y="1600200"/>
            <a:ext cx="3124200" cy="4525963"/>
          </a:xfrm>
        </p:spPr>
        <p:txBody>
          <a:bodyPr/>
          <a:lstStyle/>
          <a:p>
            <a:pPr lvl="1"/>
            <a:r>
              <a:rPr lang="en-US" dirty="0" smtClean="0">
                <a:solidFill>
                  <a:srgbClr val="000000"/>
                </a:solidFill>
                <a:latin typeface="Arial" charset="0"/>
                <a:ea typeface="ＭＳ Ｐゴシック" charset="-128"/>
                <a:cs typeface="Arial" charset="0"/>
              </a:rPr>
              <a:t>	The energy for the reactions is supplied by compounds produced in the light-dependent reactions.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lex\Desktop\art\BIO10NAE_03_08_04_005_LRIM_23.png"/>
          <p:cNvPicPr>
            <a:picLocks noChangeAspect="1" noChangeArrowheads="1"/>
          </p:cNvPicPr>
          <p:nvPr/>
        </p:nvPicPr>
        <p:blipFill>
          <a:blip r:embed="rId3" cstate="print"/>
          <a:srcRect/>
          <a:stretch>
            <a:fillRect/>
          </a:stretch>
        </p:blipFill>
        <p:spPr bwMode="auto">
          <a:xfrm>
            <a:off x="4419600" y="1371600"/>
            <a:ext cx="4394200" cy="4660900"/>
          </a:xfrm>
          <a:prstGeom prst="rect">
            <a:avLst/>
          </a:prstGeom>
          <a:noFill/>
          <a:ln w="9525">
            <a:noFill/>
            <a:miter lim="800000"/>
            <a:headEnd/>
            <a:tailEnd/>
          </a:ln>
        </p:spPr>
      </p:pic>
      <p:sp>
        <p:nvSpPr>
          <p:cNvPr id="32771"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2772"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plant uses the sugars produced by the Calvin cycle to meet its energy needs and to build macromolecules needed for growth and development.</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When other organisms eat plants, they can use the energy and raw materials stored in these compounds.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The End Results</a:t>
            </a:r>
          </a:p>
        </p:txBody>
      </p:sp>
      <p:sp>
        <p:nvSpPr>
          <p:cNvPr id="33795"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The two sets of photosynthetic reactions work together—the light-dependent reactions trap the energy of sunlight in chemical form, and the light-independent reactions use that chemical energy to produce stable, high-energy sugars from carbon dioxide and water.</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the process, animals, including humans, get food and an atmosphere filled with oxygen.</a:t>
            </a:r>
          </a:p>
        </p:txBody>
      </p:sp>
      <p:pic>
        <p:nvPicPr>
          <p:cNvPr id="33796" name="Picture 2" descr="C:\Users\Alex\Desktop\art\BIO10NAE_03_08_04_005_LRIM_24.png"/>
          <p:cNvPicPr>
            <a:picLocks noChangeAspect="1" noChangeArrowheads="1"/>
          </p:cNvPicPr>
          <p:nvPr/>
        </p:nvPicPr>
        <p:blipFill>
          <a:blip r:embed="rId3" cstate="print"/>
          <a:srcRect/>
          <a:stretch>
            <a:fillRect/>
          </a:stretch>
        </p:blipFill>
        <p:spPr bwMode="auto">
          <a:xfrm>
            <a:off x="0" y="3810000"/>
            <a:ext cx="9142413" cy="27432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Factors Affecting Photosynthesis</a:t>
            </a:r>
          </a:p>
        </p:txBody>
      </p:sp>
      <p:sp>
        <p:nvSpPr>
          <p:cNvPr id="3481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What factors affect photosynthesis?</a:t>
            </a:r>
          </a:p>
        </p:txBody>
      </p:sp>
      <p:pic>
        <p:nvPicPr>
          <p:cNvPr id="34820"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Factors Affecting Photosynthesis</a:t>
            </a:r>
          </a:p>
        </p:txBody>
      </p:sp>
      <p:sp>
        <p:nvSpPr>
          <p:cNvPr id="3584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What factors affect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Among the most important factors that affect photosynthesis are</a:t>
            </a:r>
          </a:p>
          <a:p>
            <a:pPr lvl="1"/>
            <a:r>
              <a:rPr lang="en-US" smtClean="0">
                <a:solidFill>
                  <a:srgbClr val="000000"/>
                </a:solidFill>
                <a:latin typeface="Arial" charset="0"/>
                <a:ea typeface="ＭＳ Ｐゴシック" charset="-128"/>
                <a:cs typeface="Arial" charset="0"/>
              </a:rPr>
              <a:t>temperature, light intensity, and the availability of water.</a:t>
            </a:r>
          </a:p>
        </p:txBody>
      </p:sp>
      <p:pic>
        <p:nvPicPr>
          <p:cNvPr id="35844"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35845"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Temperature, Light, and Water</a:t>
            </a:r>
          </a:p>
        </p:txBody>
      </p:sp>
      <p:sp>
        <p:nvSpPr>
          <p:cNvPr id="36867"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The reactions of photosynthesis are made possible by enzymes that function best between 0°</a:t>
            </a:r>
            <a:r>
              <a:rPr lang="en-US" smtClean="0">
                <a:solidFill>
                  <a:srgbClr val="000000"/>
                </a:solidFill>
                <a:latin typeface="Arial" charset="0"/>
                <a:ea typeface="ＭＳ Ｐゴシック" charset="-128"/>
                <a:cs typeface="Arial" charset="0"/>
                <a:sym typeface="Symbol" pitchFamily="-110" charset="2"/>
              </a:rPr>
              <a:t>C and 35°C.</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Temperatures above or below this range may affect those enzymes, slowing down the rate of photosynthesis or stopping it entirely.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7171"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One of the most important compounds that cells use to store and release</a:t>
            </a:r>
          </a:p>
          <a:p>
            <a:pPr lvl="1"/>
            <a:r>
              <a:rPr lang="en-US" smtClean="0">
                <a:solidFill>
                  <a:srgbClr val="000000"/>
                </a:solidFill>
                <a:latin typeface="Arial" charset="0"/>
                <a:ea typeface="ＭＳ Ｐゴシック" charset="-128"/>
                <a:cs typeface="Arial" charset="0"/>
              </a:rPr>
              <a:t>energy is </a:t>
            </a:r>
            <a:r>
              <a:rPr lang="en-US" b="1" smtClean="0">
                <a:solidFill>
                  <a:srgbClr val="000000"/>
                </a:solidFill>
                <a:latin typeface="Arial" charset="0"/>
                <a:ea typeface="ＭＳ Ｐゴシック" charset="-128"/>
                <a:cs typeface="Arial" charset="0"/>
              </a:rPr>
              <a:t>adenosine triphosphate (ATP).</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ATP consists of adenine, a 5-carbon sugar called ribose, and three</a:t>
            </a:r>
          </a:p>
          <a:p>
            <a:pPr lvl="1"/>
            <a:r>
              <a:rPr lang="en-US" smtClean="0">
                <a:solidFill>
                  <a:srgbClr val="000000"/>
                </a:solidFill>
                <a:latin typeface="Arial" charset="0"/>
                <a:ea typeface="ＭＳ Ｐゴシック" charset="-128"/>
                <a:cs typeface="Arial" charset="0"/>
              </a:rPr>
              <a:t>phosphate groups.</a:t>
            </a:r>
          </a:p>
        </p:txBody>
      </p:sp>
      <p:pic>
        <p:nvPicPr>
          <p:cNvPr id="7172" name="Picture 2" descr="C:\Users\Alex\Desktop\art\BIO10NAE_03_08_02_005_LRIM_01.png"/>
          <p:cNvPicPr>
            <a:picLocks noChangeAspect="1" noChangeArrowheads="1"/>
          </p:cNvPicPr>
          <p:nvPr/>
        </p:nvPicPr>
        <p:blipFill>
          <a:blip r:embed="rId3" cstate="print"/>
          <a:srcRect/>
          <a:stretch>
            <a:fillRect/>
          </a:stretch>
        </p:blipFill>
        <p:spPr bwMode="auto">
          <a:xfrm>
            <a:off x="0" y="3962400"/>
            <a:ext cx="9142413" cy="2286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0"/>
            <a:ext cx="8229600" cy="457200"/>
          </a:xfrm>
        </p:spPr>
        <p:txBody>
          <a:bodyPr/>
          <a:lstStyle/>
          <a:p>
            <a:r>
              <a:rPr lang="en-US" sz="2400" b="1" dirty="0" smtClean="0">
                <a:solidFill>
                  <a:srgbClr val="3366FF"/>
                </a:solidFill>
                <a:latin typeface="Arial" charset="0"/>
                <a:ea typeface="ＭＳ Ｐゴシック" charset="-128"/>
                <a:cs typeface="Arial" charset="0"/>
              </a:rPr>
              <a:t>Temperature, Light, and Water</a:t>
            </a:r>
          </a:p>
        </p:txBody>
      </p:sp>
      <p:sp>
        <p:nvSpPr>
          <p:cNvPr id="37891" name="Text Placeholder 2"/>
          <p:cNvSpPr>
            <a:spLocks noGrp="1"/>
          </p:cNvSpPr>
          <p:nvPr>
            <p:ph type="body" idx="1"/>
          </p:nvPr>
        </p:nvSpPr>
        <p:spPr>
          <a:xfrm>
            <a:off x="457200" y="1295400"/>
            <a:ext cx="8229600" cy="4830763"/>
          </a:xfrm>
        </p:spPr>
        <p:txBody>
          <a:bodyPr/>
          <a:lstStyle/>
          <a:p>
            <a:pPr lvl="1"/>
            <a:r>
              <a:rPr lang="en-US" dirty="0" smtClean="0">
                <a:solidFill>
                  <a:srgbClr val="000000"/>
                </a:solidFill>
                <a:latin typeface="Arial" charset="0"/>
                <a:ea typeface="ＭＳ Ｐゴシック" charset="-128"/>
                <a:cs typeface="Arial" charset="0"/>
              </a:rPr>
              <a:t>	High light intensity increases the rate of photosynthesis.</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After the light intensity reaches a certain level, however, the plant reaches its maximum rate of photosynthesis, as is seen in the graph.</a:t>
            </a:r>
          </a:p>
        </p:txBody>
      </p:sp>
      <p:pic>
        <p:nvPicPr>
          <p:cNvPr id="37892" name="Picture 2" descr="C:\Users\Alex\Desktop\art\BIO10NAE_03_08_04_005_LRIM_25.png"/>
          <p:cNvPicPr>
            <a:picLocks noChangeAspect="1" noChangeArrowheads="1"/>
          </p:cNvPicPr>
          <p:nvPr/>
        </p:nvPicPr>
        <p:blipFill>
          <a:blip r:embed="rId3" cstate="print"/>
          <a:srcRect/>
          <a:stretch>
            <a:fillRect/>
          </a:stretch>
        </p:blipFill>
        <p:spPr bwMode="auto">
          <a:xfrm>
            <a:off x="1588" y="2819400"/>
            <a:ext cx="9142412" cy="35052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Temperature, Light, and Water</a:t>
            </a:r>
          </a:p>
        </p:txBody>
      </p:sp>
      <p:sp>
        <p:nvSpPr>
          <p:cNvPr id="38915"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Because water is one of the raw materials in photosynthesis, a shortage of water can slow or even stop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Water loss can also damage plant tissues.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Plants that live in dry conditions often have waxy coatings on their leaves to reduce water loss. They may also have biochemical adaptations that make photosynthesis more efficient under dry conditions.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Photosynthesis Under Extreme Conditions</a:t>
            </a:r>
          </a:p>
        </p:txBody>
      </p:sp>
      <p:sp>
        <p:nvSpPr>
          <p:cNvPr id="39939"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order to conserve water, most plants under bright, hot conditions close the small openings in their leaves that normally admit carbon dioxide.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This causes carbon dioxide within the leaves to fall to very low levels, slowing down or even stopping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C4 and CAM plants have biochemical adaptations that minimize water loss while still allowing photosynthesis to take place in intense sunlight.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latin typeface="Arial" charset="0"/>
                <a:ea typeface="ＭＳ Ｐゴシック" charset="-128"/>
                <a:cs typeface="Arial" charset="0"/>
              </a:rPr>
              <a:t>C4 Photosynthesis</a:t>
            </a:r>
          </a:p>
        </p:txBody>
      </p:sp>
      <p:sp>
        <p:nvSpPr>
          <p:cNvPr id="4096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C4 plants have a specialized chemical pathway that allows them to capture even very low levels of carbon dioxide and pass it to the Calvin cycle.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name “C4 plant” comes from the fact that the first compound formed in this pathway contains 4 carbon atoms.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C4 pathway requires extra energy in the form of ATP to function.</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C4 organisms include crop plants like corn, sugar cane, and sorghum.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Line 3"/>
          <p:cNvSpPr>
            <a:spLocks noChangeShapeType="1"/>
          </p:cNvSpPr>
          <p:nvPr/>
        </p:nvSpPr>
        <p:spPr bwMode="auto">
          <a:xfrm flipH="1">
            <a:off x="1143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31076" name="Picture 4"/>
          <p:cNvPicPr>
            <a:picLocks noChangeAspect="1" noChangeArrowheads="1"/>
          </p:cNvPicPr>
          <p:nvPr/>
        </p:nvPicPr>
        <p:blipFill>
          <a:blip r:embed="rId3" cstate="print"/>
          <a:srcRect/>
          <a:stretch>
            <a:fillRect/>
          </a:stretch>
        </p:blipFill>
        <p:spPr bwMode="auto">
          <a:xfrm>
            <a:off x="1219200" y="438150"/>
            <a:ext cx="7086600" cy="634365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latin typeface="Arial" charset="0"/>
                <a:ea typeface="ＭＳ Ｐゴシック" charset="-128"/>
                <a:cs typeface="Arial" charset="0"/>
              </a:rPr>
              <a:t>CAM Plants</a:t>
            </a:r>
          </a:p>
        </p:txBody>
      </p:sp>
      <p:sp>
        <p:nvSpPr>
          <p:cNvPr id="41987" name="Text Placeholder 2"/>
          <p:cNvSpPr>
            <a:spLocks noGrp="1"/>
          </p:cNvSpPr>
          <p:nvPr>
            <p:ph type="body" idx="1"/>
          </p:nvPr>
        </p:nvSpPr>
        <p:spPr>
          <a:xfrm>
            <a:off x="457200" y="1600200"/>
            <a:ext cx="7848600" cy="4525963"/>
          </a:xfrm>
        </p:spPr>
        <p:txBody>
          <a:bodyPr/>
          <a:lstStyle/>
          <a:p>
            <a:pPr lvl="1"/>
            <a:r>
              <a:rPr lang="en-US" smtClean="0">
                <a:solidFill>
                  <a:srgbClr val="000000"/>
                </a:solidFill>
                <a:latin typeface="Arial" charset="0"/>
                <a:ea typeface="ＭＳ Ｐゴシック" charset="-128"/>
                <a:cs typeface="Arial" charset="0"/>
              </a:rPr>
              <a:t>	Members of the Crassulacae family, such as cacti and succulents, incorporate carbon dioxide into organic acids during photosynthesis in a process called Crassulacean Acid Metabolism (CAM).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latin typeface="Arial" charset="0"/>
                <a:ea typeface="ＭＳ Ｐゴシック" charset="-128"/>
                <a:cs typeface="Arial" charset="0"/>
              </a:rPr>
              <a:t>CAM Plants</a:t>
            </a:r>
          </a:p>
        </p:txBody>
      </p:sp>
      <p:sp>
        <p:nvSpPr>
          <p:cNvPr id="43011" name="Text Placeholder 2"/>
          <p:cNvSpPr>
            <a:spLocks noGrp="1"/>
          </p:cNvSpPr>
          <p:nvPr>
            <p:ph type="body" idx="1"/>
          </p:nvPr>
        </p:nvSpPr>
        <p:spPr>
          <a:xfrm>
            <a:off x="457200" y="1600200"/>
            <a:ext cx="7467600" cy="4525963"/>
          </a:xfrm>
        </p:spPr>
        <p:txBody>
          <a:bodyPr/>
          <a:lstStyle/>
          <a:p>
            <a:pPr lvl="1"/>
            <a:r>
              <a:rPr lang="en-US" smtClean="0">
                <a:solidFill>
                  <a:srgbClr val="000000"/>
                </a:solidFill>
                <a:latin typeface="Arial" charset="0"/>
                <a:ea typeface="ＭＳ Ｐゴシック" charset="-128"/>
                <a:cs typeface="Arial" charset="0"/>
              </a:rPr>
              <a:t>	CAM plants admit air into their leaves only at night, where carbon dioxide is combined with existing molecules to produce organic acids, “trapping” the carbon within the leaves.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During the daytime, when leaves are tightly sealed to prevent water loss, these compounds release carbon dioxide, enabling carbohydrate production.</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CAM plants include pineapple trees, many desert cacti, and “ice plants”.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339966"/>
                </a:solidFill>
                <a:latin typeface="Arial" charset="0"/>
                <a:cs typeface="Arial" charset="0"/>
              </a:rPr>
              <a:t>Overview of Cellular Respiration</a:t>
            </a:r>
          </a:p>
        </p:txBody>
      </p:sp>
      <p:sp>
        <p:nvSpPr>
          <p:cNvPr id="22531"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If oxygen is available, organisms can obtain energy from food by a process called </a:t>
            </a:r>
            <a:r>
              <a:rPr lang="en-US" sz="2400" b="1" u="sng" dirty="0" smtClean="0">
                <a:solidFill>
                  <a:srgbClr val="000000"/>
                </a:solidFill>
                <a:latin typeface="Arial" charset="0"/>
                <a:cs typeface="Arial" charset="0"/>
              </a:rPr>
              <a:t>cellular respiration. </a:t>
            </a:r>
            <a:r>
              <a:rPr lang="en-US" sz="2400" dirty="0" smtClean="0">
                <a:solidFill>
                  <a:srgbClr val="000000"/>
                </a:solidFill>
                <a:latin typeface="Arial" charset="0"/>
                <a:cs typeface="Arial" charset="0"/>
              </a:rPr>
              <a:t>The summary of cellular respiration is presented below.</a:t>
            </a:r>
            <a:endParaRPr lang="en-US" sz="2000" dirty="0" smtClean="0">
              <a:solidFill>
                <a:srgbClr val="000000"/>
              </a:solidFill>
              <a:latin typeface="Arial" charset="0"/>
              <a:cs typeface="Arial" charset="0"/>
            </a:endParaRP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In symbols:</a:t>
            </a:r>
          </a:p>
          <a:p>
            <a:pPr lvl="1"/>
            <a:r>
              <a:rPr lang="pt-BR" sz="2800" dirty="0" smtClean="0">
                <a:solidFill>
                  <a:srgbClr val="000000"/>
                </a:solidFill>
                <a:latin typeface="Arial" charset="0"/>
                <a:cs typeface="Arial" charset="0"/>
              </a:rPr>
              <a:t>	</a:t>
            </a:r>
            <a:r>
              <a:rPr lang="pt-BR" sz="2800" b="1" dirty="0" smtClean="0">
                <a:solidFill>
                  <a:srgbClr val="000000"/>
                </a:solidFill>
                <a:latin typeface="Arial" charset="0"/>
                <a:cs typeface="Arial" charset="0"/>
              </a:rPr>
              <a:t>6 O</a:t>
            </a:r>
            <a:r>
              <a:rPr lang="pt-BR" sz="2800" b="1" baseline="-25000" dirty="0" smtClean="0">
                <a:solidFill>
                  <a:srgbClr val="000000"/>
                </a:solidFill>
                <a:latin typeface="Arial" charset="0"/>
                <a:cs typeface="Arial" charset="0"/>
              </a:rPr>
              <a:t>2</a:t>
            </a:r>
            <a:r>
              <a:rPr lang="pt-BR" sz="2800" b="1" dirty="0" smtClean="0">
                <a:solidFill>
                  <a:srgbClr val="000000"/>
                </a:solidFill>
                <a:latin typeface="Arial" charset="0"/>
                <a:cs typeface="Arial" charset="0"/>
              </a:rPr>
              <a:t> + C</a:t>
            </a:r>
            <a:r>
              <a:rPr lang="pt-BR" sz="2800" b="1" baseline="-25000" dirty="0" smtClean="0">
                <a:solidFill>
                  <a:srgbClr val="000000"/>
                </a:solidFill>
                <a:latin typeface="Arial" charset="0"/>
                <a:cs typeface="Arial" charset="0"/>
              </a:rPr>
              <a:t>6</a:t>
            </a:r>
            <a:r>
              <a:rPr lang="pt-BR" sz="2800" b="1" dirty="0" smtClean="0">
                <a:solidFill>
                  <a:srgbClr val="000000"/>
                </a:solidFill>
                <a:latin typeface="Arial" charset="0"/>
                <a:cs typeface="Arial" charset="0"/>
              </a:rPr>
              <a:t>H</a:t>
            </a:r>
            <a:r>
              <a:rPr lang="pt-BR" sz="2800" b="1" baseline="-25000" dirty="0" smtClean="0">
                <a:solidFill>
                  <a:srgbClr val="000000"/>
                </a:solidFill>
                <a:latin typeface="Arial" charset="0"/>
                <a:cs typeface="Arial" charset="0"/>
              </a:rPr>
              <a:t>12</a:t>
            </a:r>
            <a:r>
              <a:rPr lang="pt-BR" sz="2800" b="1" dirty="0" smtClean="0">
                <a:solidFill>
                  <a:srgbClr val="000000"/>
                </a:solidFill>
                <a:latin typeface="Arial" charset="0"/>
                <a:cs typeface="Arial" charset="0"/>
              </a:rPr>
              <a:t>O</a:t>
            </a:r>
            <a:r>
              <a:rPr lang="pt-BR" sz="2800" b="1" baseline="-25000" dirty="0" smtClean="0">
                <a:solidFill>
                  <a:srgbClr val="000000"/>
                </a:solidFill>
                <a:latin typeface="Arial" charset="0"/>
                <a:cs typeface="Arial" charset="0"/>
              </a:rPr>
              <a:t>6 </a:t>
            </a:r>
            <a:r>
              <a:rPr lang="pt-BR" sz="2800" b="1" dirty="0" smtClean="0">
                <a:solidFill>
                  <a:srgbClr val="000000"/>
                </a:solidFill>
                <a:latin typeface="Arial" charset="0"/>
                <a:cs typeface="Arial" charset="0"/>
                <a:sym typeface="Wingdings" pitchFamily="-110" charset="2"/>
              </a:rPr>
              <a:t> 6 CO</a:t>
            </a:r>
            <a:r>
              <a:rPr lang="pt-BR" sz="2800" b="1" baseline="-25000" dirty="0" smtClean="0">
                <a:solidFill>
                  <a:srgbClr val="000000"/>
                </a:solidFill>
                <a:latin typeface="Arial" charset="0"/>
                <a:cs typeface="Arial" charset="0"/>
                <a:sym typeface="Wingdings" pitchFamily="-110" charset="2"/>
              </a:rPr>
              <a:t>2</a:t>
            </a:r>
            <a:r>
              <a:rPr lang="pt-BR" sz="2800" b="1" dirty="0" smtClean="0">
                <a:solidFill>
                  <a:srgbClr val="000000"/>
                </a:solidFill>
                <a:latin typeface="Arial" charset="0"/>
                <a:cs typeface="Arial" charset="0"/>
                <a:sym typeface="Wingdings" pitchFamily="-110" charset="2"/>
              </a:rPr>
              <a:t> + 6 H</a:t>
            </a:r>
            <a:r>
              <a:rPr lang="pt-BR" sz="2800" b="1" baseline="-25000" dirty="0" smtClean="0">
                <a:solidFill>
                  <a:srgbClr val="000000"/>
                </a:solidFill>
                <a:latin typeface="Arial" charset="0"/>
                <a:cs typeface="Arial" charset="0"/>
                <a:sym typeface="Wingdings" pitchFamily="-110" charset="2"/>
              </a:rPr>
              <a:t>2</a:t>
            </a:r>
            <a:r>
              <a:rPr lang="pt-BR" sz="2800" b="1" dirty="0" smtClean="0">
                <a:solidFill>
                  <a:srgbClr val="000000"/>
                </a:solidFill>
                <a:latin typeface="Arial" charset="0"/>
                <a:cs typeface="Arial" charset="0"/>
                <a:sym typeface="Wingdings" pitchFamily="-110" charset="2"/>
              </a:rPr>
              <a:t>O +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In words:</a:t>
            </a:r>
          </a:p>
          <a:p>
            <a:pPr lvl="1"/>
            <a:r>
              <a:rPr lang="en-US" sz="2000" dirty="0" smtClean="0">
                <a:solidFill>
                  <a:srgbClr val="000000"/>
                </a:solidFill>
                <a:latin typeface="Arial" charset="0"/>
                <a:cs typeface="Arial" charset="0"/>
              </a:rPr>
              <a:t>	Oxygen + Glucose </a:t>
            </a:r>
            <a:r>
              <a:rPr lang="en-US" sz="2000" dirty="0" smtClean="0">
                <a:solidFill>
                  <a:srgbClr val="000000"/>
                </a:solidFill>
                <a:latin typeface="Arial" charset="0"/>
                <a:cs typeface="Arial" charset="0"/>
                <a:sym typeface="Wingdings" pitchFamily="-110" charset="2"/>
              </a:rPr>
              <a:t> Carbon dioxide + Water +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The cell has to release the chemical energy in food molecules (like glucose) gradually, otherwise most of the energy would be lost in the form of heat and light.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a:solidFill>
                  <a:srgbClr val="3366FF"/>
                </a:solidFill>
                <a:latin typeface="Arial" charset="0"/>
                <a:ea typeface="Arial" charset="0"/>
                <a:cs typeface="Arial" charset="0"/>
              </a:rPr>
              <a:t>THREE Stages of Cellular Respiration</a:t>
            </a:r>
          </a:p>
        </p:txBody>
      </p:sp>
      <p:sp>
        <p:nvSpPr>
          <p:cNvPr id="21507" name="Text Placeholder 2"/>
          <p:cNvSpPr>
            <a:spLocks noGrp="1"/>
          </p:cNvSpPr>
          <p:nvPr>
            <p:ph type="body" idx="1"/>
          </p:nvPr>
        </p:nvSpPr>
        <p:spPr>
          <a:xfrm>
            <a:off x="533400" y="2362200"/>
            <a:ext cx="4648200" cy="2819400"/>
          </a:xfrm>
        </p:spPr>
        <p:txBody>
          <a:bodyPr/>
          <a:lstStyle/>
          <a:p>
            <a:pPr lvl="1"/>
            <a:r>
              <a:rPr lang="en-US" sz="2800">
                <a:solidFill>
                  <a:srgbClr val="000000"/>
                </a:solidFill>
                <a:latin typeface="Arial" charset="0"/>
                <a:ea typeface="Arial" charset="0"/>
                <a:cs typeface="Arial" charset="0"/>
              </a:rPr>
              <a:t>Glycolysis</a:t>
            </a:r>
          </a:p>
          <a:p>
            <a:pPr lvl="1"/>
            <a:endParaRPr lang="en-US" sz="2800">
              <a:solidFill>
                <a:srgbClr val="000000"/>
              </a:solidFill>
              <a:latin typeface="Arial" charset="0"/>
              <a:ea typeface="Arial" charset="0"/>
              <a:cs typeface="Arial" charset="0"/>
            </a:endParaRPr>
          </a:p>
          <a:p>
            <a:pPr lvl="1"/>
            <a:r>
              <a:rPr lang="en-US" sz="2800">
                <a:solidFill>
                  <a:srgbClr val="000000"/>
                </a:solidFill>
                <a:latin typeface="Arial" charset="0"/>
                <a:ea typeface="Arial" charset="0"/>
                <a:cs typeface="Arial" charset="0"/>
              </a:rPr>
              <a:t>Krebs cycle</a:t>
            </a:r>
          </a:p>
          <a:p>
            <a:pPr lvl="1"/>
            <a:endParaRPr lang="en-US" sz="2800">
              <a:solidFill>
                <a:srgbClr val="000000"/>
              </a:solidFill>
              <a:latin typeface="Arial" charset="0"/>
              <a:ea typeface="Arial" charset="0"/>
              <a:cs typeface="Arial" charset="0"/>
            </a:endParaRPr>
          </a:p>
          <a:p>
            <a:pPr lvl="1"/>
            <a:r>
              <a:rPr lang="en-US" sz="2800">
                <a:solidFill>
                  <a:srgbClr val="000000"/>
                </a:solidFill>
                <a:latin typeface="Arial" charset="0"/>
                <a:ea typeface="Arial" charset="0"/>
                <a:cs typeface="Arial" charset="0"/>
              </a:rPr>
              <a:t>Electron transport chain</a:t>
            </a:r>
          </a:p>
        </p:txBody>
      </p:sp>
      <p:pic>
        <p:nvPicPr>
          <p:cNvPr id="21508" name="Picture 2" descr="C:\Users\Alex\Desktop\art\BIO10NAE_03_09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03"/>
          <p:cNvPicPr>
            <a:picLocks noChangeAspect="1" noChangeArrowheads="1"/>
          </p:cNvPicPr>
          <p:nvPr/>
        </p:nvPicPr>
        <p:blipFill>
          <a:blip r:embed="rId3" cstate="print"/>
          <a:srcRect/>
          <a:stretch>
            <a:fillRect/>
          </a:stretch>
        </p:blipFill>
        <p:spPr bwMode="auto">
          <a:xfrm>
            <a:off x="0" y="381000"/>
            <a:ext cx="5591175" cy="6207125"/>
          </a:xfrm>
          <a:prstGeom prst="rect">
            <a:avLst/>
          </a:prstGeom>
          <a:noFill/>
          <a:ln w="9525">
            <a:noFill/>
            <a:miter lim="800000"/>
            <a:headEnd/>
            <a:tailEnd/>
          </a:ln>
        </p:spPr>
      </p:pic>
      <p:sp>
        <p:nvSpPr>
          <p:cNvPr id="40963" name="Text Box 3"/>
          <p:cNvSpPr txBox="1">
            <a:spLocks noChangeArrowheads="1"/>
          </p:cNvSpPr>
          <p:nvPr/>
        </p:nvSpPr>
        <p:spPr bwMode="auto">
          <a:xfrm>
            <a:off x="5643563" y="336550"/>
            <a:ext cx="1093787" cy="304800"/>
          </a:xfrm>
          <a:prstGeom prst="rect">
            <a:avLst/>
          </a:prstGeom>
          <a:noFill/>
          <a:ln w="9525">
            <a:noFill/>
            <a:miter lim="800000"/>
            <a:headEnd/>
            <a:tailEnd/>
          </a:ln>
        </p:spPr>
        <p:txBody>
          <a:bodyPr wrap="none">
            <a:spAutoFit/>
          </a:bodyPr>
          <a:lstStyle/>
          <a:p>
            <a:r>
              <a:rPr lang="en-US" sz="1400" b="1">
                <a:solidFill>
                  <a:srgbClr val="006699"/>
                </a:solidFill>
              </a:rPr>
              <a:t>Cytoplasm</a:t>
            </a:r>
          </a:p>
        </p:txBody>
      </p:sp>
      <p:sp>
        <p:nvSpPr>
          <p:cNvPr id="40964" name="Text Box 4"/>
          <p:cNvSpPr txBox="1">
            <a:spLocks noChangeArrowheads="1"/>
          </p:cNvSpPr>
          <p:nvPr/>
        </p:nvSpPr>
        <p:spPr bwMode="auto">
          <a:xfrm>
            <a:off x="1662113" y="1143000"/>
            <a:ext cx="1247775" cy="290513"/>
          </a:xfrm>
          <a:prstGeom prst="rect">
            <a:avLst/>
          </a:prstGeom>
          <a:noFill/>
          <a:ln w="9525">
            <a:noFill/>
            <a:miter lim="800000"/>
            <a:headEnd/>
            <a:tailEnd/>
          </a:ln>
        </p:spPr>
        <p:txBody>
          <a:bodyPr wrap="none">
            <a:spAutoFit/>
          </a:bodyPr>
          <a:lstStyle/>
          <a:p>
            <a:pPr algn="ctr"/>
            <a:r>
              <a:rPr lang="en-US" sz="1300" b="1"/>
              <a:t>GLYCOLYSIS</a:t>
            </a:r>
          </a:p>
        </p:txBody>
      </p:sp>
      <p:sp>
        <p:nvSpPr>
          <p:cNvPr id="40965" name="Text Box 5"/>
          <p:cNvSpPr txBox="1">
            <a:spLocks noChangeArrowheads="1"/>
          </p:cNvSpPr>
          <p:nvPr/>
        </p:nvSpPr>
        <p:spPr bwMode="auto">
          <a:xfrm>
            <a:off x="2058988" y="2781300"/>
            <a:ext cx="1189037" cy="517525"/>
          </a:xfrm>
          <a:prstGeom prst="rect">
            <a:avLst/>
          </a:prstGeom>
          <a:noFill/>
          <a:ln w="9525">
            <a:noFill/>
            <a:miter lim="800000"/>
            <a:headEnd/>
            <a:tailEnd/>
          </a:ln>
        </p:spPr>
        <p:txBody>
          <a:bodyPr>
            <a:spAutoFit/>
          </a:bodyPr>
          <a:lstStyle/>
          <a:p>
            <a:pPr algn="ctr"/>
            <a:r>
              <a:rPr lang="en-US" sz="1400" b="1"/>
              <a:t>Krebs</a:t>
            </a:r>
          </a:p>
          <a:p>
            <a:pPr algn="ctr"/>
            <a:r>
              <a:rPr lang="en-US" sz="1400" b="1"/>
              <a:t>Cycle</a:t>
            </a:r>
          </a:p>
        </p:txBody>
      </p:sp>
      <p:sp>
        <p:nvSpPr>
          <p:cNvPr id="40966" name="Text Box 6"/>
          <p:cNvSpPr txBox="1">
            <a:spLocks noChangeArrowheads="1"/>
          </p:cNvSpPr>
          <p:nvPr/>
        </p:nvSpPr>
        <p:spPr bwMode="auto">
          <a:xfrm>
            <a:off x="3981450" y="2971800"/>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7" name="Text Box 7"/>
          <p:cNvSpPr txBox="1">
            <a:spLocks noChangeArrowheads="1"/>
          </p:cNvSpPr>
          <p:nvPr/>
        </p:nvSpPr>
        <p:spPr bwMode="auto">
          <a:xfrm>
            <a:off x="3962400" y="411003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9" name="Text Box 9"/>
          <p:cNvSpPr txBox="1">
            <a:spLocks noChangeArrowheads="1"/>
          </p:cNvSpPr>
          <p:nvPr/>
        </p:nvSpPr>
        <p:spPr bwMode="auto">
          <a:xfrm>
            <a:off x="3328988" y="1085850"/>
            <a:ext cx="762000" cy="517525"/>
          </a:xfrm>
          <a:prstGeom prst="rect">
            <a:avLst/>
          </a:prstGeom>
          <a:noFill/>
          <a:ln w="9525">
            <a:noFill/>
            <a:miter lim="800000"/>
            <a:headEnd/>
            <a:tailEnd/>
          </a:ln>
        </p:spPr>
        <p:txBody>
          <a:bodyPr>
            <a:spAutoFit/>
          </a:bodyPr>
          <a:lstStyle/>
          <a:p>
            <a:r>
              <a:rPr lang="en-US" sz="1400" b="1"/>
              <a:t>4 ATP</a:t>
            </a:r>
          </a:p>
          <a:p>
            <a:r>
              <a:rPr lang="en-US" sz="1400" b="1"/>
              <a:t>(2net)</a:t>
            </a:r>
            <a:endParaRPr lang="en-US" sz="1400" b="1" baseline="-25000"/>
          </a:p>
        </p:txBody>
      </p:sp>
      <p:sp>
        <p:nvSpPr>
          <p:cNvPr id="40970" name="Text Box 10"/>
          <p:cNvSpPr txBox="1">
            <a:spLocks noChangeArrowheads="1"/>
          </p:cNvSpPr>
          <p:nvPr/>
        </p:nvSpPr>
        <p:spPr bwMode="auto">
          <a:xfrm>
            <a:off x="3336925" y="4730750"/>
            <a:ext cx="787400" cy="304800"/>
          </a:xfrm>
          <a:prstGeom prst="rect">
            <a:avLst/>
          </a:prstGeom>
          <a:noFill/>
          <a:ln w="9525">
            <a:noFill/>
            <a:miter lim="800000"/>
            <a:headEnd/>
            <a:tailEnd/>
          </a:ln>
        </p:spPr>
        <p:txBody>
          <a:bodyPr wrap="none">
            <a:spAutoFit/>
          </a:bodyPr>
          <a:lstStyle/>
          <a:p>
            <a:pPr algn="r"/>
            <a:r>
              <a:rPr lang="en-US" sz="1400" b="1"/>
              <a:t>32 ATP</a:t>
            </a:r>
          </a:p>
        </p:txBody>
      </p:sp>
      <p:sp>
        <p:nvSpPr>
          <p:cNvPr id="40971" name="Text Box 11"/>
          <p:cNvSpPr txBox="1">
            <a:spLocks noChangeArrowheads="1"/>
          </p:cNvSpPr>
          <p:nvPr/>
        </p:nvSpPr>
        <p:spPr bwMode="auto">
          <a:xfrm>
            <a:off x="1447800" y="1752600"/>
            <a:ext cx="846138" cy="304800"/>
          </a:xfrm>
          <a:prstGeom prst="rect">
            <a:avLst/>
          </a:prstGeom>
          <a:noFill/>
          <a:ln w="9525">
            <a:noFill/>
            <a:miter lim="800000"/>
            <a:headEnd/>
            <a:tailEnd/>
          </a:ln>
        </p:spPr>
        <p:txBody>
          <a:bodyPr wrap="none">
            <a:spAutoFit/>
          </a:bodyPr>
          <a:lstStyle/>
          <a:p>
            <a:r>
              <a:rPr lang="en-US" sz="1400" b="1"/>
              <a:t>2 NADH</a:t>
            </a:r>
          </a:p>
        </p:txBody>
      </p:sp>
      <p:sp>
        <p:nvSpPr>
          <p:cNvPr id="40972" name="Text Box 12"/>
          <p:cNvSpPr txBox="1">
            <a:spLocks noChangeArrowheads="1"/>
          </p:cNvSpPr>
          <p:nvPr/>
        </p:nvSpPr>
        <p:spPr bwMode="auto">
          <a:xfrm>
            <a:off x="1933575" y="3800475"/>
            <a:ext cx="1651000" cy="304800"/>
          </a:xfrm>
          <a:prstGeom prst="rect">
            <a:avLst/>
          </a:prstGeom>
          <a:noFill/>
          <a:ln w="9525">
            <a:noFill/>
            <a:miter lim="800000"/>
            <a:headEnd/>
            <a:tailEnd/>
          </a:ln>
        </p:spPr>
        <p:txBody>
          <a:bodyPr wrap="none">
            <a:spAutoFit/>
          </a:bodyPr>
          <a:lstStyle/>
          <a:p>
            <a:r>
              <a:rPr lang="en-US" sz="1400" b="1"/>
              <a:t>8 NADH, 2 FADH</a:t>
            </a:r>
            <a:r>
              <a:rPr lang="en-US" sz="1400" b="1" baseline="-25000"/>
              <a:t>2</a:t>
            </a:r>
          </a:p>
        </p:txBody>
      </p:sp>
      <p:sp>
        <p:nvSpPr>
          <p:cNvPr id="40973" name="Text Box 13"/>
          <p:cNvSpPr txBox="1">
            <a:spLocks noChangeArrowheads="1"/>
          </p:cNvSpPr>
          <p:nvPr/>
        </p:nvSpPr>
        <p:spPr bwMode="auto">
          <a:xfrm>
            <a:off x="2195513" y="1733550"/>
            <a:ext cx="1073150" cy="304800"/>
          </a:xfrm>
          <a:prstGeom prst="rect">
            <a:avLst/>
          </a:prstGeom>
          <a:noFill/>
          <a:ln w="9525">
            <a:noFill/>
            <a:miter lim="800000"/>
            <a:headEnd/>
            <a:tailEnd/>
          </a:ln>
        </p:spPr>
        <p:txBody>
          <a:bodyPr wrap="none">
            <a:spAutoFit/>
          </a:bodyPr>
          <a:lstStyle/>
          <a:p>
            <a:pPr algn="ctr"/>
            <a:r>
              <a:rPr lang="en-US" sz="1400" b="1"/>
              <a:t>2 pyruvate</a:t>
            </a:r>
          </a:p>
        </p:txBody>
      </p:sp>
      <p:sp>
        <p:nvSpPr>
          <p:cNvPr id="40974" name="Text Box 14"/>
          <p:cNvSpPr txBox="1">
            <a:spLocks noChangeArrowheads="1"/>
          </p:cNvSpPr>
          <p:nvPr/>
        </p:nvSpPr>
        <p:spPr bwMode="auto">
          <a:xfrm>
            <a:off x="9525" y="4724400"/>
            <a:ext cx="838200" cy="290513"/>
          </a:xfrm>
          <a:prstGeom prst="rect">
            <a:avLst/>
          </a:prstGeom>
          <a:noFill/>
          <a:ln w="9525">
            <a:noFill/>
            <a:miter lim="800000"/>
            <a:headEnd/>
            <a:tailEnd/>
          </a:ln>
        </p:spPr>
        <p:txBody>
          <a:bodyPr>
            <a:spAutoFit/>
          </a:bodyPr>
          <a:lstStyle/>
          <a:p>
            <a:r>
              <a:rPr lang="en-US" sz="1300" b="1"/>
              <a:t>oxygen</a:t>
            </a:r>
          </a:p>
        </p:txBody>
      </p:sp>
      <p:sp>
        <p:nvSpPr>
          <p:cNvPr id="40975" name="Text Box 15"/>
          <p:cNvSpPr txBox="1">
            <a:spLocks noChangeArrowheads="1"/>
          </p:cNvSpPr>
          <p:nvPr/>
        </p:nvSpPr>
        <p:spPr bwMode="auto">
          <a:xfrm>
            <a:off x="85725" y="1066800"/>
            <a:ext cx="687388" cy="304800"/>
          </a:xfrm>
          <a:prstGeom prst="rect">
            <a:avLst/>
          </a:prstGeom>
          <a:noFill/>
          <a:ln w="9525">
            <a:noFill/>
            <a:miter lim="800000"/>
            <a:headEnd/>
            <a:tailEnd/>
          </a:ln>
        </p:spPr>
        <p:txBody>
          <a:bodyPr wrap="none">
            <a:spAutoFit/>
          </a:bodyPr>
          <a:lstStyle/>
          <a:p>
            <a:pPr algn="r"/>
            <a:r>
              <a:rPr lang="en-US" sz="1400" b="1"/>
              <a:t>2 ATP</a:t>
            </a:r>
          </a:p>
        </p:txBody>
      </p:sp>
      <p:sp>
        <p:nvSpPr>
          <p:cNvPr id="40976" name="Text Box 16"/>
          <p:cNvSpPr txBox="1">
            <a:spLocks noChangeArrowheads="1"/>
          </p:cNvSpPr>
          <p:nvPr/>
        </p:nvSpPr>
        <p:spPr bwMode="auto">
          <a:xfrm>
            <a:off x="1887538" y="476250"/>
            <a:ext cx="855662" cy="304800"/>
          </a:xfrm>
          <a:prstGeom prst="rect">
            <a:avLst/>
          </a:prstGeom>
          <a:noFill/>
          <a:ln w="9525">
            <a:noFill/>
            <a:miter lim="800000"/>
            <a:headEnd/>
            <a:tailEnd/>
          </a:ln>
        </p:spPr>
        <p:txBody>
          <a:bodyPr wrap="none">
            <a:spAutoFit/>
          </a:bodyPr>
          <a:lstStyle/>
          <a:p>
            <a:pPr algn="ctr"/>
            <a:r>
              <a:rPr lang="en-US" sz="1400" b="1"/>
              <a:t>glucose</a:t>
            </a:r>
          </a:p>
        </p:txBody>
      </p:sp>
      <p:sp>
        <p:nvSpPr>
          <p:cNvPr id="40977" name="Text Box 17"/>
          <p:cNvSpPr txBox="1">
            <a:spLocks noChangeArrowheads="1"/>
          </p:cNvSpPr>
          <p:nvPr/>
        </p:nvSpPr>
        <p:spPr bwMode="auto">
          <a:xfrm>
            <a:off x="3986213" y="1081088"/>
            <a:ext cx="539750" cy="304800"/>
          </a:xfrm>
          <a:prstGeom prst="rect">
            <a:avLst/>
          </a:prstGeom>
          <a:noFill/>
          <a:ln w="9525">
            <a:noFill/>
            <a:miter lim="800000"/>
            <a:headEnd/>
            <a:tailEnd/>
          </a:ln>
        </p:spPr>
        <p:txBody>
          <a:bodyPr wrap="none">
            <a:spAutoFit/>
          </a:bodyPr>
          <a:lstStyle/>
          <a:p>
            <a:pPr algn="ctr"/>
            <a:r>
              <a:rPr lang="en-US" sz="1400" b="1" dirty="0"/>
              <a:t>ATP</a:t>
            </a:r>
          </a:p>
        </p:txBody>
      </p:sp>
      <p:sp>
        <p:nvSpPr>
          <p:cNvPr id="40978" name="Rectangle 18" descr="07COa"/>
          <p:cNvSpPr>
            <a:spLocks noChangeArrowheads="1"/>
          </p:cNvSpPr>
          <p:nvPr/>
        </p:nvSpPr>
        <p:spPr bwMode="auto">
          <a:xfrm>
            <a:off x="7748588" y="6477000"/>
            <a:ext cx="1350962" cy="304800"/>
          </a:xfrm>
          <a:prstGeom prst="rect">
            <a:avLst/>
          </a:prstGeom>
          <a:noFill/>
          <a:ln w="9525">
            <a:noFill/>
            <a:miter lim="800000"/>
            <a:headEnd/>
            <a:tailEnd/>
          </a:ln>
        </p:spPr>
        <p:txBody>
          <a:bodyPr wrap="none">
            <a:spAutoFit/>
          </a:bodyPr>
          <a:lstStyle/>
          <a:p>
            <a:pPr algn="r" eaLnBrk="1" hangingPunct="1"/>
            <a:r>
              <a:rPr lang="en-US" sz="1400" b="1"/>
              <a:t>Fig. 7.3, p.109</a:t>
            </a:r>
          </a:p>
        </p:txBody>
      </p:sp>
      <p:sp>
        <p:nvSpPr>
          <p:cNvPr id="40979" name="Text Box 19"/>
          <p:cNvSpPr txBox="1">
            <a:spLocks noChangeArrowheads="1"/>
          </p:cNvSpPr>
          <p:nvPr/>
        </p:nvSpPr>
        <p:spPr bwMode="auto">
          <a:xfrm>
            <a:off x="747713" y="111918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80" name="Text Box 20"/>
          <p:cNvSpPr txBox="1">
            <a:spLocks noChangeArrowheads="1"/>
          </p:cNvSpPr>
          <p:nvPr/>
        </p:nvSpPr>
        <p:spPr bwMode="auto">
          <a:xfrm>
            <a:off x="3276600" y="3048000"/>
            <a:ext cx="687388" cy="304800"/>
          </a:xfrm>
          <a:prstGeom prst="rect">
            <a:avLst/>
          </a:prstGeom>
          <a:noFill/>
          <a:ln w="9525">
            <a:noFill/>
            <a:miter lim="800000"/>
            <a:headEnd/>
            <a:tailEnd/>
          </a:ln>
        </p:spPr>
        <p:txBody>
          <a:bodyPr wrap="none">
            <a:spAutoFit/>
          </a:bodyPr>
          <a:lstStyle/>
          <a:p>
            <a:pPr algn="r"/>
            <a:r>
              <a:rPr lang="en-US" sz="1400" b="1" dirty="0"/>
              <a:t>2 ATP</a:t>
            </a:r>
          </a:p>
        </p:txBody>
      </p:sp>
      <p:sp>
        <p:nvSpPr>
          <p:cNvPr id="40981" name="Rectangle 21" descr="07COa"/>
          <p:cNvSpPr>
            <a:spLocks noChangeArrowheads="1"/>
          </p:cNvSpPr>
          <p:nvPr/>
        </p:nvSpPr>
        <p:spPr bwMode="auto">
          <a:xfrm>
            <a:off x="1219200" y="4614863"/>
            <a:ext cx="1655763" cy="517525"/>
          </a:xfrm>
          <a:prstGeom prst="rect">
            <a:avLst/>
          </a:prstGeom>
          <a:noFill/>
          <a:ln w="9525">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
        <p:nvSpPr>
          <p:cNvPr id="40982" name="Rectangle 22" descr="07COa"/>
          <p:cNvSpPr>
            <a:spLocks noChangeArrowheads="1"/>
          </p:cNvSpPr>
          <p:nvPr/>
        </p:nvSpPr>
        <p:spPr bwMode="auto">
          <a:xfrm>
            <a:off x="5635625" y="2471738"/>
            <a:ext cx="1419225" cy="304800"/>
          </a:xfrm>
          <a:prstGeom prst="rect">
            <a:avLst/>
          </a:prstGeom>
          <a:noFill/>
          <a:ln w="9525">
            <a:noFill/>
            <a:miter lim="800000"/>
            <a:headEnd/>
            <a:tailEnd/>
          </a:ln>
        </p:spPr>
        <p:txBody>
          <a:bodyPr wrap="none">
            <a:spAutoFit/>
          </a:bodyPr>
          <a:lstStyle/>
          <a:p>
            <a:pPr eaLnBrk="1" hangingPunct="1"/>
            <a:r>
              <a:rPr lang="en-US" sz="1400" b="1">
                <a:solidFill>
                  <a:srgbClr val="006699"/>
                </a:solidFill>
              </a:rPr>
              <a:t>Mitochondrion</a:t>
            </a:r>
          </a:p>
        </p:txBody>
      </p:sp>
      <p:sp>
        <p:nvSpPr>
          <p:cNvPr id="40983" name="Rectangle 23" descr="07COa"/>
          <p:cNvSpPr>
            <a:spLocks noChangeArrowheads="1"/>
          </p:cNvSpPr>
          <p:nvPr/>
        </p:nvSpPr>
        <p:spPr bwMode="auto">
          <a:xfrm>
            <a:off x="5638800" y="704850"/>
            <a:ext cx="3252788" cy="1581150"/>
          </a:xfrm>
          <a:prstGeom prst="rect">
            <a:avLst/>
          </a:prstGeom>
          <a:noFill/>
          <a:ln w="9525">
            <a:noFill/>
            <a:miter lim="800000"/>
            <a:headEnd/>
            <a:tailEnd/>
          </a:ln>
        </p:spPr>
        <p:txBody>
          <a:bodyPr>
            <a:spAutoFit/>
          </a:bodyPr>
          <a:lstStyle/>
          <a:p>
            <a:pPr eaLnBrk="1" hangingPunct="1"/>
            <a:r>
              <a:rPr lang="en-US" sz="1400" b="1">
                <a:solidFill>
                  <a:srgbClr val="FC8834"/>
                </a:solidFill>
              </a:rPr>
              <a:t>a</a:t>
            </a:r>
            <a:r>
              <a:rPr lang="en-US" sz="1400" b="1"/>
              <a:t> The first stage, glycolysis, occurs </a:t>
            </a:r>
          </a:p>
          <a:p>
            <a:pPr eaLnBrk="1" hangingPunct="1"/>
            <a:r>
              <a:rPr lang="en-US" sz="1400" b="1"/>
              <a:t>in the cell’s cytoplasm. Enzymes convert a glucose molecule to 2 pyruvate for a net yield of 2 ATP. During the reactions, 2 NAD+ pick </a:t>
            </a:r>
          </a:p>
          <a:p>
            <a:pPr eaLnBrk="1" hangingPunct="1"/>
            <a:r>
              <a:rPr lang="en-US" sz="1400" b="1"/>
              <a:t>up electrons and hydrogen atoms, </a:t>
            </a:r>
          </a:p>
          <a:p>
            <a:pPr eaLnBrk="1" hangingPunct="1"/>
            <a:r>
              <a:rPr lang="en-US" sz="1400" b="1"/>
              <a:t>so 2 NADH form.</a:t>
            </a:r>
          </a:p>
        </p:txBody>
      </p:sp>
      <p:sp>
        <p:nvSpPr>
          <p:cNvPr id="40984" name="Rectangle 24" descr="07COa"/>
          <p:cNvSpPr>
            <a:spLocks noChangeArrowheads="1"/>
          </p:cNvSpPr>
          <p:nvPr/>
        </p:nvSpPr>
        <p:spPr bwMode="auto">
          <a:xfrm>
            <a:off x="5638800" y="28416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b</a:t>
            </a:r>
            <a:r>
              <a:rPr lang="en-US" sz="1400" b="1"/>
              <a:t> The second stage, the Krebs cycle and a few steps before it, occurs inside mitochondria. The 2 pyruvates are broken down to CO2, which leaves the cell. During the reactions, 8 NAD+ and 2 FAD pick up electrons and hydrogen atoms, so 8 NADH and 2 FADH2 form. 2 ATP also form.</a:t>
            </a:r>
          </a:p>
        </p:txBody>
      </p:sp>
      <p:sp>
        <p:nvSpPr>
          <p:cNvPr id="40985" name="Rectangle 25" descr="07COa"/>
          <p:cNvSpPr>
            <a:spLocks noChangeArrowheads="1"/>
          </p:cNvSpPr>
          <p:nvPr/>
        </p:nvSpPr>
        <p:spPr bwMode="auto">
          <a:xfrm>
            <a:off x="5638800" y="46831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c</a:t>
            </a:r>
            <a:r>
              <a:rPr lang="en-US" sz="1400" b="1"/>
              <a:t> The third and final stage, electron transfer phosphorylation, occurs inside mitochondria. 10 NADH and 2 FADH2 donate electrons and hydrogen ions at electron transfer chains.</a:t>
            </a:r>
          </a:p>
          <a:p>
            <a:pPr eaLnBrk="1" hangingPunct="1"/>
            <a:r>
              <a:rPr lang="en-US" sz="1400" b="1"/>
              <a:t>Electron flow through the chains sets up H+ gradients that drive ATP formation. Oxygen</a:t>
            </a:r>
          </a:p>
        </p:txBody>
      </p:sp>
      <p:sp>
        <p:nvSpPr>
          <p:cNvPr id="26" name="TextBox 25"/>
          <p:cNvSpPr txBox="1"/>
          <p:nvPr/>
        </p:nvSpPr>
        <p:spPr>
          <a:xfrm>
            <a:off x="3352800" y="2667000"/>
            <a:ext cx="777777" cy="338554"/>
          </a:xfrm>
          <a:prstGeom prst="rect">
            <a:avLst/>
          </a:prstGeom>
          <a:noFill/>
        </p:spPr>
        <p:txBody>
          <a:bodyPr wrap="none" rtlCol="0">
            <a:spAutoFit/>
          </a:bodyPr>
          <a:lstStyle/>
          <a:p>
            <a:r>
              <a:rPr lang="en-US" sz="1600" dirty="0" smtClean="0"/>
              <a:t>6 CO2</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Storing Energy</a:t>
            </a:r>
          </a:p>
        </p:txBody>
      </p:sp>
      <p:sp>
        <p:nvSpPr>
          <p:cNvPr id="8195" name="Text Placeholder 2"/>
          <p:cNvSpPr>
            <a:spLocks noGrp="1"/>
          </p:cNvSpPr>
          <p:nvPr>
            <p:ph type="body" idx="1"/>
          </p:nvPr>
        </p:nvSpPr>
        <p:spPr>
          <a:xfrm>
            <a:off x="457200" y="1600200"/>
            <a:ext cx="4343400" cy="4525963"/>
          </a:xfrm>
        </p:spPr>
        <p:txBody>
          <a:bodyPr/>
          <a:lstStyle/>
          <a:p>
            <a:pPr lvl="1"/>
            <a:r>
              <a:rPr lang="en-US" smtClean="0">
                <a:solidFill>
                  <a:srgbClr val="000000"/>
                </a:solidFill>
                <a:latin typeface="Arial" charset="0"/>
                <a:ea typeface="ＭＳ Ｐゴシック" charset="-128"/>
                <a:cs typeface="Arial" charset="0"/>
              </a:rPr>
              <a:t>	Adenosine diphosphate (ADP) looks almost like ATP, except that it has two phosphate groups instead of three. ADP contains some energy, but not as much as ATP.</a:t>
            </a:r>
          </a:p>
          <a:p>
            <a:pPr lvl="1"/>
            <a:r>
              <a:rPr lang="en-US" smtClean="0">
                <a:solidFill>
                  <a:srgbClr val="000000"/>
                </a:solidFill>
                <a:latin typeface="Arial" charset="0"/>
                <a:ea typeface="ＭＳ Ｐゴシック" charset="-128"/>
                <a:cs typeface="Arial" charset="0"/>
              </a:rPr>
              <a:t>	</a:t>
            </a:r>
          </a:p>
          <a:p>
            <a:pPr lvl="1"/>
            <a:r>
              <a:rPr lang="en-US" smtClean="0">
                <a:solidFill>
                  <a:srgbClr val="000000"/>
                </a:solidFill>
                <a:latin typeface="Arial" charset="0"/>
                <a:ea typeface="ＭＳ Ｐゴシック" charset="-128"/>
                <a:cs typeface="Arial" charset="0"/>
              </a:rPr>
              <a:t>	When a cell has energy available, it can store small amounts of it by adding phosphate groups to ADP, producing ATP.</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ADP is like a rechargeable battery that powers the machinery of the cell.</a:t>
            </a:r>
          </a:p>
        </p:txBody>
      </p:sp>
      <p:pic>
        <p:nvPicPr>
          <p:cNvPr id="8196" name="Picture 2" descr="C:\Users\Alex\Desktop\art\BIO10NAE_03_08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lex\Desktop\art\BIO10NAE_03_09_02_005_LRIM_03.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2531" name="Title 1"/>
          <p:cNvSpPr>
            <a:spLocks noGrp="1"/>
          </p:cNvSpPr>
          <p:nvPr>
            <p:ph type="title"/>
          </p:nvPr>
        </p:nvSpPr>
        <p:spPr/>
        <p:txBody>
          <a:bodyPr/>
          <a:lstStyle/>
          <a:p>
            <a:r>
              <a:rPr lang="en-US" b="1">
                <a:solidFill>
                  <a:srgbClr val="3366FF"/>
                </a:solidFill>
                <a:latin typeface="Arial" charset="0"/>
                <a:ea typeface="Arial" charset="0"/>
                <a:cs typeface="Arial" charset="0"/>
              </a:rPr>
              <a:t>Glycolysis</a:t>
            </a:r>
          </a:p>
        </p:txBody>
      </p:sp>
      <p:sp>
        <p:nvSpPr>
          <p:cNvPr id="22532" name="Text Placeholder 2"/>
          <p:cNvSpPr>
            <a:spLocks noGrp="1"/>
          </p:cNvSpPr>
          <p:nvPr>
            <p:ph type="body" idx="1"/>
          </p:nvPr>
        </p:nvSpPr>
        <p:spPr>
          <a:xfrm>
            <a:off x="381000" y="1600200"/>
            <a:ext cx="4419600" cy="3429000"/>
          </a:xfrm>
        </p:spPr>
        <p:txBody>
          <a:bodyPr/>
          <a:lstStyle/>
          <a:p>
            <a:pPr lvl="1">
              <a:buFont typeface="Wingdings" charset="2"/>
              <a:buChar char="§"/>
            </a:pPr>
            <a:r>
              <a:rPr lang="en-US" sz="3600" dirty="0">
                <a:solidFill>
                  <a:srgbClr val="000000"/>
                </a:solidFill>
                <a:latin typeface="Arial" charset="0"/>
                <a:ea typeface="Arial" charset="0"/>
                <a:cs typeface="Arial" charset="0"/>
              </a:rPr>
              <a:t>Anaerobic - no oxygen</a:t>
            </a:r>
          </a:p>
          <a:p>
            <a:pPr lvl="1">
              <a:buFont typeface="Wingdings" charset="2"/>
              <a:buChar char="§"/>
            </a:pPr>
            <a:endParaRPr lang="en-US" sz="3600" dirty="0">
              <a:solidFill>
                <a:srgbClr val="000000"/>
              </a:solidFill>
              <a:latin typeface="Arial" charset="0"/>
              <a:ea typeface="Arial" charset="0"/>
              <a:cs typeface="Arial" charset="0"/>
            </a:endParaRPr>
          </a:p>
          <a:p>
            <a:pPr lvl="1">
              <a:buFont typeface="Wingdings" charset="2"/>
              <a:buChar char="§"/>
            </a:pPr>
            <a:r>
              <a:rPr lang="en-US" sz="3600" dirty="0">
                <a:solidFill>
                  <a:srgbClr val="000000"/>
                </a:solidFill>
                <a:latin typeface="Arial" charset="0"/>
                <a:ea typeface="Arial" charset="0"/>
                <a:cs typeface="Arial" charset="0"/>
              </a:rPr>
              <a:t>Takes place in cytoplasm</a:t>
            </a:r>
          </a:p>
          <a:p>
            <a:pPr marL="457200" lvl="1" indent="0"/>
            <a:endParaRPr lang="en-US" sz="3600" dirty="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lex\Desktop\art\BIO10NAE_03_09_02_005_LRIM_03.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4579"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4580" name="Text Placeholder 2"/>
          <p:cNvSpPr>
            <a:spLocks noGrp="1"/>
          </p:cNvSpPr>
          <p:nvPr>
            <p:ph type="body" idx="1"/>
          </p:nvPr>
        </p:nvSpPr>
        <p:spPr>
          <a:xfrm>
            <a:off x="457200" y="1600200"/>
            <a:ext cx="4343400" cy="4525963"/>
          </a:xfrm>
        </p:spPr>
        <p:txBody>
          <a:bodyPr/>
          <a:lstStyle/>
          <a:p>
            <a:pPr lvl="1"/>
            <a:r>
              <a:rPr lang="en-US" dirty="0" smtClean="0">
                <a:solidFill>
                  <a:srgbClr val="000000"/>
                </a:solidFill>
                <a:latin typeface="Arial" charset="0"/>
                <a:cs typeface="Arial" charset="0"/>
              </a:rPr>
              <a:t>	</a:t>
            </a:r>
            <a:r>
              <a:rPr lang="en-US" sz="2400" dirty="0" err="1" smtClean="0">
                <a:solidFill>
                  <a:srgbClr val="000000"/>
                </a:solidFill>
                <a:latin typeface="Arial" charset="0"/>
                <a:cs typeface="Arial" charset="0"/>
              </a:rPr>
              <a:t>Glycolysis</a:t>
            </a:r>
            <a:r>
              <a:rPr lang="en-US" sz="2400" dirty="0" smtClean="0">
                <a:solidFill>
                  <a:srgbClr val="000000"/>
                </a:solidFill>
                <a:latin typeface="Arial" charset="0"/>
                <a:cs typeface="Arial" charset="0"/>
              </a:rPr>
              <a:t> produces only a small amount of energy. Most of glucose’s energy (90%) remains locked in the chemical bonds of </a:t>
            </a:r>
            <a:r>
              <a:rPr lang="en-US" sz="2400" dirty="0" err="1" smtClean="0">
                <a:solidFill>
                  <a:srgbClr val="000000"/>
                </a:solidFill>
                <a:latin typeface="Arial" charset="0"/>
                <a:cs typeface="Arial" charset="0"/>
              </a:rPr>
              <a:t>pyruvic</a:t>
            </a:r>
            <a:r>
              <a:rPr lang="en-US" sz="2400" dirty="0" smtClean="0">
                <a:solidFill>
                  <a:srgbClr val="000000"/>
                </a:solidFill>
                <a:latin typeface="Arial" charset="0"/>
                <a:cs typeface="Arial" charset="0"/>
              </a:rPr>
              <a:t> acid at the end of </a:t>
            </a:r>
            <a:r>
              <a:rPr lang="en-US" sz="2400" dirty="0" err="1" smtClean="0">
                <a:solidFill>
                  <a:srgbClr val="000000"/>
                </a:solidFill>
                <a:latin typeface="Arial" charset="0"/>
                <a:cs typeface="Arial" charset="0"/>
              </a:rPr>
              <a:t>glycolysis</a:t>
            </a:r>
            <a:r>
              <a:rPr lang="en-US" sz="2400" dirty="0" smtClean="0">
                <a:solidFill>
                  <a:srgbClr val="000000"/>
                </a:solidFill>
                <a:latin typeface="Arial" charset="0"/>
                <a:cs typeface="Arial" charset="0"/>
              </a:rPr>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13668" name="Picture 4"/>
          <p:cNvPicPr>
            <a:picLocks noChangeAspect="1" noChangeArrowheads="1"/>
          </p:cNvPicPr>
          <p:nvPr/>
        </p:nvPicPr>
        <p:blipFill>
          <a:blip r:embed="rId3" cstate="print"/>
          <a:srcRect/>
          <a:stretch>
            <a:fillRect/>
          </a:stretch>
        </p:blipFill>
        <p:spPr bwMode="auto">
          <a:xfrm>
            <a:off x="1577975" y="381000"/>
            <a:ext cx="5986463" cy="63246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Desktop\art\BIO10NAE_03_09_02_005_LRIM_04.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5604" name="Text Placeholder 2"/>
          <p:cNvSpPr>
            <a:spLocks noGrp="1"/>
          </p:cNvSpPr>
          <p:nvPr>
            <p:ph type="body" idx="1"/>
          </p:nvPr>
        </p:nvSpPr>
        <p:spPr>
          <a:xfrm>
            <a:off x="457200" y="1600200"/>
            <a:ext cx="41910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During the Krebs cycle, a little more energy is generated from </a:t>
            </a:r>
            <a:r>
              <a:rPr lang="en-US" sz="2400" dirty="0" err="1" smtClean="0">
                <a:solidFill>
                  <a:srgbClr val="000000"/>
                </a:solidFill>
                <a:latin typeface="Arial" charset="0"/>
                <a:cs typeface="Arial" charset="0"/>
              </a:rPr>
              <a:t>pyruvic</a:t>
            </a:r>
            <a:r>
              <a:rPr lang="en-US" sz="2400" dirty="0" smtClean="0">
                <a:solidFill>
                  <a:srgbClr val="000000"/>
                </a:solidFill>
                <a:latin typeface="Arial" charset="0"/>
                <a:cs typeface="Arial" charset="0"/>
              </a:rPr>
              <a:t> acid.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6627" name="Text Placeholder 2"/>
          <p:cNvSpPr>
            <a:spLocks noGrp="1"/>
          </p:cNvSpPr>
          <p:nvPr>
            <p:ph type="body" idx="1"/>
          </p:nvPr>
        </p:nvSpPr>
        <p:spPr>
          <a:xfrm>
            <a:off x="457200" y="1600200"/>
            <a:ext cx="4267200" cy="4525963"/>
          </a:xfrm>
        </p:spPr>
        <p:txBody>
          <a:bodyPr/>
          <a:lstStyle/>
          <a:p>
            <a:pPr lvl="1"/>
            <a:r>
              <a:rPr lang="en-US" sz="2800" dirty="0" smtClean="0">
                <a:solidFill>
                  <a:srgbClr val="000000"/>
                </a:solidFill>
                <a:latin typeface="Arial" charset="0"/>
                <a:cs typeface="Arial" charset="0"/>
              </a:rPr>
              <a:t>	The electron transport chain produces the bulk of the energy in cellular respiration by using oxygen, a powerful electron acceptor. </a:t>
            </a:r>
          </a:p>
        </p:txBody>
      </p:sp>
      <p:pic>
        <p:nvPicPr>
          <p:cNvPr id="26628" name="Picture 2" descr="C:\Users\Alex\Desktop\art\BIO10NAE_03_09_02_005_LRIM_04.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pic>
        <p:nvPicPr>
          <p:cNvPr id="26629" name="Picture 2" descr="C:\Users\Alex\Desktop\art\BIO10NAE_03_09_02_005_LRIM_05.png"/>
          <p:cNvPicPr>
            <a:picLocks noChangeAspect="1" noChangeArrowheads="1"/>
          </p:cNvPicPr>
          <p:nvPr/>
        </p:nvPicPr>
        <p:blipFill>
          <a:blip r:embed="rId4"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lex\Desktop\art\BIO10NAE_03_09_02_005_LRIM_06.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7651" name="Title 1"/>
          <p:cNvSpPr>
            <a:spLocks noGrp="1"/>
          </p:cNvSpPr>
          <p:nvPr>
            <p:ph type="title"/>
          </p:nvPr>
        </p:nvSpPr>
        <p:spPr/>
        <p:txBody>
          <a:bodyPr/>
          <a:lstStyle/>
          <a:p>
            <a:r>
              <a:rPr lang="en-US" b="1" smtClean="0">
                <a:solidFill>
                  <a:srgbClr val="3366FF"/>
                </a:solidFill>
                <a:latin typeface="Arial" charset="0"/>
                <a:cs typeface="Arial" charset="0"/>
              </a:rPr>
              <a:t>Oxygen and Energy</a:t>
            </a:r>
          </a:p>
        </p:txBody>
      </p:sp>
      <p:sp>
        <p:nvSpPr>
          <p:cNvPr id="27652" name="Text Placeholder 2"/>
          <p:cNvSpPr>
            <a:spLocks noGrp="1"/>
          </p:cNvSpPr>
          <p:nvPr>
            <p:ph type="body" idx="1"/>
          </p:nvPr>
        </p:nvSpPr>
        <p:spPr>
          <a:xfrm>
            <a:off x="457200" y="1600200"/>
            <a:ext cx="4419600" cy="4525963"/>
          </a:xfrm>
        </p:spPr>
        <p:txBody>
          <a:bodyPr/>
          <a:lstStyle/>
          <a:p>
            <a:pPr lvl="1"/>
            <a:r>
              <a:rPr lang="en-US"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Pathways of cellular respiration that require oxygen are called </a:t>
            </a:r>
            <a:r>
              <a:rPr lang="en-US" sz="2400" b="1" u="sng" dirty="0" smtClean="0">
                <a:solidFill>
                  <a:srgbClr val="000000"/>
                </a:solidFill>
                <a:latin typeface="Arial" charset="0"/>
                <a:cs typeface="Arial" charset="0"/>
              </a:rPr>
              <a:t>aerobic. </a:t>
            </a:r>
            <a:r>
              <a:rPr lang="en-US" sz="2400" dirty="0" smtClean="0">
                <a:solidFill>
                  <a:srgbClr val="000000"/>
                </a:solidFill>
                <a:latin typeface="Arial" charset="0"/>
                <a:cs typeface="Arial" charset="0"/>
              </a:rPr>
              <a:t>The Krebs cycle and electron transport chain are both aerobic processes. Both </a:t>
            </a:r>
            <a:r>
              <a:rPr lang="en-US" sz="2400" u="sng" dirty="0" smtClean="0">
                <a:solidFill>
                  <a:srgbClr val="000000"/>
                </a:solidFill>
                <a:latin typeface="Arial" charset="0"/>
                <a:cs typeface="Arial" charset="0"/>
              </a:rPr>
              <a:t>processes take place inside the </a:t>
            </a:r>
            <a:r>
              <a:rPr lang="en-US" sz="2400" b="1" u="sng" dirty="0" smtClean="0">
                <a:solidFill>
                  <a:srgbClr val="000000"/>
                </a:solidFill>
                <a:latin typeface="Arial" charset="0"/>
                <a:cs typeface="Arial" charset="0"/>
              </a:rPr>
              <a:t>mitochondria</a:t>
            </a:r>
            <a:r>
              <a:rPr lang="en-US" sz="2400" u="sng" dirty="0" smtClean="0">
                <a:solidFill>
                  <a:srgbClr val="000000"/>
                </a:solidFill>
                <a:latin typeface="Arial" charset="0"/>
                <a:cs typeface="Arial" charset="0"/>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charset="0"/>
              </a:rPr>
              <a:t>Figure 9.15  Chemiosmosis couples the electron transport chain to ATP synthesis</a:t>
            </a:r>
            <a:endParaRPr lang="en-US" altLang="en-US">
              <a:solidFill>
                <a:schemeClr val="tx1"/>
              </a:solidFill>
            </a:endParaRPr>
          </a:p>
        </p:txBody>
      </p:sp>
      <p:sp>
        <p:nvSpPr>
          <p:cNvPr id="12697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26980" name="Picture 4"/>
          <p:cNvPicPr>
            <a:picLocks noChangeAspect="1" noChangeArrowheads="1"/>
          </p:cNvPicPr>
          <p:nvPr/>
        </p:nvPicPr>
        <p:blipFill>
          <a:blip r:embed="rId3" cstate="print"/>
          <a:srcRect/>
          <a:stretch>
            <a:fillRect/>
          </a:stretch>
        </p:blipFill>
        <p:spPr bwMode="auto">
          <a:xfrm>
            <a:off x="114300" y="533400"/>
            <a:ext cx="8915400" cy="5807075"/>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25956" name="Picture 4"/>
          <p:cNvPicPr>
            <a:picLocks noChangeAspect="1" noChangeArrowheads="1"/>
          </p:cNvPicPr>
          <p:nvPr/>
        </p:nvPicPr>
        <p:blipFill>
          <a:blip r:embed="rId3" cstate="print"/>
          <a:srcRect/>
          <a:stretch>
            <a:fillRect/>
          </a:stretch>
        </p:blipFill>
        <p:spPr bwMode="auto">
          <a:xfrm>
            <a:off x="2368550" y="533400"/>
            <a:ext cx="4405313" cy="62484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03"/>
          <p:cNvPicPr>
            <a:picLocks noChangeAspect="1" noChangeArrowheads="1"/>
          </p:cNvPicPr>
          <p:nvPr/>
        </p:nvPicPr>
        <p:blipFill>
          <a:blip r:embed="rId3" cstate="print"/>
          <a:srcRect/>
          <a:stretch>
            <a:fillRect/>
          </a:stretch>
        </p:blipFill>
        <p:spPr bwMode="auto">
          <a:xfrm>
            <a:off x="0" y="381000"/>
            <a:ext cx="5591175" cy="6207125"/>
          </a:xfrm>
          <a:prstGeom prst="rect">
            <a:avLst/>
          </a:prstGeom>
          <a:noFill/>
          <a:ln w="9525">
            <a:noFill/>
            <a:miter lim="800000"/>
            <a:headEnd/>
            <a:tailEnd/>
          </a:ln>
        </p:spPr>
      </p:pic>
      <p:sp>
        <p:nvSpPr>
          <p:cNvPr id="40963" name="Text Box 3"/>
          <p:cNvSpPr txBox="1">
            <a:spLocks noChangeArrowheads="1"/>
          </p:cNvSpPr>
          <p:nvPr/>
        </p:nvSpPr>
        <p:spPr bwMode="auto">
          <a:xfrm>
            <a:off x="5643563" y="336550"/>
            <a:ext cx="1093787" cy="304800"/>
          </a:xfrm>
          <a:prstGeom prst="rect">
            <a:avLst/>
          </a:prstGeom>
          <a:noFill/>
          <a:ln w="9525">
            <a:noFill/>
            <a:miter lim="800000"/>
            <a:headEnd/>
            <a:tailEnd/>
          </a:ln>
        </p:spPr>
        <p:txBody>
          <a:bodyPr wrap="none">
            <a:spAutoFit/>
          </a:bodyPr>
          <a:lstStyle/>
          <a:p>
            <a:r>
              <a:rPr lang="en-US" sz="1400" b="1">
                <a:solidFill>
                  <a:srgbClr val="006699"/>
                </a:solidFill>
              </a:rPr>
              <a:t>Cytoplasm</a:t>
            </a:r>
          </a:p>
        </p:txBody>
      </p:sp>
      <p:sp>
        <p:nvSpPr>
          <p:cNvPr id="40964" name="Text Box 4"/>
          <p:cNvSpPr txBox="1">
            <a:spLocks noChangeArrowheads="1"/>
          </p:cNvSpPr>
          <p:nvPr/>
        </p:nvSpPr>
        <p:spPr bwMode="auto">
          <a:xfrm>
            <a:off x="1662113" y="1143000"/>
            <a:ext cx="1247775" cy="290513"/>
          </a:xfrm>
          <a:prstGeom prst="rect">
            <a:avLst/>
          </a:prstGeom>
          <a:noFill/>
          <a:ln w="9525">
            <a:noFill/>
            <a:miter lim="800000"/>
            <a:headEnd/>
            <a:tailEnd/>
          </a:ln>
        </p:spPr>
        <p:txBody>
          <a:bodyPr wrap="none">
            <a:spAutoFit/>
          </a:bodyPr>
          <a:lstStyle/>
          <a:p>
            <a:pPr algn="ctr"/>
            <a:r>
              <a:rPr lang="en-US" sz="1300" b="1"/>
              <a:t>GLYCOLYSIS</a:t>
            </a:r>
          </a:p>
        </p:txBody>
      </p:sp>
      <p:sp>
        <p:nvSpPr>
          <p:cNvPr id="40965" name="Text Box 5"/>
          <p:cNvSpPr txBox="1">
            <a:spLocks noChangeArrowheads="1"/>
          </p:cNvSpPr>
          <p:nvPr/>
        </p:nvSpPr>
        <p:spPr bwMode="auto">
          <a:xfrm>
            <a:off x="2058988" y="2781300"/>
            <a:ext cx="1189037" cy="517525"/>
          </a:xfrm>
          <a:prstGeom prst="rect">
            <a:avLst/>
          </a:prstGeom>
          <a:noFill/>
          <a:ln w="9525">
            <a:noFill/>
            <a:miter lim="800000"/>
            <a:headEnd/>
            <a:tailEnd/>
          </a:ln>
        </p:spPr>
        <p:txBody>
          <a:bodyPr>
            <a:spAutoFit/>
          </a:bodyPr>
          <a:lstStyle/>
          <a:p>
            <a:pPr algn="ctr"/>
            <a:r>
              <a:rPr lang="en-US" sz="1400" b="1"/>
              <a:t>Krebs</a:t>
            </a:r>
          </a:p>
          <a:p>
            <a:pPr algn="ctr"/>
            <a:r>
              <a:rPr lang="en-US" sz="1400" b="1"/>
              <a:t>Cycle</a:t>
            </a:r>
          </a:p>
        </p:txBody>
      </p:sp>
      <p:sp>
        <p:nvSpPr>
          <p:cNvPr id="40966" name="Text Box 6"/>
          <p:cNvSpPr txBox="1">
            <a:spLocks noChangeArrowheads="1"/>
          </p:cNvSpPr>
          <p:nvPr/>
        </p:nvSpPr>
        <p:spPr bwMode="auto">
          <a:xfrm>
            <a:off x="3981450" y="2971800"/>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7" name="Text Box 7"/>
          <p:cNvSpPr txBox="1">
            <a:spLocks noChangeArrowheads="1"/>
          </p:cNvSpPr>
          <p:nvPr/>
        </p:nvSpPr>
        <p:spPr bwMode="auto">
          <a:xfrm>
            <a:off x="3962400" y="411003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9" name="Text Box 9"/>
          <p:cNvSpPr txBox="1">
            <a:spLocks noChangeArrowheads="1"/>
          </p:cNvSpPr>
          <p:nvPr/>
        </p:nvSpPr>
        <p:spPr bwMode="auto">
          <a:xfrm>
            <a:off x="3328988" y="1085850"/>
            <a:ext cx="762000" cy="517525"/>
          </a:xfrm>
          <a:prstGeom prst="rect">
            <a:avLst/>
          </a:prstGeom>
          <a:noFill/>
          <a:ln w="9525">
            <a:noFill/>
            <a:miter lim="800000"/>
            <a:headEnd/>
            <a:tailEnd/>
          </a:ln>
        </p:spPr>
        <p:txBody>
          <a:bodyPr>
            <a:spAutoFit/>
          </a:bodyPr>
          <a:lstStyle/>
          <a:p>
            <a:r>
              <a:rPr lang="en-US" sz="1400" b="1"/>
              <a:t>4 ATP</a:t>
            </a:r>
          </a:p>
          <a:p>
            <a:r>
              <a:rPr lang="en-US" sz="1400" b="1"/>
              <a:t>(2net)</a:t>
            </a:r>
            <a:endParaRPr lang="en-US" sz="1400" b="1" baseline="-25000"/>
          </a:p>
        </p:txBody>
      </p:sp>
      <p:sp>
        <p:nvSpPr>
          <p:cNvPr id="40970" name="Text Box 10"/>
          <p:cNvSpPr txBox="1">
            <a:spLocks noChangeArrowheads="1"/>
          </p:cNvSpPr>
          <p:nvPr/>
        </p:nvSpPr>
        <p:spPr bwMode="auto">
          <a:xfrm>
            <a:off x="3336925" y="4730750"/>
            <a:ext cx="787400" cy="304800"/>
          </a:xfrm>
          <a:prstGeom prst="rect">
            <a:avLst/>
          </a:prstGeom>
          <a:noFill/>
          <a:ln w="9525">
            <a:noFill/>
            <a:miter lim="800000"/>
            <a:headEnd/>
            <a:tailEnd/>
          </a:ln>
        </p:spPr>
        <p:txBody>
          <a:bodyPr wrap="none">
            <a:spAutoFit/>
          </a:bodyPr>
          <a:lstStyle/>
          <a:p>
            <a:pPr algn="r"/>
            <a:r>
              <a:rPr lang="en-US" sz="1400" b="1"/>
              <a:t>32 ATP</a:t>
            </a:r>
          </a:p>
        </p:txBody>
      </p:sp>
      <p:sp>
        <p:nvSpPr>
          <p:cNvPr id="40971" name="Text Box 11"/>
          <p:cNvSpPr txBox="1">
            <a:spLocks noChangeArrowheads="1"/>
          </p:cNvSpPr>
          <p:nvPr/>
        </p:nvSpPr>
        <p:spPr bwMode="auto">
          <a:xfrm>
            <a:off x="1447800" y="1752600"/>
            <a:ext cx="846138" cy="304800"/>
          </a:xfrm>
          <a:prstGeom prst="rect">
            <a:avLst/>
          </a:prstGeom>
          <a:noFill/>
          <a:ln w="9525">
            <a:noFill/>
            <a:miter lim="800000"/>
            <a:headEnd/>
            <a:tailEnd/>
          </a:ln>
        </p:spPr>
        <p:txBody>
          <a:bodyPr wrap="none">
            <a:spAutoFit/>
          </a:bodyPr>
          <a:lstStyle/>
          <a:p>
            <a:r>
              <a:rPr lang="en-US" sz="1400" b="1"/>
              <a:t>2 NADH</a:t>
            </a:r>
          </a:p>
        </p:txBody>
      </p:sp>
      <p:sp>
        <p:nvSpPr>
          <p:cNvPr id="40972" name="Text Box 12"/>
          <p:cNvSpPr txBox="1">
            <a:spLocks noChangeArrowheads="1"/>
          </p:cNvSpPr>
          <p:nvPr/>
        </p:nvSpPr>
        <p:spPr bwMode="auto">
          <a:xfrm>
            <a:off x="1933575" y="3800475"/>
            <a:ext cx="1651000" cy="304800"/>
          </a:xfrm>
          <a:prstGeom prst="rect">
            <a:avLst/>
          </a:prstGeom>
          <a:noFill/>
          <a:ln w="9525">
            <a:noFill/>
            <a:miter lim="800000"/>
            <a:headEnd/>
            <a:tailEnd/>
          </a:ln>
        </p:spPr>
        <p:txBody>
          <a:bodyPr wrap="none">
            <a:spAutoFit/>
          </a:bodyPr>
          <a:lstStyle/>
          <a:p>
            <a:r>
              <a:rPr lang="en-US" sz="1400" b="1"/>
              <a:t>8 NADH, 2 FADH</a:t>
            </a:r>
            <a:r>
              <a:rPr lang="en-US" sz="1400" b="1" baseline="-25000"/>
              <a:t>2</a:t>
            </a:r>
          </a:p>
        </p:txBody>
      </p:sp>
      <p:sp>
        <p:nvSpPr>
          <p:cNvPr id="40973" name="Text Box 13"/>
          <p:cNvSpPr txBox="1">
            <a:spLocks noChangeArrowheads="1"/>
          </p:cNvSpPr>
          <p:nvPr/>
        </p:nvSpPr>
        <p:spPr bwMode="auto">
          <a:xfrm>
            <a:off x="2195513" y="1733550"/>
            <a:ext cx="1073150" cy="304800"/>
          </a:xfrm>
          <a:prstGeom prst="rect">
            <a:avLst/>
          </a:prstGeom>
          <a:noFill/>
          <a:ln w="9525">
            <a:noFill/>
            <a:miter lim="800000"/>
            <a:headEnd/>
            <a:tailEnd/>
          </a:ln>
        </p:spPr>
        <p:txBody>
          <a:bodyPr wrap="none">
            <a:spAutoFit/>
          </a:bodyPr>
          <a:lstStyle/>
          <a:p>
            <a:pPr algn="ctr"/>
            <a:r>
              <a:rPr lang="en-US" sz="1400" b="1"/>
              <a:t>2 pyruvate</a:t>
            </a:r>
          </a:p>
        </p:txBody>
      </p:sp>
      <p:sp>
        <p:nvSpPr>
          <p:cNvPr id="40974" name="Text Box 14"/>
          <p:cNvSpPr txBox="1">
            <a:spLocks noChangeArrowheads="1"/>
          </p:cNvSpPr>
          <p:nvPr/>
        </p:nvSpPr>
        <p:spPr bwMode="auto">
          <a:xfrm>
            <a:off x="9525" y="4724400"/>
            <a:ext cx="838200" cy="290513"/>
          </a:xfrm>
          <a:prstGeom prst="rect">
            <a:avLst/>
          </a:prstGeom>
          <a:noFill/>
          <a:ln w="9525">
            <a:noFill/>
            <a:miter lim="800000"/>
            <a:headEnd/>
            <a:tailEnd/>
          </a:ln>
        </p:spPr>
        <p:txBody>
          <a:bodyPr>
            <a:spAutoFit/>
          </a:bodyPr>
          <a:lstStyle/>
          <a:p>
            <a:r>
              <a:rPr lang="en-US" sz="1300" b="1"/>
              <a:t>oxygen</a:t>
            </a:r>
          </a:p>
        </p:txBody>
      </p:sp>
      <p:sp>
        <p:nvSpPr>
          <p:cNvPr id="40975" name="Text Box 15"/>
          <p:cNvSpPr txBox="1">
            <a:spLocks noChangeArrowheads="1"/>
          </p:cNvSpPr>
          <p:nvPr/>
        </p:nvSpPr>
        <p:spPr bwMode="auto">
          <a:xfrm>
            <a:off x="85725" y="1066800"/>
            <a:ext cx="687388" cy="304800"/>
          </a:xfrm>
          <a:prstGeom prst="rect">
            <a:avLst/>
          </a:prstGeom>
          <a:noFill/>
          <a:ln w="9525">
            <a:noFill/>
            <a:miter lim="800000"/>
            <a:headEnd/>
            <a:tailEnd/>
          </a:ln>
        </p:spPr>
        <p:txBody>
          <a:bodyPr wrap="none">
            <a:spAutoFit/>
          </a:bodyPr>
          <a:lstStyle/>
          <a:p>
            <a:pPr algn="r"/>
            <a:r>
              <a:rPr lang="en-US" sz="1400" b="1"/>
              <a:t>2 ATP</a:t>
            </a:r>
          </a:p>
        </p:txBody>
      </p:sp>
      <p:sp>
        <p:nvSpPr>
          <p:cNvPr id="40976" name="Text Box 16"/>
          <p:cNvSpPr txBox="1">
            <a:spLocks noChangeArrowheads="1"/>
          </p:cNvSpPr>
          <p:nvPr/>
        </p:nvSpPr>
        <p:spPr bwMode="auto">
          <a:xfrm>
            <a:off x="1887538" y="476250"/>
            <a:ext cx="855662" cy="304800"/>
          </a:xfrm>
          <a:prstGeom prst="rect">
            <a:avLst/>
          </a:prstGeom>
          <a:noFill/>
          <a:ln w="9525">
            <a:noFill/>
            <a:miter lim="800000"/>
            <a:headEnd/>
            <a:tailEnd/>
          </a:ln>
        </p:spPr>
        <p:txBody>
          <a:bodyPr wrap="none">
            <a:spAutoFit/>
          </a:bodyPr>
          <a:lstStyle/>
          <a:p>
            <a:pPr algn="ctr"/>
            <a:r>
              <a:rPr lang="en-US" sz="1400" b="1"/>
              <a:t>glucose</a:t>
            </a:r>
          </a:p>
        </p:txBody>
      </p:sp>
      <p:sp>
        <p:nvSpPr>
          <p:cNvPr id="40977" name="Text Box 17"/>
          <p:cNvSpPr txBox="1">
            <a:spLocks noChangeArrowheads="1"/>
          </p:cNvSpPr>
          <p:nvPr/>
        </p:nvSpPr>
        <p:spPr bwMode="auto">
          <a:xfrm>
            <a:off x="3986213" y="1081088"/>
            <a:ext cx="539750" cy="304800"/>
          </a:xfrm>
          <a:prstGeom prst="rect">
            <a:avLst/>
          </a:prstGeom>
          <a:noFill/>
          <a:ln w="9525">
            <a:noFill/>
            <a:miter lim="800000"/>
            <a:headEnd/>
            <a:tailEnd/>
          </a:ln>
        </p:spPr>
        <p:txBody>
          <a:bodyPr wrap="none">
            <a:spAutoFit/>
          </a:bodyPr>
          <a:lstStyle/>
          <a:p>
            <a:pPr algn="ctr"/>
            <a:r>
              <a:rPr lang="en-US" sz="1400" b="1" dirty="0"/>
              <a:t>ATP</a:t>
            </a:r>
          </a:p>
        </p:txBody>
      </p:sp>
      <p:sp>
        <p:nvSpPr>
          <p:cNvPr id="40978" name="Rectangle 18" descr="07COa"/>
          <p:cNvSpPr>
            <a:spLocks noChangeArrowheads="1"/>
          </p:cNvSpPr>
          <p:nvPr/>
        </p:nvSpPr>
        <p:spPr bwMode="auto">
          <a:xfrm>
            <a:off x="7748588" y="6477000"/>
            <a:ext cx="1350962" cy="304800"/>
          </a:xfrm>
          <a:prstGeom prst="rect">
            <a:avLst/>
          </a:prstGeom>
          <a:noFill/>
          <a:ln w="9525">
            <a:noFill/>
            <a:miter lim="800000"/>
            <a:headEnd/>
            <a:tailEnd/>
          </a:ln>
        </p:spPr>
        <p:txBody>
          <a:bodyPr wrap="none">
            <a:spAutoFit/>
          </a:bodyPr>
          <a:lstStyle/>
          <a:p>
            <a:pPr algn="r" eaLnBrk="1" hangingPunct="1"/>
            <a:r>
              <a:rPr lang="en-US" sz="1400" b="1"/>
              <a:t>Fig. 7.3, p.109</a:t>
            </a:r>
          </a:p>
        </p:txBody>
      </p:sp>
      <p:sp>
        <p:nvSpPr>
          <p:cNvPr id="40979" name="Text Box 19"/>
          <p:cNvSpPr txBox="1">
            <a:spLocks noChangeArrowheads="1"/>
          </p:cNvSpPr>
          <p:nvPr/>
        </p:nvSpPr>
        <p:spPr bwMode="auto">
          <a:xfrm>
            <a:off x="747713" y="111918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80" name="Text Box 20"/>
          <p:cNvSpPr txBox="1">
            <a:spLocks noChangeArrowheads="1"/>
          </p:cNvSpPr>
          <p:nvPr/>
        </p:nvSpPr>
        <p:spPr bwMode="auto">
          <a:xfrm>
            <a:off x="3276600" y="3048000"/>
            <a:ext cx="687388" cy="304800"/>
          </a:xfrm>
          <a:prstGeom prst="rect">
            <a:avLst/>
          </a:prstGeom>
          <a:noFill/>
          <a:ln w="9525">
            <a:noFill/>
            <a:miter lim="800000"/>
            <a:headEnd/>
            <a:tailEnd/>
          </a:ln>
        </p:spPr>
        <p:txBody>
          <a:bodyPr wrap="none">
            <a:spAutoFit/>
          </a:bodyPr>
          <a:lstStyle/>
          <a:p>
            <a:pPr algn="r"/>
            <a:r>
              <a:rPr lang="en-US" sz="1400" b="1" dirty="0"/>
              <a:t>2 ATP</a:t>
            </a:r>
          </a:p>
        </p:txBody>
      </p:sp>
      <p:sp>
        <p:nvSpPr>
          <p:cNvPr id="40981" name="Rectangle 21" descr="07COa"/>
          <p:cNvSpPr>
            <a:spLocks noChangeArrowheads="1"/>
          </p:cNvSpPr>
          <p:nvPr/>
        </p:nvSpPr>
        <p:spPr bwMode="auto">
          <a:xfrm>
            <a:off x="1219200" y="4614863"/>
            <a:ext cx="1655763" cy="517525"/>
          </a:xfrm>
          <a:prstGeom prst="rect">
            <a:avLst/>
          </a:prstGeom>
          <a:noFill/>
          <a:ln w="9525">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
        <p:nvSpPr>
          <p:cNvPr id="40982" name="Rectangle 22" descr="07COa"/>
          <p:cNvSpPr>
            <a:spLocks noChangeArrowheads="1"/>
          </p:cNvSpPr>
          <p:nvPr/>
        </p:nvSpPr>
        <p:spPr bwMode="auto">
          <a:xfrm>
            <a:off x="5635625" y="2471738"/>
            <a:ext cx="1419225" cy="304800"/>
          </a:xfrm>
          <a:prstGeom prst="rect">
            <a:avLst/>
          </a:prstGeom>
          <a:noFill/>
          <a:ln w="9525">
            <a:noFill/>
            <a:miter lim="800000"/>
            <a:headEnd/>
            <a:tailEnd/>
          </a:ln>
        </p:spPr>
        <p:txBody>
          <a:bodyPr wrap="none">
            <a:spAutoFit/>
          </a:bodyPr>
          <a:lstStyle/>
          <a:p>
            <a:pPr eaLnBrk="1" hangingPunct="1"/>
            <a:r>
              <a:rPr lang="en-US" sz="1400" b="1">
                <a:solidFill>
                  <a:srgbClr val="006699"/>
                </a:solidFill>
              </a:rPr>
              <a:t>Mitochondrion</a:t>
            </a:r>
          </a:p>
        </p:txBody>
      </p:sp>
      <p:sp>
        <p:nvSpPr>
          <p:cNvPr id="40983" name="Rectangle 23" descr="07COa"/>
          <p:cNvSpPr>
            <a:spLocks noChangeArrowheads="1"/>
          </p:cNvSpPr>
          <p:nvPr/>
        </p:nvSpPr>
        <p:spPr bwMode="auto">
          <a:xfrm>
            <a:off x="5638800" y="704850"/>
            <a:ext cx="3252788" cy="1581150"/>
          </a:xfrm>
          <a:prstGeom prst="rect">
            <a:avLst/>
          </a:prstGeom>
          <a:noFill/>
          <a:ln w="9525">
            <a:noFill/>
            <a:miter lim="800000"/>
            <a:headEnd/>
            <a:tailEnd/>
          </a:ln>
        </p:spPr>
        <p:txBody>
          <a:bodyPr>
            <a:spAutoFit/>
          </a:bodyPr>
          <a:lstStyle/>
          <a:p>
            <a:pPr eaLnBrk="1" hangingPunct="1"/>
            <a:r>
              <a:rPr lang="en-US" sz="1400" b="1">
                <a:solidFill>
                  <a:srgbClr val="FC8834"/>
                </a:solidFill>
              </a:rPr>
              <a:t>a</a:t>
            </a:r>
            <a:r>
              <a:rPr lang="en-US" sz="1400" b="1"/>
              <a:t> The first stage, glycolysis, occurs </a:t>
            </a:r>
          </a:p>
          <a:p>
            <a:pPr eaLnBrk="1" hangingPunct="1"/>
            <a:r>
              <a:rPr lang="en-US" sz="1400" b="1"/>
              <a:t>in the cell’s cytoplasm. Enzymes convert a glucose molecule to 2 pyruvate for a net yield of 2 ATP. During the reactions, 2 NAD+ pick </a:t>
            </a:r>
          </a:p>
          <a:p>
            <a:pPr eaLnBrk="1" hangingPunct="1"/>
            <a:r>
              <a:rPr lang="en-US" sz="1400" b="1"/>
              <a:t>up electrons and hydrogen atoms, </a:t>
            </a:r>
          </a:p>
          <a:p>
            <a:pPr eaLnBrk="1" hangingPunct="1"/>
            <a:r>
              <a:rPr lang="en-US" sz="1400" b="1"/>
              <a:t>so 2 NADH form.</a:t>
            </a:r>
          </a:p>
        </p:txBody>
      </p:sp>
      <p:sp>
        <p:nvSpPr>
          <p:cNvPr id="40984" name="Rectangle 24" descr="07COa"/>
          <p:cNvSpPr>
            <a:spLocks noChangeArrowheads="1"/>
          </p:cNvSpPr>
          <p:nvPr/>
        </p:nvSpPr>
        <p:spPr bwMode="auto">
          <a:xfrm>
            <a:off x="5638800" y="28416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b</a:t>
            </a:r>
            <a:r>
              <a:rPr lang="en-US" sz="1400" b="1"/>
              <a:t> The second stage, the Krebs cycle and a few steps before it, occurs inside mitochondria. The 2 pyruvates are broken down to CO2, which leaves the cell. During the reactions, 8 NAD+ and 2 FAD pick up electrons and hydrogen atoms, so 8 NADH and 2 FADH2 form. 2 ATP also form.</a:t>
            </a:r>
          </a:p>
        </p:txBody>
      </p:sp>
      <p:sp>
        <p:nvSpPr>
          <p:cNvPr id="40985" name="Rectangle 25" descr="07COa"/>
          <p:cNvSpPr>
            <a:spLocks noChangeArrowheads="1"/>
          </p:cNvSpPr>
          <p:nvPr/>
        </p:nvSpPr>
        <p:spPr bwMode="auto">
          <a:xfrm>
            <a:off x="5638800" y="46831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c</a:t>
            </a:r>
            <a:r>
              <a:rPr lang="en-US" sz="1400" b="1"/>
              <a:t> The third and final stage, electron transfer phosphorylation, occurs inside mitochondria. 10 NADH and 2 FADH2 donate electrons and hydrogen ions at electron transfer chains.</a:t>
            </a:r>
          </a:p>
          <a:p>
            <a:pPr eaLnBrk="1" hangingPunct="1"/>
            <a:r>
              <a:rPr lang="en-US" sz="1400" b="1"/>
              <a:t>Electron flow through the chains sets up H+ gradients that drive ATP formation. Oxygen</a:t>
            </a:r>
          </a:p>
        </p:txBody>
      </p:sp>
      <p:sp>
        <p:nvSpPr>
          <p:cNvPr id="26" name="TextBox 25"/>
          <p:cNvSpPr txBox="1"/>
          <p:nvPr/>
        </p:nvSpPr>
        <p:spPr>
          <a:xfrm>
            <a:off x="3352800" y="2667000"/>
            <a:ext cx="777777" cy="338554"/>
          </a:xfrm>
          <a:prstGeom prst="rect">
            <a:avLst/>
          </a:prstGeom>
          <a:noFill/>
        </p:spPr>
        <p:txBody>
          <a:bodyPr wrap="none" rtlCol="0">
            <a:spAutoFit/>
          </a:bodyPr>
          <a:lstStyle/>
          <a:p>
            <a:r>
              <a:rPr lang="en-US" sz="1600" dirty="0" smtClean="0"/>
              <a:t>6 CO2</a:t>
            </a:r>
            <a:endParaRPr lang="en-US" sz="16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a:solidFill>
                  <a:srgbClr val="339966"/>
                </a:solidFill>
                <a:latin typeface="Arial" charset="0"/>
                <a:ea typeface="Arial" charset="0"/>
                <a:cs typeface="Arial" charset="0"/>
              </a:rPr>
              <a:t>Fermentation</a:t>
            </a:r>
          </a:p>
        </p:txBody>
      </p:sp>
      <p:sp>
        <p:nvSpPr>
          <p:cNvPr id="17411" name="Text Placeholder 2"/>
          <p:cNvSpPr>
            <a:spLocks noGrp="1"/>
          </p:cNvSpPr>
          <p:nvPr>
            <p:ph type="body" idx="1"/>
          </p:nvPr>
        </p:nvSpPr>
        <p:spPr>
          <a:xfrm>
            <a:off x="152400" y="1600201"/>
            <a:ext cx="8534400" cy="2590799"/>
          </a:xfrm>
        </p:spPr>
        <p:txBody>
          <a:bodyPr/>
          <a:lstStyle/>
          <a:p>
            <a:pPr lvl="1">
              <a:buFont typeface="Wingdings" charset="2"/>
              <a:buChar char="§"/>
            </a:pPr>
            <a:r>
              <a:rPr lang="en-US" sz="2400" b="1" dirty="0" smtClean="0">
                <a:solidFill>
                  <a:srgbClr val="000000"/>
                </a:solidFill>
                <a:latin typeface="Arial" charset="0"/>
                <a:ea typeface="Arial" charset="0"/>
                <a:cs typeface="Arial" charset="0"/>
              </a:rPr>
              <a:t>Glycolysis (2 ATP/glucose)</a:t>
            </a:r>
          </a:p>
          <a:p>
            <a:pPr lvl="1">
              <a:buFont typeface="Wingdings" charset="2"/>
              <a:buChar char="§"/>
            </a:pPr>
            <a:r>
              <a:rPr lang="en-US" sz="2400" b="1" dirty="0" smtClean="0">
                <a:solidFill>
                  <a:srgbClr val="000000"/>
                </a:solidFill>
                <a:latin typeface="Arial" charset="0"/>
                <a:ea typeface="Arial" charset="0"/>
                <a:cs typeface="Arial" charset="0"/>
              </a:rPr>
              <a:t>E</a:t>
            </a:r>
            <a:r>
              <a:rPr lang="en-US" sz="2400" dirty="0" smtClean="0">
                <a:solidFill>
                  <a:srgbClr val="000000"/>
                </a:solidFill>
                <a:latin typeface="Arial" charset="0"/>
                <a:ea typeface="Arial" charset="0"/>
                <a:cs typeface="Arial" charset="0"/>
              </a:rPr>
              <a:t>nergy </a:t>
            </a:r>
            <a:r>
              <a:rPr lang="en-US" sz="2400" dirty="0">
                <a:solidFill>
                  <a:srgbClr val="000000"/>
                </a:solidFill>
                <a:latin typeface="Arial" charset="0"/>
                <a:ea typeface="Arial" charset="0"/>
                <a:cs typeface="Arial" charset="0"/>
              </a:rPr>
              <a:t>can be released from food molecules </a:t>
            </a:r>
            <a:r>
              <a:rPr lang="en-US" sz="2400" dirty="0" smtClean="0">
                <a:solidFill>
                  <a:srgbClr val="000000"/>
                </a:solidFill>
                <a:latin typeface="Arial" charset="0"/>
                <a:ea typeface="Arial" charset="0"/>
                <a:cs typeface="Arial" charset="0"/>
              </a:rPr>
              <a:t>without oxygen</a:t>
            </a:r>
            <a:endParaRPr lang="en-US" sz="2400" dirty="0">
              <a:solidFill>
                <a:srgbClr val="000000"/>
              </a:solidFill>
              <a:latin typeface="Arial" charset="0"/>
              <a:ea typeface="Arial" charset="0"/>
              <a:cs typeface="Arial" charset="0"/>
            </a:endParaRPr>
          </a:p>
          <a:p>
            <a:pPr lvl="1">
              <a:buFont typeface="Wingdings" charset="2"/>
              <a:buChar char="§"/>
            </a:pPr>
            <a:r>
              <a:rPr lang="en-US" sz="2400" dirty="0" smtClean="0">
                <a:solidFill>
                  <a:srgbClr val="000000"/>
                </a:solidFill>
                <a:latin typeface="Arial" charset="0"/>
                <a:ea typeface="Arial" charset="0"/>
                <a:cs typeface="Arial" charset="0"/>
              </a:rPr>
              <a:t>Occurs </a:t>
            </a:r>
            <a:r>
              <a:rPr lang="en-US" sz="2400" dirty="0">
                <a:solidFill>
                  <a:srgbClr val="000000"/>
                </a:solidFill>
                <a:latin typeface="Arial" charset="0"/>
                <a:ea typeface="Arial" charset="0"/>
                <a:cs typeface="Arial" charset="0"/>
              </a:rPr>
              <a:t>in the cytoplasm of cells</a:t>
            </a:r>
          </a:p>
        </p:txBody>
      </p:sp>
      <p:pic>
        <p:nvPicPr>
          <p:cNvPr id="17412" name="Picture 2" descr="C:\Users\Alex\Desktop\art\BIO10NAE_03_09_04_005_LRIM_02.png"/>
          <p:cNvPicPr>
            <a:picLocks noChangeAspect="1" noChangeArrowheads="1"/>
          </p:cNvPicPr>
          <p:nvPr/>
        </p:nvPicPr>
        <p:blipFill>
          <a:blip r:embed="rId3" cstate="print"/>
          <a:srcRect/>
          <a:stretch>
            <a:fillRect/>
          </a:stretch>
        </p:blipFill>
        <p:spPr bwMode="auto">
          <a:xfrm>
            <a:off x="1588" y="3581400"/>
            <a:ext cx="9142412" cy="3276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Releasing Energy</a:t>
            </a:r>
          </a:p>
        </p:txBody>
      </p:sp>
      <p:sp>
        <p:nvSpPr>
          <p:cNvPr id="9219" name="Text Placeholder 2"/>
          <p:cNvSpPr>
            <a:spLocks noGrp="1"/>
          </p:cNvSpPr>
          <p:nvPr>
            <p:ph type="body" idx="1"/>
          </p:nvPr>
        </p:nvSpPr>
        <p:spPr>
          <a:xfrm>
            <a:off x="457200" y="1600200"/>
            <a:ext cx="4267200" cy="4525963"/>
          </a:xfrm>
        </p:spPr>
        <p:txBody>
          <a:bodyPr/>
          <a:lstStyle/>
          <a:p>
            <a:pPr lvl="1"/>
            <a:r>
              <a:rPr lang="en-US" smtClean="0">
                <a:solidFill>
                  <a:srgbClr val="000000"/>
                </a:solidFill>
                <a:latin typeface="Arial" charset="0"/>
                <a:ea typeface="ＭＳ Ｐゴシック" charset="-128"/>
                <a:cs typeface="Arial" charset="0"/>
              </a:rPr>
              <a:t>	Cells can release the energy stored in ATP by breaking the bonds between the second and third phosphate groups.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Because a cell can add or subtract these phosphate groups, it has an efficient way of storing and releasing energy as needed.</a:t>
            </a:r>
          </a:p>
        </p:txBody>
      </p:sp>
      <p:pic>
        <p:nvPicPr>
          <p:cNvPr id="9220" name="Picture 2" descr="C:\Users\Alex\Desktop\art\BIO10NAE_03_08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32100" name="Picture 4"/>
          <p:cNvPicPr>
            <a:picLocks noChangeAspect="1" noChangeArrowheads="1"/>
          </p:cNvPicPr>
          <p:nvPr/>
        </p:nvPicPr>
        <p:blipFill>
          <a:blip r:embed="rId3" cstate="print"/>
          <a:srcRect/>
          <a:stretch>
            <a:fillRect/>
          </a:stretch>
        </p:blipFill>
        <p:spPr bwMode="auto">
          <a:xfrm>
            <a:off x="1833563" y="914400"/>
            <a:ext cx="5481637" cy="58674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Desktop\art\BIO10NAE_03_09_04_005_LRIM_03.png"/>
          <p:cNvPicPr>
            <a:picLocks noChangeAspect="1" noChangeArrowheads="1"/>
          </p:cNvPicPr>
          <p:nvPr/>
        </p:nvPicPr>
        <p:blipFill>
          <a:blip r:embed="rId3" cstate="print"/>
          <a:srcRect/>
          <a:stretch>
            <a:fillRect/>
          </a:stretch>
        </p:blipFill>
        <p:spPr bwMode="auto">
          <a:xfrm>
            <a:off x="1588" y="2057400"/>
            <a:ext cx="9142412" cy="4572000"/>
          </a:xfrm>
          <a:prstGeom prst="rect">
            <a:avLst/>
          </a:prstGeom>
          <a:noFill/>
          <a:ln w="9525">
            <a:noFill/>
            <a:miter lim="800000"/>
            <a:headEnd/>
            <a:tailEnd/>
          </a:ln>
        </p:spPr>
      </p:pic>
      <p:sp>
        <p:nvSpPr>
          <p:cNvPr id="19459" name="Title 1"/>
          <p:cNvSpPr>
            <a:spLocks noGrp="1"/>
          </p:cNvSpPr>
          <p:nvPr>
            <p:ph type="title"/>
          </p:nvPr>
        </p:nvSpPr>
        <p:spPr>
          <a:xfrm>
            <a:off x="457200" y="609600"/>
            <a:ext cx="8229600" cy="609600"/>
          </a:xfrm>
        </p:spPr>
        <p:txBody>
          <a:bodyPr/>
          <a:lstStyle/>
          <a:p>
            <a:r>
              <a:rPr lang="en-US" sz="2400" b="1" dirty="0">
                <a:solidFill>
                  <a:srgbClr val="3366FF"/>
                </a:solidFill>
                <a:latin typeface="Arial" charset="0"/>
                <a:ea typeface="Arial" charset="0"/>
                <a:cs typeface="Arial" charset="0"/>
              </a:rPr>
              <a:t>Alcoholic Fermentation</a:t>
            </a:r>
          </a:p>
        </p:txBody>
      </p:sp>
      <p:sp>
        <p:nvSpPr>
          <p:cNvPr id="19460" name="Text Placeholder 2"/>
          <p:cNvSpPr>
            <a:spLocks noGrp="1"/>
          </p:cNvSpPr>
          <p:nvPr>
            <p:ph type="body" idx="1"/>
          </p:nvPr>
        </p:nvSpPr>
        <p:spPr>
          <a:xfrm>
            <a:off x="381000" y="1219200"/>
            <a:ext cx="8229600" cy="685800"/>
          </a:xfrm>
        </p:spPr>
        <p:txBody>
          <a:bodyPr/>
          <a:lstStyle/>
          <a:p>
            <a:pPr lvl="1">
              <a:lnSpc>
                <a:spcPct val="90000"/>
              </a:lnSpc>
            </a:pPr>
            <a:r>
              <a:rPr lang="en-US" sz="2400" dirty="0">
                <a:solidFill>
                  <a:srgbClr val="000000"/>
                </a:solidFill>
                <a:latin typeface="Arial" charset="0"/>
                <a:ea typeface="Arial" charset="0"/>
                <a:cs typeface="Arial" charset="0"/>
              </a:rPr>
              <a:t>	Yeast </a:t>
            </a:r>
            <a:r>
              <a:rPr lang="en-US" sz="2400" dirty="0" smtClean="0">
                <a:solidFill>
                  <a:srgbClr val="000000"/>
                </a:solidFill>
                <a:latin typeface="Arial" charset="0"/>
                <a:ea typeface="Arial" charset="0"/>
                <a:cs typeface="Arial" charset="0"/>
              </a:rPr>
              <a:t>produce ethyl </a:t>
            </a:r>
            <a:r>
              <a:rPr lang="en-US" sz="2400" dirty="0">
                <a:solidFill>
                  <a:srgbClr val="000000"/>
                </a:solidFill>
                <a:latin typeface="Arial" charset="0"/>
                <a:ea typeface="Arial" charset="0"/>
                <a:cs typeface="Arial" charset="0"/>
              </a:rPr>
              <a:t>alcohol and carbon dioxide </a:t>
            </a:r>
            <a:r>
              <a:rPr lang="en-US" sz="2400" dirty="0" smtClean="0">
                <a:solidFill>
                  <a:srgbClr val="000000"/>
                </a:solidFill>
                <a:latin typeface="Arial" charset="0"/>
                <a:ea typeface="Arial" charset="0"/>
                <a:cs typeface="Arial" charset="0"/>
              </a:rPr>
              <a:t>after glucose </a:t>
            </a:r>
            <a:r>
              <a:rPr lang="en-US" sz="2400" dirty="0">
                <a:solidFill>
                  <a:srgbClr val="000000"/>
                </a:solidFill>
                <a:latin typeface="Arial" charset="0"/>
                <a:ea typeface="Arial" charset="0"/>
                <a:cs typeface="Arial" charset="0"/>
              </a:rPr>
              <a:t>is split once</a:t>
            </a:r>
          </a:p>
          <a:p>
            <a:pPr lvl="1">
              <a:lnSpc>
                <a:spcPct val="90000"/>
              </a:lnSpc>
            </a:pPr>
            <a:r>
              <a:rPr lang="en-US" sz="1600" dirty="0">
                <a:solidFill>
                  <a:srgbClr val="000000"/>
                </a:solidFill>
                <a:latin typeface="Arial" charset="0"/>
                <a:ea typeface="Arial" charset="0"/>
                <a:cs typeface="Arial" charset="0"/>
              </a:rPr>
              <a:t>  </a:t>
            </a:r>
          </a:p>
          <a:p>
            <a:pPr lvl="1">
              <a:lnSpc>
                <a:spcPct val="90000"/>
              </a:lnSpc>
            </a:pPr>
            <a:r>
              <a:rPr lang="en-US" sz="1600" dirty="0">
                <a:solidFill>
                  <a:srgbClr val="000000"/>
                </a:solidFill>
                <a:latin typeface="Arial" charset="0"/>
                <a:ea typeface="Arial" charset="0"/>
                <a:cs typeface="Arial" charset="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p:spPr>
        <p:txBody>
          <a:bodyPr/>
          <a:lstStyle/>
          <a:p>
            <a:r>
              <a:rPr lang="en-US" sz="2400" b="1" dirty="0">
                <a:solidFill>
                  <a:srgbClr val="3366FF"/>
                </a:solidFill>
                <a:latin typeface="Arial" charset="0"/>
                <a:ea typeface="Arial" charset="0"/>
                <a:cs typeface="Arial" charset="0"/>
              </a:rPr>
              <a:t>Lactic Acid Fermentation</a:t>
            </a:r>
          </a:p>
        </p:txBody>
      </p:sp>
      <p:sp>
        <p:nvSpPr>
          <p:cNvPr id="20483" name="Text Placeholder 2"/>
          <p:cNvSpPr>
            <a:spLocks noGrp="1"/>
          </p:cNvSpPr>
          <p:nvPr>
            <p:ph type="body" idx="1"/>
          </p:nvPr>
        </p:nvSpPr>
        <p:spPr>
          <a:xfrm>
            <a:off x="457200" y="1295401"/>
            <a:ext cx="8229600" cy="609599"/>
          </a:xfrm>
        </p:spPr>
        <p:txBody>
          <a:bodyPr/>
          <a:lstStyle/>
          <a:p>
            <a:pPr lvl="1"/>
            <a:r>
              <a:rPr lang="en-US" dirty="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Humans produce lactic acid after glucose is split once</a:t>
            </a:r>
          </a:p>
          <a:p>
            <a:pPr lvl="1"/>
            <a:endParaRPr lang="en-US" dirty="0">
              <a:solidFill>
                <a:srgbClr val="000000"/>
              </a:solidFill>
              <a:latin typeface="Arial" charset="0"/>
              <a:ea typeface="Arial" charset="0"/>
              <a:cs typeface="Arial" charset="0"/>
            </a:endParaRPr>
          </a:p>
          <a:p>
            <a:pPr lvl="1"/>
            <a:r>
              <a:rPr lang="en-US" dirty="0">
                <a:solidFill>
                  <a:srgbClr val="000000"/>
                </a:solidFill>
                <a:latin typeface="Arial" charset="0"/>
                <a:ea typeface="Arial" charset="0"/>
                <a:cs typeface="Arial" charset="0"/>
              </a:rPr>
              <a:t>	</a:t>
            </a:r>
            <a:endParaRPr lang="en-US" dirty="0">
              <a:solidFill>
                <a:srgbClr val="000000"/>
              </a:solidFill>
              <a:latin typeface="Arial" charset="0"/>
              <a:ea typeface="Arial" charset="0"/>
              <a:cs typeface="Arial" charset="0"/>
              <a:sym typeface="Wingdings" charset="2"/>
            </a:endParaRPr>
          </a:p>
        </p:txBody>
      </p:sp>
      <p:pic>
        <p:nvPicPr>
          <p:cNvPr id="20484" name="Picture 2" descr="C:\Users\Alex\Desktop\art\BIO10NAE_03_09_04_005_LRIM_04.png"/>
          <p:cNvPicPr>
            <a:picLocks noChangeAspect="1" noChangeArrowheads="1"/>
          </p:cNvPicPr>
          <p:nvPr/>
        </p:nvPicPr>
        <p:blipFill>
          <a:blip r:embed="rId3" cstate="print"/>
          <a:srcRect/>
          <a:stretch>
            <a:fillRect/>
          </a:stretch>
        </p:blipFill>
        <p:spPr bwMode="auto">
          <a:xfrm>
            <a:off x="0" y="2133600"/>
            <a:ext cx="9142413" cy="43434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Disposition of Organic Compounds</a:t>
            </a:r>
          </a:p>
        </p:txBody>
      </p:sp>
      <p:pic>
        <p:nvPicPr>
          <p:cNvPr id="71683" name="Picture 4" descr="07T01_Disposition_Organic_Compounds"/>
          <p:cNvPicPr>
            <a:picLocks noChangeAspect="1" noChangeArrowheads="1"/>
          </p:cNvPicPr>
          <p:nvPr/>
        </p:nvPicPr>
        <p:blipFill>
          <a:blip r:embed="rId3" cstate="print"/>
          <a:srcRect/>
          <a:stretch>
            <a:fillRect/>
          </a:stretch>
        </p:blipFill>
        <p:spPr bwMode="auto">
          <a:xfrm>
            <a:off x="88900" y="1581150"/>
            <a:ext cx="8966200" cy="3694113"/>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712"/>
          <p:cNvPicPr>
            <a:picLocks noChangeAspect="1" noChangeArrowheads="1"/>
          </p:cNvPicPr>
          <p:nvPr/>
        </p:nvPicPr>
        <p:blipFill>
          <a:blip r:embed="rId3" cstate="print"/>
          <a:srcRect/>
          <a:stretch>
            <a:fillRect/>
          </a:stretch>
        </p:blipFill>
        <p:spPr bwMode="auto">
          <a:xfrm>
            <a:off x="1195388" y="120650"/>
            <a:ext cx="6764337" cy="6508750"/>
          </a:xfrm>
          <a:prstGeom prst="rect">
            <a:avLst/>
          </a:prstGeom>
          <a:noFill/>
          <a:ln w="9525">
            <a:noFill/>
            <a:miter lim="800000"/>
            <a:headEnd/>
            <a:tailEnd/>
          </a:ln>
        </p:spPr>
      </p:pic>
      <p:sp>
        <p:nvSpPr>
          <p:cNvPr id="72707" name="Rectangle 3" hidden="1"/>
          <p:cNvSpPr>
            <a:spLocks noGrp="1" noChangeArrowheads="1"/>
          </p:cNvSpPr>
          <p:nvPr>
            <p:ph type="title"/>
          </p:nvPr>
        </p:nvSpPr>
        <p:spPr>
          <a:xfrm>
            <a:off x="457200" y="-76200"/>
            <a:ext cx="8229600" cy="1143000"/>
          </a:xfrm>
        </p:spPr>
        <p:txBody>
          <a:bodyPr/>
          <a:lstStyle/>
          <a:p>
            <a:pPr eaLnBrk="1" hangingPunct="1"/>
            <a:endParaRPr lang="en-US" sz="1400" smtClean="0"/>
          </a:p>
        </p:txBody>
      </p:sp>
      <p:sp>
        <p:nvSpPr>
          <p:cNvPr id="72708" name="Rectangle 4" descr="07COa"/>
          <p:cNvSpPr>
            <a:spLocks noChangeArrowheads="1"/>
          </p:cNvSpPr>
          <p:nvPr/>
        </p:nvSpPr>
        <p:spPr bwMode="auto">
          <a:xfrm>
            <a:off x="7542213" y="6477000"/>
            <a:ext cx="1547812" cy="304800"/>
          </a:xfrm>
          <a:prstGeom prst="rect">
            <a:avLst/>
          </a:prstGeom>
          <a:noFill/>
          <a:ln w="9525">
            <a:noFill/>
            <a:miter lim="800000"/>
            <a:headEnd/>
            <a:tailEnd/>
          </a:ln>
        </p:spPr>
        <p:txBody>
          <a:bodyPr wrap="none">
            <a:spAutoFit/>
          </a:bodyPr>
          <a:lstStyle/>
          <a:p>
            <a:pPr algn="r" eaLnBrk="1" hangingPunct="1"/>
            <a:r>
              <a:rPr lang="en-US" sz="1400" b="1"/>
              <a:t>Fig. 7.12a, p.119</a:t>
            </a:r>
          </a:p>
        </p:txBody>
      </p:sp>
      <p:sp>
        <p:nvSpPr>
          <p:cNvPr id="72709" name="Text Box 5"/>
          <p:cNvSpPr txBox="1">
            <a:spLocks noChangeArrowheads="1"/>
          </p:cNvSpPr>
          <p:nvPr/>
        </p:nvSpPr>
        <p:spPr bwMode="auto">
          <a:xfrm>
            <a:off x="4191000" y="284163"/>
            <a:ext cx="698500" cy="304800"/>
          </a:xfrm>
          <a:prstGeom prst="rect">
            <a:avLst/>
          </a:prstGeom>
          <a:noFill/>
          <a:ln w="9525">
            <a:noFill/>
            <a:miter lim="800000"/>
            <a:headEnd/>
            <a:tailEnd/>
          </a:ln>
        </p:spPr>
        <p:txBody>
          <a:bodyPr wrap="none">
            <a:spAutoFit/>
          </a:bodyPr>
          <a:lstStyle/>
          <a:p>
            <a:r>
              <a:rPr lang="en-US" sz="1400" b="1"/>
              <a:t>FOOD</a:t>
            </a:r>
          </a:p>
        </p:txBody>
      </p:sp>
      <p:sp>
        <p:nvSpPr>
          <p:cNvPr id="72710" name="Text Box 6"/>
          <p:cNvSpPr txBox="1">
            <a:spLocks noChangeArrowheads="1"/>
          </p:cNvSpPr>
          <p:nvPr/>
        </p:nvSpPr>
        <p:spPr bwMode="auto">
          <a:xfrm>
            <a:off x="1905000" y="838200"/>
            <a:ext cx="500063" cy="304800"/>
          </a:xfrm>
          <a:prstGeom prst="rect">
            <a:avLst/>
          </a:prstGeom>
          <a:noFill/>
          <a:ln w="9525">
            <a:noFill/>
            <a:miter lim="800000"/>
            <a:headEnd/>
            <a:tailEnd/>
          </a:ln>
        </p:spPr>
        <p:txBody>
          <a:bodyPr wrap="none" anchor="ctr">
            <a:spAutoFit/>
          </a:bodyPr>
          <a:lstStyle/>
          <a:p>
            <a:pPr algn="ctr"/>
            <a:r>
              <a:rPr lang="en-US" sz="1400" b="1">
                <a:solidFill>
                  <a:schemeClr val="bg1"/>
                </a:solidFill>
              </a:rPr>
              <a:t>fats</a:t>
            </a:r>
          </a:p>
        </p:txBody>
      </p:sp>
      <p:sp>
        <p:nvSpPr>
          <p:cNvPr id="72711" name="Text Box 7"/>
          <p:cNvSpPr txBox="1">
            <a:spLocks noChangeArrowheads="1"/>
          </p:cNvSpPr>
          <p:nvPr/>
        </p:nvSpPr>
        <p:spPr bwMode="auto">
          <a:xfrm>
            <a:off x="3101975" y="912813"/>
            <a:ext cx="2819400" cy="220662"/>
          </a:xfrm>
          <a:prstGeom prst="rect">
            <a:avLst/>
          </a:prstGeom>
          <a:noFill/>
          <a:ln w="9525">
            <a:noFill/>
            <a:miter lim="800000"/>
            <a:headEnd/>
            <a:tailEnd/>
          </a:ln>
        </p:spPr>
        <p:txBody>
          <a:bodyPr anchor="ctr">
            <a:spAutoFit/>
          </a:bodyPr>
          <a:lstStyle/>
          <a:p>
            <a:pPr algn="ctr">
              <a:lnSpc>
                <a:spcPct val="70000"/>
              </a:lnSpc>
            </a:pPr>
            <a:r>
              <a:rPr lang="en-US" sz="1200" b="1">
                <a:solidFill>
                  <a:schemeClr val="bg1"/>
                </a:solidFill>
              </a:rPr>
              <a:t>COMPLEX CARBOHYDRATES</a:t>
            </a:r>
          </a:p>
        </p:txBody>
      </p:sp>
      <p:sp>
        <p:nvSpPr>
          <p:cNvPr id="72712" name="Text Box 8"/>
          <p:cNvSpPr txBox="1">
            <a:spLocks noChangeArrowheads="1"/>
          </p:cNvSpPr>
          <p:nvPr/>
        </p:nvSpPr>
        <p:spPr bwMode="auto">
          <a:xfrm>
            <a:off x="6373813" y="838200"/>
            <a:ext cx="1093787" cy="304800"/>
          </a:xfrm>
          <a:prstGeom prst="rect">
            <a:avLst/>
          </a:prstGeom>
          <a:noFill/>
          <a:ln w="9525">
            <a:noFill/>
            <a:miter lim="800000"/>
            <a:headEnd/>
            <a:tailEnd/>
          </a:ln>
        </p:spPr>
        <p:txBody>
          <a:bodyPr wrap="none" anchor="ctr">
            <a:spAutoFit/>
          </a:bodyPr>
          <a:lstStyle/>
          <a:p>
            <a:pPr algn="ctr"/>
            <a:r>
              <a:rPr lang="en-US" sz="1400" b="1">
                <a:solidFill>
                  <a:schemeClr val="bg1"/>
                </a:solidFill>
              </a:rPr>
              <a:t>PROTEINS</a:t>
            </a:r>
          </a:p>
        </p:txBody>
      </p:sp>
      <p:sp>
        <p:nvSpPr>
          <p:cNvPr id="72713" name="Text Box 9"/>
          <p:cNvSpPr txBox="1">
            <a:spLocks noChangeArrowheads="1"/>
          </p:cNvSpPr>
          <p:nvPr/>
        </p:nvSpPr>
        <p:spPr bwMode="auto">
          <a:xfrm>
            <a:off x="3392488" y="1255713"/>
            <a:ext cx="2292350" cy="228600"/>
          </a:xfrm>
          <a:prstGeom prst="rect">
            <a:avLst/>
          </a:prstGeom>
          <a:noFill/>
          <a:ln w="9525">
            <a:noFill/>
            <a:miter lim="800000"/>
            <a:headEnd/>
            <a:tailEnd/>
          </a:ln>
        </p:spPr>
        <p:txBody>
          <a:bodyPr wrap="none" anchor="ctr">
            <a:spAutoFit/>
          </a:bodyPr>
          <a:lstStyle/>
          <a:p>
            <a:pPr algn="ctr">
              <a:lnSpc>
                <a:spcPct val="75000"/>
              </a:lnSpc>
            </a:pPr>
            <a:r>
              <a:rPr lang="en-US" sz="1200" b="1"/>
              <a:t>glucose, other simple sugars</a:t>
            </a:r>
          </a:p>
        </p:txBody>
      </p:sp>
      <p:sp>
        <p:nvSpPr>
          <p:cNvPr id="72714" name="Text Box 10"/>
          <p:cNvSpPr txBox="1">
            <a:spLocks noChangeArrowheads="1"/>
          </p:cNvSpPr>
          <p:nvPr/>
        </p:nvSpPr>
        <p:spPr bwMode="auto">
          <a:xfrm>
            <a:off x="6329363" y="1223963"/>
            <a:ext cx="1065212" cy="274637"/>
          </a:xfrm>
          <a:prstGeom prst="rect">
            <a:avLst/>
          </a:prstGeom>
          <a:noFill/>
          <a:ln w="9525">
            <a:noFill/>
            <a:miter lim="800000"/>
            <a:headEnd/>
            <a:tailEnd/>
          </a:ln>
        </p:spPr>
        <p:txBody>
          <a:bodyPr wrap="none" anchor="ctr">
            <a:spAutoFit/>
          </a:bodyPr>
          <a:lstStyle/>
          <a:p>
            <a:pPr algn="ctr"/>
            <a:r>
              <a:rPr lang="en-US" sz="1200" b="1"/>
              <a:t>amino acids</a:t>
            </a:r>
          </a:p>
        </p:txBody>
      </p:sp>
      <p:sp>
        <p:nvSpPr>
          <p:cNvPr id="72715" name="Text Box 11"/>
          <p:cNvSpPr txBox="1">
            <a:spLocks noChangeArrowheads="1"/>
          </p:cNvSpPr>
          <p:nvPr/>
        </p:nvSpPr>
        <p:spPr bwMode="auto">
          <a:xfrm>
            <a:off x="4003675" y="2362200"/>
            <a:ext cx="1073150" cy="304800"/>
          </a:xfrm>
          <a:prstGeom prst="rect">
            <a:avLst/>
          </a:prstGeom>
          <a:noFill/>
          <a:ln w="9525">
            <a:noFill/>
            <a:miter lim="800000"/>
            <a:headEnd/>
            <a:tailEnd/>
          </a:ln>
        </p:spPr>
        <p:txBody>
          <a:bodyPr wrap="none" anchor="ctr">
            <a:spAutoFit/>
          </a:bodyPr>
          <a:lstStyle/>
          <a:p>
            <a:pPr algn="ctr"/>
            <a:r>
              <a:rPr lang="en-US" sz="1400" b="1"/>
              <a:t>Glycolysis</a:t>
            </a:r>
          </a:p>
        </p:txBody>
      </p:sp>
      <p:sp>
        <p:nvSpPr>
          <p:cNvPr id="72716" name="Text Box 12"/>
          <p:cNvSpPr txBox="1">
            <a:spLocks noChangeArrowheads="1"/>
          </p:cNvSpPr>
          <p:nvPr/>
        </p:nvSpPr>
        <p:spPr bwMode="auto">
          <a:xfrm>
            <a:off x="2266950" y="1220788"/>
            <a:ext cx="768350" cy="274637"/>
          </a:xfrm>
          <a:prstGeom prst="rect">
            <a:avLst/>
          </a:prstGeom>
          <a:noFill/>
          <a:ln w="9525">
            <a:noFill/>
            <a:miter lim="800000"/>
            <a:headEnd/>
            <a:tailEnd/>
          </a:ln>
        </p:spPr>
        <p:txBody>
          <a:bodyPr wrap="none" anchor="ctr">
            <a:spAutoFit/>
          </a:bodyPr>
          <a:lstStyle/>
          <a:p>
            <a:pPr algn="ctr"/>
            <a:r>
              <a:rPr lang="en-US" sz="1200" b="1"/>
              <a:t>glycerol</a:t>
            </a:r>
          </a:p>
        </p:txBody>
      </p:sp>
      <p:sp>
        <p:nvSpPr>
          <p:cNvPr id="72717" name="Text Box 13"/>
          <p:cNvSpPr txBox="1">
            <a:spLocks noChangeArrowheads="1"/>
          </p:cNvSpPr>
          <p:nvPr/>
        </p:nvSpPr>
        <p:spPr bwMode="auto">
          <a:xfrm>
            <a:off x="1008063" y="1270000"/>
            <a:ext cx="1276350" cy="209550"/>
          </a:xfrm>
          <a:prstGeom prst="rect">
            <a:avLst/>
          </a:prstGeom>
          <a:noFill/>
          <a:ln w="9525">
            <a:noFill/>
            <a:miter lim="800000"/>
            <a:headEnd/>
            <a:tailEnd/>
          </a:ln>
        </p:spPr>
        <p:txBody>
          <a:bodyPr anchor="ctr">
            <a:spAutoFit/>
          </a:bodyPr>
          <a:lstStyle/>
          <a:p>
            <a:pPr algn="ctr">
              <a:lnSpc>
                <a:spcPct val="70000"/>
              </a:lnSpc>
            </a:pPr>
            <a:r>
              <a:rPr lang="en-US" sz="1100" b="1"/>
              <a:t>fatty acids</a:t>
            </a:r>
          </a:p>
        </p:txBody>
      </p:sp>
      <p:sp>
        <p:nvSpPr>
          <p:cNvPr id="72718" name="Text Box 14"/>
          <p:cNvSpPr txBox="1">
            <a:spLocks noChangeArrowheads="1"/>
          </p:cNvSpPr>
          <p:nvPr/>
        </p:nvSpPr>
        <p:spPr bwMode="auto">
          <a:xfrm>
            <a:off x="3971925" y="3014663"/>
            <a:ext cx="925513" cy="304800"/>
          </a:xfrm>
          <a:prstGeom prst="rect">
            <a:avLst/>
          </a:prstGeom>
          <a:noFill/>
          <a:ln w="9525">
            <a:noFill/>
            <a:miter lim="800000"/>
            <a:headEnd/>
            <a:tailEnd/>
          </a:ln>
        </p:spPr>
        <p:txBody>
          <a:bodyPr wrap="none" anchor="ctr">
            <a:spAutoFit/>
          </a:bodyPr>
          <a:lstStyle/>
          <a:p>
            <a:pPr algn="ctr"/>
            <a:r>
              <a:rPr lang="en-US" sz="1400" b="1"/>
              <a:t>pyruvate</a:t>
            </a:r>
          </a:p>
        </p:txBody>
      </p:sp>
      <p:sp>
        <p:nvSpPr>
          <p:cNvPr id="72719" name="Text Box 15"/>
          <p:cNvSpPr txBox="1">
            <a:spLocks noChangeArrowheads="1"/>
          </p:cNvSpPr>
          <p:nvPr/>
        </p:nvSpPr>
        <p:spPr bwMode="auto">
          <a:xfrm>
            <a:off x="6429375" y="1571625"/>
            <a:ext cx="955675" cy="274638"/>
          </a:xfrm>
          <a:prstGeom prst="rect">
            <a:avLst/>
          </a:prstGeom>
          <a:noFill/>
          <a:ln w="9525">
            <a:noFill/>
            <a:miter lim="800000"/>
            <a:headEnd/>
            <a:tailEnd/>
          </a:ln>
        </p:spPr>
        <p:txBody>
          <a:bodyPr wrap="none" anchor="ctr">
            <a:spAutoFit/>
          </a:bodyPr>
          <a:lstStyle/>
          <a:p>
            <a:pPr algn="ctr"/>
            <a:r>
              <a:rPr lang="en-US" sz="1200" b="1"/>
              <a:t>acetyl-coA</a:t>
            </a:r>
          </a:p>
        </p:txBody>
      </p:sp>
      <p:sp>
        <p:nvSpPr>
          <p:cNvPr id="72720" name="Text Box 16"/>
          <p:cNvSpPr txBox="1">
            <a:spLocks noChangeArrowheads="1"/>
          </p:cNvSpPr>
          <p:nvPr/>
        </p:nvSpPr>
        <p:spPr bwMode="auto">
          <a:xfrm>
            <a:off x="3338513" y="3000375"/>
            <a:ext cx="698500" cy="304800"/>
          </a:xfrm>
          <a:prstGeom prst="rect">
            <a:avLst/>
          </a:prstGeom>
          <a:noFill/>
          <a:ln w="9525">
            <a:noFill/>
            <a:miter lim="800000"/>
            <a:headEnd/>
            <a:tailEnd/>
          </a:ln>
        </p:spPr>
        <p:txBody>
          <a:bodyPr wrap="none" anchor="ctr">
            <a:spAutoFit/>
          </a:bodyPr>
          <a:lstStyle/>
          <a:p>
            <a:pPr algn="ctr"/>
            <a:r>
              <a:rPr lang="en-US" sz="1400" b="1"/>
              <a:t>NADH</a:t>
            </a:r>
          </a:p>
        </p:txBody>
      </p:sp>
      <p:sp>
        <p:nvSpPr>
          <p:cNvPr id="72721" name="Text Box 17"/>
          <p:cNvSpPr txBox="1">
            <a:spLocks noChangeArrowheads="1"/>
          </p:cNvSpPr>
          <p:nvPr/>
        </p:nvSpPr>
        <p:spPr bwMode="auto">
          <a:xfrm>
            <a:off x="4167188" y="4248150"/>
            <a:ext cx="687387" cy="517525"/>
          </a:xfrm>
          <a:prstGeom prst="rect">
            <a:avLst/>
          </a:prstGeom>
          <a:noFill/>
          <a:ln w="9525">
            <a:noFill/>
            <a:miter lim="800000"/>
            <a:headEnd/>
            <a:tailEnd/>
          </a:ln>
        </p:spPr>
        <p:txBody>
          <a:bodyPr wrap="none" anchor="ctr">
            <a:spAutoFit/>
          </a:bodyPr>
          <a:lstStyle/>
          <a:p>
            <a:pPr algn="ctr"/>
            <a:r>
              <a:rPr lang="en-US" sz="1400" b="1"/>
              <a:t>Krebs</a:t>
            </a:r>
          </a:p>
          <a:p>
            <a:pPr algn="ctr"/>
            <a:r>
              <a:rPr lang="en-US" sz="1400" b="1"/>
              <a:t>Cycle</a:t>
            </a:r>
          </a:p>
        </p:txBody>
      </p:sp>
      <p:sp>
        <p:nvSpPr>
          <p:cNvPr id="72722" name="Text Box 18"/>
          <p:cNvSpPr txBox="1">
            <a:spLocks noChangeArrowheads="1"/>
          </p:cNvSpPr>
          <p:nvPr/>
        </p:nvSpPr>
        <p:spPr bwMode="auto">
          <a:xfrm>
            <a:off x="3581400" y="5086350"/>
            <a:ext cx="1900238" cy="304800"/>
          </a:xfrm>
          <a:prstGeom prst="rect">
            <a:avLst/>
          </a:prstGeom>
          <a:noFill/>
          <a:ln w="9525">
            <a:noFill/>
            <a:miter lim="800000"/>
            <a:headEnd/>
            <a:tailEnd/>
          </a:ln>
        </p:spPr>
        <p:txBody>
          <a:bodyPr anchor="ctr">
            <a:spAutoFit/>
          </a:bodyPr>
          <a:lstStyle/>
          <a:p>
            <a:pPr algn="ctr"/>
            <a:r>
              <a:rPr lang="en-US" sz="1400" b="1"/>
              <a:t>NADH, FADH</a:t>
            </a:r>
            <a:r>
              <a:rPr lang="en-US" sz="1400" b="1" baseline="30000"/>
              <a:t>2</a:t>
            </a:r>
            <a:endParaRPr lang="en-US" sz="1400" b="1"/>
          </a:p>
        </p:txBody>
      </p:sp>
      <p:sp>
        <p:nvSpPr>
          <p:cNvPr id="72723" name="Text Box 19"/>
          <p:cNvSpPr txBox="1">
            <a:spLocks noChangeArrowheads="1"/>
          </p:cNvSpPr>
          <p:nvPr/>
        </p:nvSpPr>
        <p:spPr bwMode="auto">
          <a:xfrm>
            <a:off x="2320925" y="1638300"/>
            <a:ext cx="608013" cy="274638"/>
          </a:xfrm>
          <a:prstGeom prst="rect">
            <a:avLst/>
          </a:prstGeom>
          <a:noFill/>
          <a:ln w="9525">
            <a:noFill/>
            <a:miter lim="800000"/>
            <a:headEnd/>
            <a:tailEnd/>
          </a:ln>
        </p:spPr>
        <p:txBody>
          <a:bodyPr wrap="none" anchor="ctr">
            <a:spAutoFit/>
          </a:bodyPr>
          <a:lstStyle/>
          <a:p>
            <a:pPr algn="ctr"/>
            <a:r>
              <a:rPr lang="en-US" sz="1200" b="1"/>
              <a:t>PGAL</a:t>
            </a:r>
          </a:p>
        </p:txBody>
      </p:sp>
      <p:sp>
        <p:nvSpPr>
          <p:cNvPr id="72724" name="Text Box 20"/>
          <p:cNvSpPr txBox="1">
            <a:spLocks noChangeArrowheads="1"/>
          </p:cNvSpPr>
          <p:nvPr/>
        </p:nvSpPr>
        <p:spPr bwMode="auto">
          <a:xfrm>
            <a:off x="1279525" y="1609725"/>
            <a:ext cx="1082675" cy="304800"/>
          </a:xfrm>
          <a:prstGeom prst="rect">
            <a:avLst/>
          </a:prstGeom>
          <a:noFill/>
          <a:ln w="9525">
            <a:noFill/>
            <a:miter lim="800000"/>
            <a:headEnd/>
            <a:tailEnd/>
          </a:ln>
        </p:spPr>
        <p:txBody>
          <a:bodyPr wrap="none" anchor="ctr">
            <a:spAutoFit/>
          </a:bodyPr>
          <a:lstStyle/>
          <a:p>
            <a:pPr algn="ctr"/>
            <a:r>
              <a:rPr lang="en-US" sz="1400" b="1"/>
              <a:t>acetyl-coA</a:t>
            </a:r>
          </a:p>
        </p:txBody>
      </p:sp>
      <p:sp>
        <p:nvSpPr>
          <p:cNvPr id="72725" name="Rectangle 21" descr="07COa"/>
          <p:cNvSpPr>
            <a:spLocks noChangeArrowheads="1"/>
          </p:cNvSpPr>
          <p:nvPr/>
        </p:nvSpPr>
        <p:spPr bwMode="auto">
          <a:xfrm>
            <a:off x="6886575" y="3644900"/>
            <a:ext cx="1108075" cy="606425"/>
          </a:xfrm>
          <a:prstGeom prst="rect">
            <a:avLst/>
          </a:prstGeom>
          <a:noFill/>
          <a:ln w="19050">
            <a:noFill/>
            <a:miter lim="800000"/>
            <a:headEnd/>
            <a:tailEnd/>
          </a:ln>
        </p:spPr>
        <p:txBody>
          <a:bodyPr wrap="none">
            <a:spAutoFit/>
          </a:bodyPr>
          <a:lstStyle/>
          <a:p>
            <a:pPr eaLnBrk="1" hangingPunct="1">
              <a:lnSpc>
                <a:spcPct val="70000"/>
              </a:lnSpc>
            </a:pPr>
            <a:r>
              <a:rPr lang="en-US" sz="1200" b="1"/>
              <a:t>oxaloacetate</a:t>
            </a:r>
          </a:p>
          <a:p>
            <a:pPr eaLnBrk="1" hangingPunct="1">
              <a:lnSpc>
                <a:spcPct val="70000"/>
              </a:lnSpc>
            </a:pPr>
            <a:r>
              <a:rPr lang="en-US" sz="1200" b="1"/>
              <a:t>or another</a:t>
            </a:r>
          </a:p>
          <a:p>
            <a:pPr eaLnBrk="1" hangingPunct="1">
              <a:lnSpc>
                <a:spcPct val="70000"/>
              </a:lnSpc>
            </a:pPr>
            <a:r>
              <a:rPr lang="en-US" sz="1200" b="1"/>
              <a:t>intermediate</a:t>
            </a:r>
          </a:p>
          <a:p>
            <a:pPr eaLnBrk="1" hangingPunct="1">
              <a:lnSpc>
                <a:spcPct val="70000"/>
              </a:lnSpc>
            </a:pPr>
            <a:r>
              <a:rPr lang="en-US" sz="1200" b="1"/>
              <a:t>of the Krebs</a:t>
            </a:r>
          </a:p>
        </p:txBody>
      </p:sp>
      <p:sp>
        <p:nvSpPr>
          <p:cNvPr id="72726" name="Rectangle 22" descr="07COa"/>
          <p:cNvSpPr>
            <a:spLocks noChangeArrowheads="1"/>
          </p:cNvSpPr>
          <p:nvPr/>
        </p:nvSpPr>
        <p:spPr bwMode="auto">
          <a:xfrm>
            <a:off x="3702050" y="5702300"/>
            <a:ext cx="1655763" cy="517525"/>
          </a:xfrm>
          <a:prstGeom prst="rect">
            <a:avLst/>
          </a:prstGeom>
          <a:noFill/>
          <a:ln w="19050">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a:t>
            </a:r>
            <a:br>
              <a:rPr lang="en-US" b="1" smtClean="0">
                <a:solidFill>
                  <a:srgbClr val="339966"/>
                </a:solidFill>
                <a:latin typeface="Arial" charset="0"/>
                <a:cs typeface="Arial" charset="0"/>
              </a:rPr>
            </a:br>
            <a:r>
              <a:rPr lang="en-US" b="1" smtClean="0">
                <a:solidFill>
                  <a:srgbClr val="339966"/>
                </a:solidFill>
                <a:latin typeface="Arial" charset="0"/>
                <a:cs typeface="Arial" charset="0"/>
              </a:rPr>
              <a:t>Cellular Respiration</a:t>
            </a:r>
          </a:p>
        </p:txBody>
      </p:sp>
      <p:sp>
        <p:nvSpPr>
          <p:cNvPr id="30723" name="Text Placeholder 2"/>
          <p:cNvSpPr>
            <a:spLocks noGrp="1"/>
          </p:cNvSpPr>
          <p:nvPr>
            <p:ph type="body" idx="1"/>
          </p:nvPr>
        </p:nvSpPr>
        <p:spPr>
          <a:xfrm>
            <a:off x="152400" y="1600200"/>
            <a:ext cx="86106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What is the relationship between photosynthesis and cellular respiration?</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Photosynthesis removes carbon dioxide from the atmosphere, and cellular respiration puts it back.  Photosynthesis releases oxygen into the atmosphere, and cellular respiration uses that oxygen to release energy from food.</a:t>
            </a:r>
          </a:p>
        </p:txBody>
      </p:sp>
      <p:pic>
        <p:nvPicPr>
          <p:cNvPr id="30724" name="Picture 3" descr="key-icon"/>
          <p:cNvPicPr>
            <a:picLocks noChangeAspect="1" noChangeArrowheads="1"/>
          </p:cNvPicPr>
          <p:nvPr/>
        </p:nvPicPr>
        <p:blipFill>
          <a:blip r:embed="rId3" cstate="print"/>
          <a:srcRect/>
          <a:stretch>
            <a:fillRect/>
          </a:stretch>
        </p:blipFill>
        <p:spPr bwMode="auto">
          <a:xfrm>
            <a:off x="304800" y="2057400"/>
            <a:ext cx="419100" cy="266700"/>
          </a:xfrm>
          <a:prstGeom prst="rect">
            <a:avLst/>
          </a:prstGeom>
          <a:noFill/>
          <a:ln w="9525">
            <a:noFill/>
            <a:miter lim="800000"/>
            <a:headEnd/>
            <a:tailEnd/>
          </a:ln>
        </p:spPr>
      </p:pic>
      <p:pic>
        <p:nvPicPr>
          <p:cNvPr id="30725" name="Picture 4" descr="key-icon"/>
          <p:cNvPicPr>
            <a:picLocks noChangeAspect="1" noChangeArrowheads="1"/>
          </p:cNvPicPr>
          <p:nvPr/>
        </p:nvPicPr>
        <p:blipFill>
          <a:blip r:embed="rId3" cstate="print"/>
          <a:srcRect/>
          <a:stretch>
            <a:fillRect/>
          </a:stretch>
        </p:blipFill>
        <p:spPr bwMode="auto">
          <a:xfrm>
            <a:off x="304800" y="3276600"/>
            <a:ext cx="419100" cy="2667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Cellular Respiration</a:t>
            </a:r>
          </a:p>
        </p:txBody>
      </p:sp>
      <p:sp>
        <p:nvSpPr>
          <p:cNvPr id="31747" name="Text Placeholder 2"/>
          <p:cNvSpPr>
            <a:spLocks noGrp="1"/>
          </p:cNvSpPr>
          <p:nvPr>
            <p:ph type="body" idx="1"/>
          </p:nvPr>
        </p:nvSpPr>
        <p:spPr>
          <a:xfrm>
            <a:off x="152400" y="1600200"/>
            <a:ext cx="47244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000" dirty="0" smtClean="0">
                <a:solidFill>
                  <a:srgbClr val="000000"/>
                </a:solidFill>
                <a:latin typeface="Arial" charset="0"/>
                <a:cs typeface="Arial" charset="0"/>
              </a:rPr>
              <a:t>Photosynthesis and cellular respiration are opposite processes. </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a:t>
            </a:r>
            <a:r>
              <a:rPr lang="en-US" sz="2000" u="sng" dirty="0" smtClean="0">
                <a:solidFill>
                  <a:srgbClr val="000000"/>
                </a:solidFill>
                <a:latin typeface="Arial" charset="0"/>
                <a:cs typeface="Arial" charset="0"/>
              </a:rPr>
              <a:t>The energy flows in opposite directions. Photosynthesis “deposits” energy, and cellular respiration “withdraws”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The reactants of cellular respiration are the products of photosynthesis and vice versa.</a:t>
            </a:r>
          </a:p>
        </p:txBody>
      </p:sp>
      <p:pic>
        <p:nvPicPr>
          <p:cNvPr id="31748" name="Picture 2" descr="C:\Users\Alex\Desktop\art\BIO10NAE_03_09_02_005_LRIM_07.png"/>
          <p:cNvPicPr>
            <a:picLocks noChangeAspect="1" noChangeArrowheads="1"/>
          </p:cNvPicPr>
          <p:nvPr/>
        </p:nvPicPr>
        <p:blipFill>
          <a:blip r:embed="rId3" cstate="print"/>
          <a:srcRect/>
          <a:stretch>
            <a:fillRect/>
          </a:stretch>
        </p:blipFill>
        <p:spPr bwMode="auto">
          <a:xfrm>
            <a:off x="4546600" y="1371600"/>
            <a:ext cx="4267200" cy="49530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Cellular Respiration</a:t>
            </a:r>
          </a:p>
        </p:txBody>
      </p:sp>
      <p:sp>
        <p:nvSpPr>
          <p:cNvPr id="32771" name="Text Placeholder 2"/>
          <p:cNvSpPr>
            <a:spLocks noGrp="1"/>
          </p:cNvSpPr>
          <p:nvPr>
            <p:ph type="body" idx="1"/>
          </p:nvPr>
        </p:nvSpPr>
        <p:spPr>
          <a:xfrm>
            <a:off x="152400" y="1600200"/>
            <a:ext cx="44958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The release of energy by cellular respiration takes place in plants, animals, fungi, </a:t>
            </a:r>
            <a:r>
              <a:rPr lang="en-US" sz="2400" dirty="0" err="1" smtClean="0">
                <a:solidFill>
                  <a:srgbClr val="000000"/>
                </a:solidFill>
                <a:latin typeface="Arial" charset="0"/>
                <a:cs typeface="Arial" charset="0"/>
              </a:rPr>
              <a:t>protists</a:t>
            </a:r>
            <a:r>
              <a:rPr lang="en-US" sz="2400" dirty="0" smtClean="0">
                <a:solidFill>
                  <a:srgbClr val="000000"/>
                </a:solidFill>
                <a:latin typeface="Arial" charset="0"/>
                <a:cs typeface="Arial" charset="0"/>
              </a:rPr>
              <a:t>, and most bacteria.</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Energy capture by photosynthesis occurs only in plants, algae, and some bacteria.</a:t>
            </a:r>
          </a:p>
        </p:txBody>
      </p:sp>
      <p:pic>
        <p:nvPicPr>
          <p:cNvPr id="32772"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1143000"/>
            <a:ext cx="5791200" cy="4643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1376</Words>
  <Application>Microsoft Office PowerPoint</Application>
  <PresentationFormat>On-screen Show (4:3)</PresentationFormat>
  <Paragraphs>567</Paragraphs>
  <Slides>98</Slides>
  <Notes>98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THINK ABOUT IT</vt:lpstr>
      <vt:lpstr>Chemical Energy and ATP</vt:lpstr>
      <vt:lpstr>ENERGY MOLECULES in the CELL</vt:lpstr>
      <vt:lpstr>Chemical Energy and Food</vt:lpstr>
      <vt:lpstr>Chemical Energy and Food</vt:lpstr>
      <vt:lpstr>Chemical Energy and ATP</vt:lpstr>
      <vt:lpstr>Chemical Energy and ATP</vt:lpstr>
      <vt:lpstr>Storing Energy</vt:lpstr>
      <vt:lpstr>Releasing Energy</vt:lpstr>
      <vt:lpstr>Using Biochemical Energy</vt:lpstr>
      <vt:lpstr>Using Biochemical Energy</vt:lpstr>
      <vt:lpstr>Using Biochemical Energy</vt:lpstr>
      <vt:lpstr>Heterotrophs and Autotrophs</vt:lpstr>
      <vt:lpstr>Heterotrophs and Autotrophs</vt:lpstr>
      <vt:lpstr>Heterotrophs and Autotrophs</vt:lpstr>
      <vt:lpstr>Photosynthesis and Cellular Respiration</vt:lpstr>
      <vt:lpstr>Photosynthesis and Cellular Respiration</vt:lpstr>
      <vt:lpstr>Slide 18</vt:lpstr>
      <vt:lpstr>Slide 19</vt:lpstr>
      <vt:lpstr>Figure 10.2  Focusing in on the location of photosynthesis in a plant</vt:lpstr>
      <vt:lpstr>Slide 21</vt:lpstr>
      <vt:lpstr>Chlorophyll and Chloroplasts</vt:lpstr>
      <vt:lpstr>Light</vt:lpstr>
      <vt:lpstr>Light</vt:lpstr>
      <vt:lpstr>Pigments</vt:lpstr>
      <vt:lpstr>Chloroplasts</vt:lpstr>
      <vt:lpstr>Chloroplasts</vt:lpstr>
      <vt:lpstr>Energy Collection</vt:lpstr>
      <vt:lpstr>An Overview of Photosynthesis</vt:lpstr>
      <vt:lpstr>An Overview of Photosynthesis</vt:lpstr>
      <vt:lpstr>An Overview of Photosynthesis</vt:lpstr>
      <vt:lpstr>The End Results</vt:lpstr>
      <vt:lpstr>THINK ABOUT IT</vt:lpstr>
      <vt:lpstr>The Light-Dependent Reactions: Generating ATP and NADPH</vt:lpstr>
      <vt:lpstr>The Light-Dependent Reactions: Generating ATP and NADPH</vt:lpstr>
      <vt:lpstr>The Light-Dependent Reactions: Generating ATP and NADPH</vt:lpstr>
      <vt:lpstr>The Light-Dependent Reactions: Generating ATP and NADPH</vt:lpstr>
      <vt:lpstr>Light-Dependent Reactions </vt:lpstr>
      <vt:lpstr>Photosystem II</vt:lpstr>
      <vt:lpstr>Photosystem II</vt:lpstr>
      <vt:lpstr>Photosystem II</vt:lpstr>
      <vt:lpstr>Electron Transport Chain</vt:lpstr>
      <vt:lpstr>Electron Transport Chain</vt:lpstr>
      <vt:lpstr>Photosystem I</vt:lpstr>
      <vt:lpstr>Photosystem I</vt:lpstr>
      <vt:lpstr>Hydrogen Ion Movement and ATP Formation</vt:lpstr>
      <vt:lpstr>Hydrogen Ion Movement and ATP Formation</vt:lpstr>
      <vt:lpstr>Light-Dependent Reactions </vt:lpstr>
      <vt:lpstr>Hydrogen Ion Movement and ATP Formation</vt:lpstr>
      <vt:lpstr>Hydrogen Ion Movement and ATP Formation</vt:lpstr>
      <vt:lpstr>Hydrogen Ion Movement and ATP Formation</vt:lpstr>
      <vt:lpstr>Hydrogen Ion Movement and ATP Formation</vt:lpstr>
      <vt:lpstr>Summary of Light-Dependent Reactions</vt:lpstr>
      <vt:lpstr>Light-Dependent Reactions </vt:lpstr>
      <vt:lpstr>The Light-Independent Reactions: Producing Sugars</vt:lpstr>
      <vt:lpstr>The Light-Independent Reactions: Producing Sugars</vt:lpstr>
      <vt:lpstr>The Light-Independent Reactions: Producing Sugars</vt:lpstr>
      <vt:lpstr>Carbon Dioxide Enters the Cycle</vt:lpstr>
      <vt:lpstr>Carbon Dioxide Enters the Cycle</vt:lpstr>
      <vt:lpstr>Carbon Dioxide Enters the Cycle</vt:lpstr>
      <vt:lpstr>Sugar Production</vt:lpstr>
      <vt:lpstr>Sugar Production</vt:lpstr>
      <vt:lpstr>Summary of the Calvin Cycle</vt:lpstr>
      <vt:lpstr>Summary of the Calvin Cycle</vt:lpstr>
      <vt:lpstr>Summary of the Calvin Cycle</vt:lpstr>
      <vt:lpstr>The End Results</vt:lpstr>
      <vt:lpstr>Factors Affecting Photosynthesis</vt:lpstr>
      <vt:lpstr>Factors Affecting Photosynthesis</vt:lpstr>
      <vt:lpstr>Temperature, Light, and Water</vt:lpstr>
      <vt:lpstr>Temperature, Light, and Water</vt:lpstr>
      <vt:lpstr>Temperature, Light, and Water</vt:lpstr>
      <vt:lpstr>Photosynthesis Under Extreme Conditions</vt:lpstr>
      <vt:lpstr>C4 Photosynthesis</vt:lpstr>
      <vt:lpstr>Slide 74</vt:lpstr>
      <vt:lpstr>CAM Plants</vt:lpstr>
      <vt:lpstr>CAM Plants</vt:lpstr>
      <vt:lpstr>Overview of Cellular Respiration</vt:lpstr>
      <vt:lpstr>THREE Stages of Cellular Respiration</vt:lpstr>
      <vt:lpstr>Slide 79</vt:lpstr>
      <vt:lpstr>Glycolysis</vt:lpstr>
      <vt:lpstr>Stages of Cellular Respiration</vt:lpstr>
      <vt:lpstr>Slide 82</vt:lpstr>
      <vt:lpstr>Stages of Cellular Respiration</vt:lpstr>
      <vt:lpstr>Stages of Cellular Respiration</vt:lpstr>
      <vt:lpstr>Oxygen and Energy</vt:lpstr>
      <vt:lpstr>Figure 9.15  Chemiosmosis couples the electron transport chain to ATP synthesis</vt:lpstr>
      <vt:lpstr>Slide 87</vt:lpstr>
      <vt:lpstr>Slide 88</vt:lpstr>
      <vt:lpstr>Fermentation</vt:lpstr>
      <vt:lpstr>Slide 90</vt:lpstr>
      <vt:lpstr>Alcoholic Fermentation</vt:lpstr>
      <vt:lpstr>Lactic Acid Fermentation</vt:lpstr>
      <vt:lpstr>Disposition of Organic Compounds</vt:lpstr>
      <vt:lpstr>Slide 94</vt:lpstr>
      <vt:lpstr>Comparing Photosynthesis and  Cellular Respiration</vt:lpstr>
      <vt:lpstr>Comparing Photosynthesis and Cellular Respiration</vt:lpstr>
      <vt:lpstr>Comparing Photosynthesis and Cellular Respiration</vt:lpstr>
      <vt:lpstr>Slide 98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jim</cp:lastModifiedBy>
  <cp:revision>78</cp:revision>
  <dcterms:created xsi:type="dcterms:W3CDTF">2009-04-30T00:20:54Z</dcterms:created>
  <dcterms:modified xsi:type="dcterms:W3CDTF">2012-01-29T15:45:44Z</dcterms:modified>
</cp:coreProperties>
</file>