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1" r:id="rId3"/>
    <p:sldId id="267" r:id="rId4"/>
    <p:sldId id="264" r:id="rId5"/>
    <p:sldId id="265" r:id="rId6"/>
    <p:sldId id="269" r:id="rId7"/>
    <p:sldId id="271" r:id="rId8"/>
    <p:sldId id="283" r:id="rId9"/>
    <p:sldId id="274" r:id="rId10"/>
    <p:sldId id="275" r:id="rId11"/>
    <p:sldId id="284" r:id="rId12"/>
    <p:sldId id="280" r:id="rId13"/>
    <p:sldId id="276" r:id="rId14"/>
    <p:sldId id="278" r:id="rId15"/>
    <p:sldId id="272" r:id="rId16"/>
    <p:sldId id="285" r:id="rId17"/>
    <p:sldId id="282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77537" autoAdjust="0"/>
  </p:normalViewPr>
  <p:slideViewPr>
    <p:cSldViewPr>
      <p:cViewPr varScale="1">
        <p:scale>
          <a:sx n="60" d="100"/>
          <a:sy n="60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A4CAD-4B76-4F23-90B7-953406E2A1AE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ED6F9-1D45-42C6-B701-8EC7BAFA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5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Alternative Splicing Allows Cells to Generate Multiple Functional Transcript Variants from a Single DNA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7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A4 adheres</a:t>
            </a:r>
            <a:r>
              <a:rPr lang="en-US" baseline="0" dirty="0" smtClean="0"/>
              <a:t> to VCAM – promotes both </a:t>
            </a:r>
            <a:r>
              <a:rPr lang="en-US" baseline="0" dirty="0" err="1" smtClean="0"/>
              <a:t>intravasation</a:t>
            </a:r>
            <a:r>
              <a:rPr lang="en-US" baseline="0" dirty="0" smtClean="0"/>
              <a:t> and extravasation</a:t>
            </a:r>
          </a:p>
          <a:p>
            <a:endParaRPr lang="en-US" dirty="0" smtClean="0"/>
          </a:p>
          <a:p>
            <a:r>
              <a:rPr lang="en-US" dirty="0" smtClean="0"/>
              <a:t>When activated, the combo</a:t>
            </a:r>
            <a:r>
              <a:rPr lang="en-US" baseline="0" dirty="0" smtClean="0"/>
              <a:t> of a4 full length and a4B decreases adhesion to OPN, FN-cs1 and VCAM-1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Mechanism</a:t>
            </a:r>
            <a:r>
              <a:rPr lang="en-US" baseline="0" dirty="0" smtClean="0"/>
              <a:t> of inhibition is due to a dominant negative effect of VCAM1</a:t>
            </a:r>
          </a:p>
          <a:p>
            <a:r>
              <a:rPr lang="en-US" baseline="0" dirty="0" err="1" smtClean="0"/>
              <a:t>Fn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fibronectin</a:t>
            </a:r>
            <a:endParaRPr lang="en-US" baseline="0" dirty="0" smtClean="0"/>
          </a:p>
          <a:p>
            <a:r>
              <a:rPr lang="en-US" baseline="0" dirty="0" smtClean="0"/>
              <a:t>OPN = </a:t>
            </a:r>
            <a:r>
              <a:rPr lang="en-US" baseline="0" dirty="0" err="1" smtClean="0"/>
              <a:t>osteopontin</a:t>
            </a:r>
            <a:endParaRPr lang="en-US" baseline="0" dirty="0" smtClean="0"/>
          </a:p>
          <a:p>
            <a:r>
              <a:rPr lang="en-US" baseline="0" dirty="0" err="1" smtClean="0"/>
              <a:t>Pp</a:t>
            </a:r>
            <a:r>
              <a:rPr lang="en-US" baseline="0" dirty="0" smtClean="0"/>
              <a:t>-WF = pro=polypeptide of von </a:t>
            </a:r>
            <a:r>
              <a:rPr lang="en-US" baseline="0" dirty="0" err="1" smtClean="0"/>
              <a:t>wildebrand</a:t>
            </a:r>
            <a:r>
              <a:rPr lang="en-US" baseline="0" dirty="0" smtClean="0"/>
              <a:t> factor</a:t>
            </a:r>
          </a:p>
          <a:p>
            <a:r>
              <a:rPr lang="en-US" baseline="0" dirty="0" smtClean="0"/>
              <a:t>FN-CS1 = CS1 domain of </a:t>
            </a:r>
            <a:r>
              <a:rPr lang="en-US" baseline="0" dirty="0" err="1" smtClean="0"/>
              <a:t>fibronectin</a:t>
            </a:r>
            <a:endParaRPr lang="en-US" baseline="0" dirty="0" smtClean="0"/>
          </a:p>
          <a:p>
            <a:r>
              <a:rPr lang="en-US" baseline="0" dirty="0" smtClean="0"/>
              <a:t>VCAM-1 = vascular cell adhesion molecule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5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X1 </a:t>
            </a:r>
            <a:r>
              <a:rPr lang="en-US" dirty="0" err="1" smtClean="0"/>
              <a:t>vs</a:t>
            </a:r>
            <a:r>
              <a:rPr lang="en-US" dirty="0" smtClean="0"/>
              <a:t> X2 are extracellular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varients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Hek293 cells (human </a:t>
            </a:r>
            <a:r>
              <a:rPr lang="en-US" baseline="0" dirty="0" err="1" smtClean="0"/>
              <a:t>ebryonic</a:t>
            </a:r>
            <a:r>
              <a:rPr lang="en-US" baseline="0" dirty="0" smtClean="0"/>
              <a:t> kidney)</a:t>
            </a:r>
          </a:p>
          <a:p>
            <a:r>
              <a:rPr lang="en-US" baseline="0" dirty="0" smtClean="0"/>
              <a:t>Under spreading: </a:t>
            </a:r>
          </a:p>
          <a:p>
            <a:r>
              <a:rPr lang="en-US" baseline="0" dirty="0" smtClean="0"/>
              <a:t>A = mock transfected</a:t>
            </a:r>
          </a:p>
          <a:p>
            <a:r>
              <a:rPr lang="en-US" dirty="0" smtClean="0"/>
              <a:t>B = a7X1B</a:t>
            </a:r>
          </a:p>
          <a:p>
            <a:r>
              <a:rPr lang="en-US" dirty="0" smtClean="0"/>
              <a:t>C</a:t>
            </a:r>
            <a:r>
              <a:rPr lang="en-US" baseline="0" dirty="0" smtClean="0"/>
              <a:t> = a7X2B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5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α9β1 integrin is a multifunctional receptor that interacts with a variety of ligands including vascular cell adhesion molecule 1,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tenascin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-C,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osteopontin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Sicor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vector.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encodes a truncated 632-aa protein, which has β-propeller domain, thigh domain, and a novel 19-aa sequence at its C-terminus. We named this isoform the short form of α9 (SFα9) and found that the predicted protein is endogenously made and expressed on the cell surface.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09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aPS2 is the primary</a:t>
            </a:r>
            <a:r>
              <a:rPr lang="en-US" baseline="0" dirty="0" smtClean="0"/>
              <a:t> insect RGD binding receptor.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</a:t>
            </a:r>
            <a:r>
              <a:rPr lang="en-US" baseline="0" dirty="0" err="1" smtClean="0"/>
              <a:t>integrins</a:t>
            </a:r>
            <a:r>
              <a:rPr lang="en-US" baseline="0" dirty="0" smtClean="0"/>
              <a:t> are largely conserved across species, they believe this is an early progenitor of many alpha </a:t>
            </a:r>
            <a:r>
              <a:rPr lang="en-US" baseline="0" dirty="0" err="1" smtClean="0"/>
              <a:t>integrins</a:t>
            </a:r>
            <a:r>
              <a:rPr lang="en-US" baseline="0" dirty="0" smtClean="0"/>
              <a:t> in vertebrates. </a:t>
            </a:r>
          </a:p>
          <a:p>
            <a:r>
              <a:rPr lang="en-US" baseline="0" dirty="0" smtClean="0"/>
              <a:t>Ex. M8 is missing exon 8 in the B-propeller, in a similar location to some a6 and a7 splicing.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77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understand a lot actually about the proteins that make up the </a:t>
            </a:r>
            <a:r>
              <a:rPr lang="en-US" dirty="0" err="1" smtClean="0"/>
              <a:t>spliceosome</a:t>
            </a:r>
            <a:r>
              <a:rPr lang="en-US" dirty="0" smtClean="0"/>
              <a:t>,</a:t>
            </a:r>
            <a:r>
              <a:rPr lang="en-US" baseline="0" dirty="0" smtClean="0"/>
              <a:t> but we don’t understand how they are regulated</a:t>
            </a:r>
          </a:p>
          <a:p>
            <a:r>
              <a:rPr lang="en-US" baseline="0" dirty="0" smtClean="0"/>
              <a:t>Or how expression levels of certain proteins determines which isoform dominates at specific points during development or in disease.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Extracellular domains</a:t>
            </a:r>
            <a:r>
              <a:rPr lang="en-US" baseline="0" dirty="0" smtClean="0"/>
              <a:t> contain </a:t>
            </a:r>
            <a:r>
              <a:rPr lang="en-US" dirty="0" smtClean="0"/>
              <a:t>7 homologous repeats which fold into the b propeller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35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specifically</a:t>
            </a:r>
            <a:r>
              <a:rPr lang="en-US" baseline="0" dirty="0" smtClean="0"/>
              <a:t> related to </a:t>
            </a:r>
            <a:r>
              <a:rPr lang="en-US" baseline="0" dirty="0" err="1" smtClean="0"/>
              <a:t>integrins</a:t>
            </a:r>
            <a:r>
              <a:rPr lang="en-US" baseline="0" dirty="0" smtClean="0"/>
              <a:t>, but…. In clear cell renal cell carcinoma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Left: 30% change was used to classify if splicing factors were up or down regulated in tumor samples, as compared to matched healthy tissue</a:t>
            </a:r>
          </a:p>
          <a:p>
            <a:r>
              <a:rPr lang="en-US" dirty="0" smtClean="0"/>
              <a:t>Right: PCR shows that</a:t>
            </a:r>
            <a:r>
              <a:rPr lang="en-US" baseline="0" dirty="0" smtClean="0"/>
              <a:t> there is more alternative splicing in higher grade tumors, although that is somewhat patient 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0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Yamada Lab.</a:t>
            </a:r>
            <a:r>
              <a:rPr lang="en-US" baseline="0" dirty="0" smtClean="0"/>
              <a:t> Fibroblasts + Chimeric Receptor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8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r>
              <a:rPr lang="en-US" baseline="0" dirty="0" smtClean="0"/>
              <a:t> mostly looks at alternative splicing in vitro, but about 15% of point mutations are thought to affect splicing, which would be organism wide.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 Trap: Large scale insertion of Markers into the genome &amp; Sequence the insertion site. Can insert </a:t>
            </a:r>
            <a:r>
              <a:rPr lang="en-US" baseline="0" dirty="0" err="1" smtClean="0"/>
              <a:t>LoxP</a:t>
            </a:r>
            <a:r>
              <a:rPr lang="en-US" baseline="0" dirty="0" smtClean="0"/>
              <a:t> sites or stop codons, etc. </a:t>
            </a:r>
          </a:p>
          <a:p>
            <a:r>
              <a:rPr lang="en-US" baseline="0" dirty="0" smtClean="0"/>
              <a:t>Classical KO: </a:t>
            </a:r>
            <a:r>
              <a:rPr lang="en-US" baseline="0" dirty="0" err="1" smtClean="0"/>
              <a:t>LoxP-Cre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Recombinase</a:t>
            </a:r>
            <a:endParaRPr lang="en-US" baseline="0" dirty="0" smtClean="0"/>
          </a:p>
          <a:p>
            <a:r>
              <a:rPr lang="en-US" baseline="0" dirty="0" smtClean="0"/>
              <a:t>Conditional KO: Tissue specific expression of </a:t>
            </a:r>
            <a:r>
              <a:rPr lang="en-US" baseline="0" dirty="0" err="1" smtClean="0"/>
              <a:t>Cre</a:t>
            </a:r>
            <a:endParaRPr lang="en-US" baseline="0" dirty="0" smtClean="0"/>
          </a:p>
          <a:p>
            <a:r>
              <a:rPr lang="en-US" baseline="0" dirty="0" smtClean="0"/>
              <a:t>Knock In: Alter Isoform expression profile.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8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Sonnenberg</a:t>
            </a:r>
            <a:r>
              <a:rPr lang="en-US" baseline="0" dirty="0" smtClean="0"/>
              <a:t> lab – keratinocytes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development and fertility of mutant mice indicated that the α6B isoform is able to fully replace the α6A protein during mouse development.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KO of one isoform happens, the other is upregulated to compensate. Sometimes it isn’t. we don’t know the mechanism. 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BL: Adhesion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Transwell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Migration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2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left: Endogenous expression of isoforms</a:t>
            </a:r>
          </a:p>
          <a:p>
            <a:endParaRPr lang="en-US" dirty="0" smtClean="0"/>
          </a:p>
          <a:p>
            <a:r>
              <a:rPr lang="en-US" dirty="0" smtClean="0"/>
              <a:t>Bottom left:</a:t>
            </a:r>
            <a:r>
              <a:rPr lang="en-US" baseline="0" dirty="0" smtClean="0"/>
              <a:t> Injection into mammary fat pad of NSG mice</a:t>
            </a:r>
          </a:p>
          <a:p>
            <a:r>
              <a:rPr lang="en-US" baseline="0" dirty="0" smtClean="0"/>
              <a:t>Top Right: Transfected cells for the a6 isoform – a6B helps growth on soft agar?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Colorectal cancer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Left: Tumor vs. matched normal</a:t>
            </a:r>
          </a:p>
          <a:p>
            <a:r>
              <a:rPr lang="en-US" dirty="0" smtClean="0"/>
              <a:t>KO a6A, decreases</a:t>
            </a:r>
            <a:r>
              <a:rPr lang="en-US" baseline="0" dirty="0" smtClean="0"/>
              <a:t> proliferation and tumor size (subcutaneous injection into nude mice)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Downstream signaling via B-catenin and DVL2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9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Conclusions: B1A cells are more spread</a:t>
            </a:r>
            <a:r>
              <a:rPr lang="en-US" baseline="0" dirty="0" smtClean="0"/>
              <a:t> and spread faster on </a:t>
            </a:r>
            <a:r>
              <a:rPr lang="en-US" baseline="0" dirty="0" err="1" smtClean="0"/>
              <a:t>fn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GD25 cells lack B1 naturally – mouse</a:t>
            </a:r>
            <a:r>
              <a:rPr lang="en-US" baseline="0" dirty="0" smtClean="0"/>
              <a:t> fibroblasts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D6F9-1D45-42C6-B701-8EC7BAFAEB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amil Sangam MN"/>
                <a:cs typeface="Tamil Sangam M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mil Sangam MN"/>
                <a:cs typeface="Tamil Sangam M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umass.edu/eod/images/1865%20logo%20black%20on%20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624"/>
            <a:ext cx="9525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5055"/>
            <a:ext cx="26479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eytonLab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921109"/>
            <a:ext cx="3662860" cy="9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8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635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35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8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635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3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amil Sangam MN"/>
                <a:cs typeface="Tamil Sangam M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mil Sangam MN"/>
                <a:cs typeface="Tamil Sangam MN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mil Sangam MN"/>
                <a:cs typeface="Tamil Sangam MN"/>
              </a:defRPr>
            </a:lvl1pPr>
          </a:lstStyle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mil Sangam MN"/>
                <a:cs typeface="Tamil Sangam MN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mil Sangam MN"/>
                <a:cs typeface="Tamil Sangam MN"/>
              </a:defRPr>
            </a:lvl1pPr>
          </a:lstStyle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81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635000"/>
          </a:xfrm>
        </p:spPr>
        <p:txBody>
          <a:bodyPr>
            <a:normAutofit/>
          </a:bodyPr>
          <a:lstStyle>
            <a:lvl1pPr algn="l">
              <a:defRPr sz="3200">
                <a:latin typeface="Tamil Sangam MN"/>
                <a:cs typeface="Tamil Sangam MN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00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635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5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32"/>
            <a:ext cx="9143998" cy="648432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85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88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3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DC2E0E-CAAF-4C97-94ED-CC89FB2919DE}" type="datetimeFigureOut">
              <a:rPr lang="en-US" smtClean="0"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390C6C-9568-42E5-AF71-0900ED197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56381"/>
            <a:ext cx="9144000" cy="0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upload.wikimedia.org/wikipedia/commons/4/4e/UMassAmherst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96" y="6588133"/>
            <a:ext cx="2120802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87315" y="6518308"/>
            <a:ext cx="133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4000B"/>
                </a:solidFill>
                <a:latin typeface="Adobe Caslon Pro"/>
                <a:cs typeface="Adobe Caslon Pro"/>
              </a:rPr>
              <a:t>@</a:t>
            </a:r>
            <a:r>
              <a:rPr lang="en-US" dirty="0" err="1" smtClean="0">
                <a:solidFill>
                  <a:srgbClr val="84000B"/>
                </a:solidFill>
                <a:latin typeface="Adobe Caslon Pro"/>
                <a:cs typeface="Adobe Caslon Pro"/>
              </a:rPr>
              <a:t>peytonlab</a:t>
            </a:r>
            <a:endParaRPr lang="en-US" dirty="0">
              <a:solidFill>
                <a:srgbClr val="84000B"/>
              </a:solidFill>
              <a:latin typeface="Adobe Caslon Pro"/>
              <a:cs typeface="Adobe Caslon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5000"/>
            <a:ext cx="9144000" cy="0"/>
          </a:xfrm>
          <a:prstGeom prst="line">
            <a:avLst/>
          </a:prstGeom>
          <a:ln w="76200">
            <a:gradFill flip="none" rotWithShape="1">
              <a:gsLst>
                <a:gs pos="44000">
                  <a:srgbClr val="800000"/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7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mil Sangam MN"/>
          <a:ea typeface="+mj-ea"/>
          <a:cs typeface="Tamil Sangam M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mil Sangam MN"/>
          <a:ea typeface="+mn-ea"/>
          <a:cs typeface="Tamil Sangam M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mil Sangam MN"/>
          <a:ea typeface="+mn-ea"/>
          <a:cs typeface="Tamil Sangam M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mil Sangam MN"/>
          <a:ea typeface="+mn-ea"/>
          <a:cs typeface="Tamil Sangam M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mil Sangam MN"/>
          <a:ea typeface="+mn-ea"/>
          <a:cs typeface="Tamil Sangam M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mil Sangam MN"/>
          <a:ea typeface="+mn-ea"/>
          <a:cs typeface="Tamil Sangam M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.silk.library.umass.edu/science/journal/1044579X/22/5" TargetMode="External"/><Relationship Id="rId5" Type="http://schemas.openxmlformats.org/officeDocument/2006/relationships/hyperlink" Target="http://www.sciencedirect.com.silk.library.umass.edu/science/journal/1044579X" TargetMode="External"/><Relationship Id="rId4" Type="http://schemas.openxmlformats.org/officeDocument/2006/relationships/hyperlink" Target="http://www.sciencedirect.com.silk.library.umass.edu/science/article/pii/S1044579X1200059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Splicing of </a:t>
            </a:r>
            <a:r>
              <a:rPr lang="en-US" dirty="0" err="1" smtClean="0"/>
              <a:t>Integrins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Alyssa Schwartz</a:t>
            </a:r>
          </a:p>
          <a:p>
            <a:r>
              <a:rPr lang="en-US" dirty="0" smtClean="0"/>
              <a:t>Group Meeting </a:t>
            </a:r>
          </a:p>
          <a:p>
            <a:r>
              <a:rPr lang="en-US" dirty="0" smtClean="0"/>
              <a:t>11-30-15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</a:rPr>
              <a:t>α</a:t>
            </a:r>
            <a:r>
              <a:rPr lang="en-US" dirty="0" smtClean="0">
                <a:latin typeface="Calibri"/>
              </a:rPr>
              <a:t>6B can replace </a:t>
            </a:r>
            <a:r>
              <a:rPr lang="el-GR" dirty="0">
                <a:latin typeface="Calibri"/>
              </a:rPr>
              <a:t>α</a:t>
            </a:r>
            <a:r>
              <a:rPr lang="en-US" dirty="0" smtClean="0">
                <a:latin typeface="Calibri"/>
              </a:rPr>
              <a:t>6A in </a:t>
            </a:r>
            <a:r>
              <a:rPr lang="en-US" dirty="0" smtClean="0"/>
              <a:t>Mouse Cardiac Development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9068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 smtClean="0"/>
              <a:t>C. </a:t>
            </a:r>
            <a:r>
              <a:rPr lang="en-US" sz="1200" dirty="0" err="1"/>
              <a:t>Gimond</a:t>
            </a:r>
            <a:r>
              <a:rPr lang="en-US" sz="1200" dirty="0"/>
              <a:t>, </a:t>
            </a:r>
            <a:r>
              <a:rPr lang="en-US" sz="1200" dirty="0" smtClean="0"/>
              <a:t>et al.  </a:t>
            </a:r>
            <a:r>
              <a:rPr lang="en-US" sz="1200" dirty="0" err="1" smtClean="0"/>
              <a:t>Cre-</a:t>
            </a:r>
            <a:r>
              <a:rPr lang="en-US" sz="1200" i="1" dirty="0" err="1" smtClean="0"/>
              <a:t>loxP</a:t>
            </a:r>
            <a:r>
              <a:rPr lang="en-US" sz="1200" dirty="0" smtClean="0"/>
              <a:t>–mediated </a:t>
            </a:r>
            <a:r>
              <a:rPr lang="en-US" sz="1200" dirty="0"/>
              <a:t>Inactivation of the </a:t>
            </a:r>
            <a:r>
              <a:rPr lang="el-GR" sz="1200" dirty="0"/>
              <a:t>α6</a:t>
            </a:r>
            <a:r>
              <a:rPr lang="en-US" sz="1200" dirty="0"/>
              <a:t>A Integrin Splice Variant In Vivo: Evidence for a Specific Functional Role of </a:t>
            </a:r>
            <a:r>
              <a:rPr lang="el-GR" sz="1200" dirty="0"/>
              <a:t>α6</a:t>
            </a:r>
            <a:r>
              <a:rPr lang="en-US" sz="1200" dirty="0"/>
              <a:t>A in Lymphocyte Migration but Not in Heart </a:t>
            </a:r>
            <a:r>
              <a:rPr lang="en-US" sz="1200" dirty="0" smtClean="0"/>
              <a:t>Development. 1998</a:t>
            </a:r>
            <a:r>
              <a:rPr lang="en-US" sz="1200" dirty="0"/>
              <a:t> // JCB vol. 143 no. 1 253-266</a:t>
            </a:r>
          </a:p>
        </p:txBody>
      </p:sp>
      <p:pic>
        <p:nvPicPr>
          <p:cNvPr id="1028" name="Picture 4" descr="Fig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7" y="838199"/>
            <a:ext cx="4784557" cy="308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g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2" y="4214552"/>
            <a:ext cx="4784558" cy="16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g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667000" cy="58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Integrin Alpha 6 Isoform B Dictates Stem-ness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6200" y="5715000"/>
            <a:ext cx="5294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Hira</a:t>
            </a:r>
            <a:r>
              <a:rPr lang="en-US" sz="1200" dirty="0"/>
              <a:t> </a:t>
            </a:r>
            <a:r>
              <a:rPr lang="en-US" sz="1200" dirty="0" err="1"/>
              <a:t>Lal</a:t>
            </a:r>
            <a:r>
              <a:rPr lang="en-US" sz="1200" dirty="0"/>
              <a:t> </a:t>
            </a:r>
            <a:r>
              <a:rPr lang="en-US" sz="1200" dirty="0" err="1"/>
              <a:t>Goel</a:t>
            </a:r>
            <a:r>
              <a:rPr lang="en-US" sz="1200" dirty="0"/>
              <a:t>, Tatiana </a:t>
            </a:r>
            <a:r>
              <a:rPr lang="en-US" sz="1200" dirty="0" err="1"/>
              <a:t>Gritsko</a:t>
            </a:r>
            <a:r>
              <a:rPr lang="en-US" sz="1200" dirty="0"/>
              <a:t>, Bryan </a:t>
            </a:r>
            <a:r>
              <a:rPr lang="en-US" sz="1200" dirty="0" err="1"/>
              <a:t>Pursell</a:t>
            </a:r>
            <a:r>
              <a:rPr lang="en-US" sz="1200" dirty="0"/>
              <a:t>, Cheng Chang, Leonard D. Shultz, Dale L. Greiner, Jens </a:t>
            </a:r>
            <a:r>
              <a:rPr lang="en-US" sz="1200" dirty="0" err="1"/>
              <a:t>Henrik</a:t>
            </a:r>
            <a:r>
              <a:rPr lang="en-US" sz="1200" dirty="0"/>
              <a:t> </a:t>
            </a:r>
            <a:r>
              <a:rPr lang="en-US" sz="1200" dirty="0" err="1"/>
              <a:t>Norum</a:t>
            </a:r>
            <a:r>
              <a:rPr lang="en-US" sz="1200" dirty="0"/>
              <a:t>, Rune </a:t>
            </a:r>
            <a:r>
              <a:rPr lang="en-US" sz="1200" dirty="0" err="1"/>
              <a:t>Toftgard</a:t>
            </a:r>
            <a:r>
              <a:rPr lang="en-US" sz="1200" dirty="0"/>
              <a:t>, Leslie M. Shaw, and Arthur M. </a:t>
            </a:r>
            <a:r>
              <a:rPr lang="en-US" sz="1200" dirty="0" err="1" smtClean="0"/>
              <a:t>Mercurio</a:t>
            </a:r>
            <a:r>
              <a:rPr lang="en-US" sz="1200" dirty="0" smtClean="0"/>
              <a:t>. Regulated </a:t>
            </a:r>
            <a:r>
              <a:rPr lang="en-US" sz="1200" dirty="0"/>
              <a:t>Splicing of the a6 Integrin Cytoplasmic Domain Determines the Fate of Breast Cancer Stem </a:t>
            </a:r>
            <a:r>
              <a:rPr lang="en-US" sz="1200" dirty="0" smtClean="0"/>
              <a:t>Cells</a:t>
            </a:r>
            <a:r>
              <a:rPr lang="en-US" sz="1200" dirty="0"/>
              <a:t>. Cell Reports 7, 747–761, May 8, 2014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8" t="56969" r="62059" b="15402"/>
          <a:stretch/>
        </p:blipFill>
        <p:spPr bwMode="auto">
          <a:xfrm>
            <a:off x="5257800" y="762000"/>
            <a:ext cx="1973179" cy="249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4" t="12202" r="28197" b="69346"/>
          <a:stretch/>
        </p:blipFill>
        <p:spPr bwMode="auto">
          <a:xfrm>
            <a:off x="152400" y="762000"/>
            <a:ext cx="4953000" cy="138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8" t="32143" r="36917" b="46598"/>
          <a:stretch/>
        </p:blipFill>
        <p:spPr bwMode="auto">
          <a:xfrm>
            <a:off x="3848" y="2274714"/>
            <a:ext cx="5101552" cy="153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1" t="78742" r="24624" b="9651"/>
          <a:stretch/>
        </p:blipFill>
        <p:spPr bwMode="auto">
          <a:xfrm>
            <a:off x="-14452" y="4369879"/>
            <a:ext cx="5181600" cy="104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2" descr="Figure thumbnail fx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5899" b="16118"/>
          <a:stretch/>
        </p:blipFill>
        <p:spPr bwMode="auto">
          <a:xfrm>
            <a:off x="5215758" y="3352800"/>
            <a:ext cx="3852042" cy="3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4202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SUM-1315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MDA-MB-435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g. 3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44003" r="14167" b="26332"/>
          <a:stretch/>
        </p:blipFill>
        <p:spPr bwMode="auto">
          <a:xfrm>
            <a:off x="2150087" y="805489"/>
            <a:ext cx="2775858" cy="18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954588" cy="80548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/>
              </a:rPr>
              <a:t>α</a:t>
            </a:r>
            <a:r>
              <a:rPr lang="en-US" dirty="0" smtClean="0"/>
              <a:t>6A Increases Proliferation and WNT signaling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56533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200" dirty="0"/>
              <a:t>Jean-François </a:t>
            </a:r>
            <a:r>
              <a:rPr lang="en-US" sz="1200" dirty="0" err="1"/>
              <a:t>Groulx</a:t>
            </a:r>
            <a:r>
              <a:rPr lang="en-US" sz="1200" dirty="0"/>
              <a:t>, </a:t>
            </a:r>
            <a:r>
              <a:rPr lang="en-US" sz="1200" dirty="0" err="1"/>
              <a:t>Véronique</a:t>
            </a:r>
            <a:r>
              <a:rPr lang="en-US" sz="1200" dirty="0"/>
              <a:t> Giroux, Marco </a:t>
            </a:r>
            <a:r>
              <a:rPr lang="en-US" sz="1200" dirty="0" err="1"/>
              <a:t>Beauséjour</a:t>
            </a:r>
            <a:r>
              <a:rPr lang="en-US" sz="1200" dirty="0"/>
              <a:t>, Salah </a:t>
            </a:r>
            <a:r>
              <a:rPr lang="en-US" sz="1200" dirty="0" err="1"/>
              <a:t>Boudjadi</a:t>
            </a:r>
            <a:r>
              <a:rPr lang="en-US" sz="1200" dirty="0"/>
              <a:t>, </a:t>
            </a:r>
            <a:r>
              <a:rPr lang="en-US" sz="1200" dirty="0" err="1"/>
              <a:t>Nuria</a:t>
            </a:r>
            <a:r>
              <a:rPr lang="en-US" sz="1200" dirty="0"/>
              <a:t> </a:t>
            </a:r>
            <a:r>
              <a:rPr lang="en-US" sz="1200" dirty="0" err="1"/>
              <a:t>Basora</a:t>
            </a:r>
            <a:r>
              <a:rPr lang="en-US" sz="1200" dirty="0"/>
              <a:t>, Julie C. Carrier and Jean-François </a:t>
            </a:r>
            <a:r>
              <a:rPr lang="en-US" sz="1200" dirty="0" smtClean="0"/>
              <a:t>Beaulieu. Integrin </a:t>
            </a:r>
            <a:r>
              <a:rPr lang="el-GR" sz="1200" dirty="0"/>
              <a:t>α6</a:t>
            </a:r>
            <a:r>
              <a:rPr lang="en-US" sz="1200" dirty="0"/>
              <a:t>A splice variant regulates proliferation and the </a:t>
            </a:r>
            <a:r>
              <a:rPr lang="en-US" sz="1200" dirty="0" err="1"/>
              <a:t>Wnt</a:t>
            </a:r>
            <a:r>
              <a:rPr lang="en-US" sz="1200" dirty="0"/>
              <a:t>/</a:t>
            </a:r>
            <a:r>
              <a:rPr lang="el-GR" sz="1200" dirty="0"/>
              <a:t>β-</a:t>
            </a:r>
            <a:r>
              <a:rPr lang="en-US" sz="1200" dirty="0"/>
              <a:t>catenin pathway in human colorectal cancer </a:t>
            </a:r>
            <a:r>
              <a:rPr lang="en-US" sz="1200" dirty="0" smtClean="0"/>
              <a:t>cells. </a:t>
            </a:r>
            <a:r>
              <a:rPr lang="it-IT" sz="1200" dirty="0" smtClean="0"/>
              <a:t>Carcinogenesis</a:t>
            </a:r>
            <a:r>
              <a:rPr lang="it-IT" sz="1200" dirty="0"/>
              <a:t> (2014) 35 (6):1217-1227.doi: 10.1093/carcin/bgu006</a:t>
            </a:r>
            <a:endParaRPr lang="en-US" sz="1200" dirty="0"/>
          </a:p>
        </p:txBody>
      </p:sp>
      <p:pic>
        <p:nvPicPr>
          <p:cNvPr id="6146" name="Picture 2" descr="Fig. 1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" y="1295400"/>
            <a:ext cx="1996094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g. 4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05" b="76238"/>
          <a:stretch/>
        </p:blipFill>
        <p:spPr bwMode="auto">
          <a:xfrm>
            <a:off x="2529494" y="2653996"/>
            <a:ext cx="1890106" cy="13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g. 4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6" b="76238"/>
          <a:stretch/>
        </p:blipFill>
        <p:spPr bwMode="auto">
          <a:xfrm>
            <a:off x="2500024" y="4166149"/>
            <a:ext cx="2425921" cy="13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45796" r="63165" b="2174"/>
          <a:stretch/>
        </p:blipFill>
        <p:spPr bwMode="auto">
          <a:xfrm>
            <a:off x="5029172" y="3076109"/>
            <a:ext cx="4008575" cy="345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16575" r="61875" b="79457"/>
          <a:stretch/>
        </p:blipFill>
        <p:spPr bwMode="auto">
          <a:xfrm>
            <a:off x="5181600" y="47633"/>
            <a:ext cx="4114828" cy="27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7" r="61875" b="40232"/>
          <a:stretch/>
        </p:blipFill>
        <p:spPr bwMode="auto">
          <a:xfrm>
            <a:off x="4761233" y="1710692"/>
            <a:ext cx="4382767" cy="141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42780" r="48028" b="28610"/>
          <a:stretch/>
        </p:blipFill>
        <p:spPr bwMode="auto">
          <a:xfrm>
            <a:off x="4648200" y="344836"/>
            <a:ext cx="4495800" cy="15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6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Integrin </a:t>
            </a:r>
            <a:r>
              <a:rPr lang="el-GR" dirty="0" smtClean="0"/>
              <a:t>β</a:t>
            </a:r>
            <a:r>
              <a:rPr lang="en-US" dirty="0" smtClean="0"/>
              <a:t>1A </a:t>
            </a:r>
            <a:r>
              <a:rPr lang="en-US" dirty="0" err="1" smtClean="0"/>
              <a:t>vs</a:t>
            </a:r>
            <a:r>
              <a:rPr lang="en-US" dirty="0" smtClean="0"/>
              <a:t> Integrin </a:t>
            </a:r>
            <a:r>
              <a:rPr lang="el-GR" dirty="0"/>
              <a:t>β</a:t>
            </a:r>
            <a:r>
              <a:rPr lang="en-US" dirty="0" smtClean="0"/>
              <a:t>1D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6497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200" dirty="0"/>
              <a:t>Christian </a:t>
            </a:r>
            <a:r>
              <a:rPr lang="en-US" sz="1200" dirty="0" err="1"/>
              <a:t>Baudoin</a:t>
            </a:r>
            <a:r>
              <a:rPr lang="en-US" sz="1200" dirty="0"/>
              <a:t>, </a:t>
            </a:r>
            <a:r>
              <a:rPr lang="en-US" sz="1200" dirty="0" smtClean="0"/>
              <a:t>Marie-José </a:t>
            </a:r>
            <a:r>
              <a:rPr lang="en-US" sz="1200" dirty="0" err="1" smtClean="0"/>
              <a:t>Goumans</a:t>
            </a:r>
            <a:r>
              <a:rPr lang="en-US" sz="1200" dirty="0"/>
              <a:t>, Christine Mummery, and</a:t>
            </a:r>
          </a:p>
          <a:p>
            <a:pPr fontAlgn="base"/>
            <a:r>
              <a:rPr lang="en-US" sz="1200" dirty="0" err="1"/>
              <a:t>Arnoud</a:t>
            </a:r>
            <a:r>
              <a:rPr lang="en-US" sz="1200" dirty="0"/>
              <a:t> </a:t>
            </a:r>
            <a:r>
              <a:rPr lang="en-US" sz="1200" dirty="0" err="1"/>
              <a:t>Sonnenberg</a:t>
            </a:r>
            <a:r>
              <a:rPr lang="en-US" sz="1200" dirty="0"/>
              <a:t>. </a:t>
            </a:r>
            <a:r>
              <a:rPr lang="en-US" sz="1200" dirty="0" smtClean="0"/>
              <a:t> Knockout </a:t>
            </a:r>
            <a:r>
              <a:rPr lang="en-US" sz="1200" dirty="0"/>
              <a:t>and </a:t>
            </a:r>
            <a:r>
              <a:rPr lang="en-US" sz="1200" dirty="0" err="1"/>
              <a:t>knockin</a:t>
            </a:r>
            <a:r>
              <a:rPr lang="en-US" sz="1200" dirty="0"/>
              <a:t> of the </a:t>
            </a:r>
            <a:r>
              <a:rPr lang="el-GR" sz="1200" dirty="0"/>
              <a:t>β1 </a:t>
            </a:r>
            <a:r>
              <a:rPr lang="en-US" sz="1200" dirty="0"/>
              <a:t>exon D define distinct roles for integrin splice variants in heart function and embryonic </a:t>
            </a:r>
            <a:r>
              <a:rPr lang="en-US" sz="1200" dirty="0" smtClean="0"/>
              <a:t>development. </a:t>
            </a:r>
            <a:r>
              <a:rPr lang="en-US" sz="1200" dirty="0"/>
              <a:t>Genes &amp; Dev.</a:t>
            </a:r>
            <a:r>
              <a:rPr lang="en-US" sz="1200" dirty="0"/>
              <a:t> 1998. 12:1202-1216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55574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Alexey M. </a:t>
            </a:r>
            <a:r>
              <a:rPr lang="en-US" sz="1200" dirty="0" err="1"/>
              <a:t>Belkin</a:t>
            </a:r>
            <a:r>
              <a:rPr lang="en-US" sz="1200" dirty="0"/>
              <a:t>, S. Francesco </a:t>
            </a:r>
            <a:r>
              <a:rPr lang="en-US" sz="1200" dirty="0" err="1"/>
              <a:t>Retta</a:t>
            </a:r>
            <a:r>
              <a:rPr lang="en-US" sz="1200" dirty="0"/>
              <a:t>, Olga Y. </a:t>
            </a:r>
            <a:r>
              <a:rPr lang="en-US" sz="1200" dirty="0" err="1"/>
              <a:t>Pletjushkina</a:t>
            </a:r>
            <a:r>
              <a:rPr lang="en-US" sz="1200" dirty="0"/>
              <a:t>, </a:t>
            </a:r>
            <a:r>
              <a:rPr lang="en-US" sz="1200" dirty="0" err="1"/>
              <a:t>Fiorella</a:t>
            </a:r>
            <a:r>
              <a:rPr lang="en-US" sz="1200" dirty="0"/>
              <a:t> Balzac,</a:t>
            </a:r>
            <a:r>
              <a:rPr lang="en-US" sz="1200" baseline="30000" dirty="0"/>
              <a:t> </a:t>
            </a:r>
            <a:r>
              <a:rPr lang="en-US" sz="1200" dirty="0"/>
              <a:t>Lorenzo </a:t>
            </a:r>
            <a:r>
              <a:rPr lang="en-US" sz="1200" dirty="0" err="1"/>
              <a:t>Silengo</a:t>
            </a:r>
            <a:r>
              <a:rPr lang="en-US" sz="1200" dirty="0"/>
              <a:t>, </a:t>
            </a:r>
            <a:r>
              <a:rPr lang="en-US" sz="1200" dirty="0" err="1"/>
              <a:t>Reinhard</a:t>
            </a:r>
            <a:r>
              <a:rPr lang="en-US" sz="1200" dirty="0"/>
              <a:t> </a:t>
            </a:r>
            <a:r>
              <a:rPr lang="en-US" sz="1200" dirty="0" err="1"/>
              <a:t>Fassler</a:t>
            </a:r>
            <a:r>
              <a:rPr lang="en-US" sz="1200" dirty="0"/>
              <a:t>,</a:t>
            </a:r>
            <a:r>
              <a:rPr lang="en-US" sz="1200" baseline="30000" dirty="0"/>
              <a:t> </a:t>
            </a:r>
            <a:r>
              <a:rPr lang="en-US" sz="1200" dirty="0"/>
              <a:t>Victor E. </a:t>
            </a:r>
            <a:r>
              <a:rPr lang="en-US" sz="1200" dirty="0" err="1"/>
              <a:t>Koteliansky</a:t>
            </a:r>
            <a:r>
              <a:rPr lang="en-US" sz="1200" dirty="0"/>
              <a:t>, Keith </a:t>
            </a:r>
            <a:r>
              <a:rPr lang="en-US" sz="1200" dirty="0" err="1"/>
              <a:t>Burridge</a:t>
            </a:r>
            <a:r>
              <a:rPr lang="en-US" sz="1200" dirty="0"/>
              <a:t>, and Guido </a:t>
            </a:r>
            <a:r>
              <a:rPr lang="en-US" sz="1200" dirty="0" err="1" smtClean="0"/>
              <a:t>Tarone</a:t>
            </a:r>
            <a:r>
              <a:rPr lang="en-US" sz="1200" dirty="0" smtClean="0"/>
              <a:t>. Muscle </a:t>
            </a:r>
            <a:r>
              <a:rPr lang="el-GR" sz="1200" dirty="0"/>
              <a:t>β1</a:t>
            </a:r>
            <a:r>
              <a:rPr lang="en-US" sz="1200" dirty="0"/>
              <a:t>D Integrin Reinforces the Cytoskeleton–Matrix Link: Modulation of Integrin Adhesive Function by Alternative </a:t>
            </a:r>
            <a:r>
              <a:rPr lang="en-US" sz="1200" dirty="0" smtClean="0"/>
              <a:t>Splicing. </a:t>
            </a:r>
            <a:r>
              <a:rPr lang="en-US" sz="1200" dirty="0"/>
              <a:t>J Cell Biol. 1997 Dec 15; 139(6): 1583–1595.</a:t>
            </a:r>
          </a:p>
        </p:txBody>
      </p:sp>
      <p:pic>
        <p:nvPicPr>
          <p:cNvPr id="16386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21625"/>
            <a:ext cx="4419600" cy="41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72436" y="852293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β1</a:t>
            </a:r>
            <a:r>
              <a:rPr lang="en-US" dirty="0"/>
              <a:t>A-CHO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63999" y="83820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 β1</a:t>
            </a:r>
            <a:r>
              <a:rPr lang="en-US" dirty="0"/>
              <a:t>D-CHO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44923" y="1524000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β1</a:t>
            </a:r>
            <a:r>
              <a:rPr lang="en-US" dirty="0"/>
              <a:t>A-GD25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44975" y="3613666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β1</a:t>
            </a:r>
            <a:r>
              <a:rPr lang="en-US" dirty="0"/>
              <a:t>A-GD25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535305" y="2590800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β1</a:t>
            </a:r>
            <a:r>
              <a:rPr lang="en-US" dirty="0"/>
              <a:t>D-GD25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40165" y="4648200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β1</a:t>
            </a:r>
            <a:r>
              <a:rPr lang="en-US" dirty="0"/>
              <a:t>D-GD25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48600" y="1667470"/>
            <a:ext cx="1283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serum-free medium on </a:t>
            </a:r>
            <a:r>
              <a:rPr lang="en-US" dirty="0" err="1"/>
              <a:t>Fn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48601" y="3801070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serum-free medium on </a:t>
            </a:r>
            <a:r>
              <a:rPr lang="en-US" dirty="0" err="1" smtClean="0"/>
              <a:t>Vitronectin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6436" y="2573319"/>
            <a:ext cx="207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Serum-free </a:t>
            </a:r>
            <a:r>
              <a:rPr lang="en-US" dirty="0"/>
              <a:t>medium on </a:t>
            </a:r>
            <a:r>
              <a:rPr lang="en-US" dirty="0" err="1"/>
              <a:t>Fn</a:t>
            </a:r>
            <a:r>
              <a:rPr lang="en-US" dirty="0"/>
              <a:t> for 30 min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6436" y="3613666"/>
            <a:ext cx="209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Serum-free </a:t>
            </a:r>
            <a:r>
              <a:rPr lang="en-US" dirty="0"/>
              <a:t>medium on </a:t>
            </a:r>
            <a:r>
              <a:rPr lang="en-US" dirty="0" err="1"/>
              <a:t>Fn</a:t>
            </a:r>
            <a:r>
              <a:rPr lang="en-US" dirty="0"/>
              <a:t> for </a:t>
            </a:r>
            <a:r>
              <a:rPr lang="en-US" dirty="0" smtClean="0"/>
              <a:t>1 hour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6436" y="4648200"/>
            <a:ext cx="2081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mAb</a:t>
            </a:r>
            <a:r>
              <a:rPr lang="en-US" dirty="0"/>
              <a:t> against human β1 integrin for 2 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1325940"/>
            <a:ext cx="572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}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3429000"/>
            <a:ext cx="572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947" y="1519451"/>
            <a:ext cx="2081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lated </a:t>
            </a:r>
            <a:r>
              <a:rPr lang="en-US" dirty="0"/>
              <a:t>on </a:t>
            </a:r>
            <a:r>
              <a:rPr lang="en-US" dirty="0" err="1"/>
              <a:t>Fn</a:t>
            </a:r>
            <a:r>
              <a:rPr lang="en-US" dirty="0"/>
              <a:t> and cultured for 1 </a:t>
            </a:r>
            <a:r>
              <a:rPr lang="en-US" dirty="0" smtClean="0"/>
              <a:t>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7" r="48745" b="32218"/>
          <a:stretch/>
        </p:blipFill>
        <p:spPr bwMode="auto">
          <a:xfrm>
            <a:off x="121951" y="990599"/>
            <a:ext cx="466591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9143998" cy="787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000" dirty="0" smtClean="0"/>
              <a:t>Integrin Alpha 4 Cytoplasmic Domain Splicing Inhibits Lung Colonization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-21526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200" dirty="0" err="1"/>
              <a:t>Hitomi</a:t>
            </a:r>
            <a:r>
              <a:rPr lang="en-US" sz="1200" dirty="0"/>
              <a:t> </a:t>
            </a:r>
            <a:r>
              <a:rPr lang="en-US" sz="1200" dirty="0" err="1" smtClean="0"/>
              <a:t>Kouro</a:t>
            </a:r>
            <a:r>
              <a:rPr lang="en-US" sz="1200" dirty="0"/>
              <a:t> </a:t>
            </a:r>
            <a:r>
              <a:rPr lang="en-US" sz="1200" dirty="0" smtClean="0"/>
              <a:t>et al. The </a:t>
            </a:r>
            <a:r>
              <a:rPr lang="en-US" sz="1200" dirty="0"/>
              <a:t>Novel </a:t>
            </a:r>
            <a:r>
              <a:rPr lang="el-GR" sz="1200" dirty="0"/>
              <a:t>α4</a:t>
            </a:r>
            <a:r>
              <a:rPr lang="en-US" sz="1200" dirty="0"/>
              <a:t>B Murine </a:t>
            </a:r>
            <a:r>
              <a:rPr lang="el-GR" sz="1200" dirty="0"/>
              <a:t>α4 </a:t>
            </a:r>
            <a:r>
              <a:rPr lang="en-US" sz="1200" dirty="0"/>
              <a:t>Integrin Protein Splicing Variant Inhibits </a:t>
            </a:r>
            <a:r>
              <a:rPr lang="el-GR" sz="1200" dirty="0"/>
              <a:t>α4 </a:t>
            </a:r>
            <a:r>
              <a:rPr lang="en-US" sz="1200" dirty="0"/>
              <a:t>Protein-dependent Cell </a:t>
            </a:r>
            <a:r>
              <a:rPr lang="en-US" sz="1200" dirty="0" smtClean="0"/>
              <a:t>Adhesion. </a:t>
            </a:r>
            <a:r>
              <a:rPr lang="en-US" sz="1200" dirty="0"/>
              <a:t>June 6, 2014 </a:t>
            </a:r>
            <a:r>
              <a:rPr lang="en-US" sz="1200" dirty="0"/>
              <a:t>The Journal of Biological </a:t>
            </a:r>
            <a:r>
              <a:rPr lang="en-US" sz="1200" dirty="0" smtClean="0"/>
              <a:t>Chemistry</a:t>
            </a:r>
            <a:r>
              <a:rPr lang="en-US" sz="1200" dirty="0"/>
              <a:t>,</a:t>
            </a:r>
            <a:r>
              <a:rPr lang="en-US" sz="1200" dirty="0"/>
              <a:t> 289,16389-16398</a:t>
            </a:r>
          </a:p>
        </p:txBody>
      </p:sp>
      <p:sp>
        <p:nvSpPr>
          <p:cNvPr id="5" name="AutoShape 2" descr="FIGURE 1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FIGURE 2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FIGURE 4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FIGURE 6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73695" r="67273" b="4404"/>
          <a:stretch/>
        </p:blipFill>
        <p:spPr bwMode="auto">
          <a:xfrm>
            <a:off x="4599925" y="3886200"/>
            <a:ext cx="4391675" cy="240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t="58729" r="36187" b="1133"/>
          <a:stretch/>
        </p:blipFill>
        <p:spPr bwMode="auto">
          <a:xfrm>
            <a:off x="4623497" y="1219200"/>
            <a:ext cx="4596703" cy="247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6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Integrin Alpha 7 Extracellular Variant Alters Phenotype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7060" y="5715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200" dirty="0" smtClean="0"/>
              <a:t>S </a:t>
            </a:r>
            <a:r>
              <a:rPr lang="en-US" sz="1200" dirty="0" err="1" smtClean="0"/>
              <a:t>Schöber</a:t>
            </a:r>
            <a:r>
              <a:rPr lang="en-US" sz="1200" dirty="0"/>
              <a:t> </a:t>
            </a:r>
            <a:r>
              <a:rPr lang="en-US" sz="1200" dirty="0" smtClean="0"/>
              <a:t>et al. The </a:t>
            </a:r>
            <a:r>
              <a:rPr lang="en-US" sz="1200" dirty="0"/>
              <a:t>Role of Extracellular and Cytoplasmic Splice Domains of </a:t>
            </a:r>
            <a:r>
              <a:rPr lang="el-GR" sz="1200" dirty="0"/>
              <a:t>α7-</a:t>
            </a:r>
            <a:r>
              <a:rPr lang="en-US" sz="1200" dirty="0"/>
              <a:t>Integrin in Cell Adhesion and Migration on </a:t>
            </a:r>
            <a:r>
              <a:rPr lang="en-US" sz="1200" dirty="0" err="1" smtClean="0"/>
              <a:t>Laminins</a:t>
            </a:r>
            <a:r>
              <a:rPr lang="en-US" sz="1200" dirty="0" smtClean="0"/>
              <a:t>. </a:t>
            </a:r>
            <a:r>
              <a:rPr lang="en-US" sz="1200" dirty="0"/>
              <a:t>Experimental Cell </a:t>
            </a:r>
            <a:r>
              <a:rPr lang="en-US" sz="1200" dirty="0" smtClean="0"/>
              <a:t>Research. Volume </a:t>
            </a:r>
            <a:r>
              <a:rPr lang="en-US" sz="1200" dirty="0"/>
              <a:t>255, Issue 2, 15 March 2000, Pages </a:t>
            </a:r>
            <a:r>
              <a:rPr lang="en-US" sz="1200" dirty="0" smtClean="0"/>
              <a:t>303–313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648200" y="5715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1200" dirty="0"/>
              <a:t>Chung-Chen Yao, Barry L. </a:t>
            </a:r>
            <a:r>
              <a:rPr lang="en-US" sz="1200" dirty="0" err="1"/>
              <a:t>Ziober</a:t>
            </a:r>
            <a:r>
              <a:rPr lang="en-US" sz="1200" dirty="0"/>
              <a:t>, Rachel M. </a:t>
            </a:r>
            <a:r>
              <a:rPr lang="en-US" sz="1200" dirty="0" err="1"/>
              <a:t>Squillace</a:t>
            </a:r>
            <a:r>
              <a:rPr lang="en-US" sz="1200" dirty="0"/>
              <a:t> and Randall H. </a:t>
            </a:r>
            <a:r>
              <a:rPr lang="en-US" sz="1200" dirty="0" smtClean="0"/>
              <a:t>Kramer. </a:t>
            </a:r>
            <a:r>
              <a:rPr lang="el-GR" sz="1200" dirty="0" smtClean="0"/>
              <a:t>α7 </a:t>
            </a:r>
            <a:r>
              <a:rPr lang="en-US" sz="1200" dirty="0"/>
              <a:t>Integrin Mediates Cell Adhesion and Migration on Specific </a:t>
            </a:r>
            <a:r>
              <a:rPr lang="en-US" sz="1200" dirty="0" err="1"/>
              <a:t>Laminin</a:t>
            </a:r>
            <a:r>
              <a:rPr lang="en-US" sz="1200" dirty="0"/>
              <a:t> </a:t>
            </a:r>
            <a:r>
              <a:rPr lang="en-US" sz="1200" dirty="0" smtClean="0"/>
              <a:t>Isoforms. </a:t>
            </a:r>
            <a:r>
              <a:rPr lang="en-US" sz="1200" dirty="0"/>
              <a:t>October 11, 1996 </a:t>
            </a:r>
            <a:r>
              <a:rPr lang="en-US" sz="1200" dirty="0"/>
              <a:t>The Journal of Biological Chemistry,</a:t>
            </a:r>
            <a:r>
              <a:rPr lang="en-US" sz="1200" dirty="0"/>
              <a:t> 271,25598-25603</a:t>
            </a:r>
          </a:p>
        </p:txBody>
      </p:sp>
      <p:pic>
        <p:nvPicPr>
          <p:cNvPr id="7" name="Picture 2" descr="Fig. 4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1"/>
          <a:stretch/>
        </p:blipFill>
        <p:spPr bwMode="auto">
          <a:xfrm>
            <a:off x="5867400" y="2895600"/>
            <a:ext cx="2895600" cy="28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3" t="19915" r="27764" b="15906"/>
          <a:stretch/>
        </p:blipFill>
        <p:spPr bwMode="auto">
          <a:xfrm>
            <a:off x="59140" y="685800"/>
            <a:ext cx="5503460" cy="43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8" t="19170" r="26609" b="52472"/>
          <a:stretch/>
        </p:blipFill>
        <p:spPr bwMode="auto">
          <a:xfrm>
            <a:off x="5943600" y="744939"/>
            <a:ext cx="2770496" cy="207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r="28855" b="39676"/>
          <a:stretch/>
        </p:blipFill>
        <p:spPr bwMode="auto">
          <a:xfrm>
            <a:off x="5410200" y="1065874"/>
            <a:ext cx="3276600" cy="327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799"/>
            <a:ext cx="9143998" cy="80165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Integrin </a:t>
            </a:r>
            <a:r>
              <a:rPr lang="el-GR" dirty="0" smtClean="0">
                <a:latin typeface="Calibri"/>
              </a:rPr>
              <a:t>α</a:t>
            </a:r>
            <a:r>
              <a:rPr lang="en-US" dirty="0" smtClean="0"/>
              <a:t>9 Lacking </a:t>
            </a:r>
            <a:r>
              <a:rPr lang="en-US" dirty="0"/>
              <a:t>I</a:t>
            </a:r>
            <a:r>
              <a:rPr lang="en-US" dirty="0" smtClean="0"/>
              <a:t>ntracellular </a:t>
            </a:r>
            <a:r>
              <a:rPr lang="en-US" dirty="0"/>
              <a:t>D</a:t>
            </a:r>
            <a:r>
              <a:rPr lang="en-US" dirty="0" smtClean="0"/>
              <a:t>omain </a:t>
            </a:r>
            <a:r>
              <a:rPr lang="en-US" dirty="0"/>
              <a:t>C</a:t>
            </a:r>
            <a:r>
              <a:rPr lang="en-US" dirty="0" smtClean="0"/>
              <a:t>reates Full Length </a:t>
            </a:r>
            <a:r>
              <a:rPr lang="el-GR" dirty="0">
                <a:latin typeface="Calibri"/>
              </a:rPr>
              <a:t>α</a:t>
            </a:r>
            <a:r>
              <a:rPr lang="en-US" dirty="0"/>
              <a:t>9 </a:t>
            </a:r>
            <a:r>
              <a:rPr lang="en-US" dirty="0" smtClean="0"/>
              <a:t>Adhesion Dependence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/>
              <a:t>Shigeyuki </a:t>
            </a:r>
            <a:r>
              <a:rPr lang="en-US" sz="1200" dirty="0" err="1"/>
              <a:t>Kon</a:t>
            </a:r>
            <a:r>
              <a:rPr lang="en-US" sz="1200" dirty="0"/>
              <a:t>, </a:t>
            </a:r>
            <a:r>
              <a:rPr lang="en-US" sz="1200" dirty="0" err="1"/>
              <a:t>Amha</a:t>
            </a:r>
            <a:r>
              <a:rPr lang="en-US" sz="1200" dirty="0"/>
              <a:t> </a:t>
            </a:r>
            <a:r>
              <a:rPr lang="en-US" sz="1200" dirty="0" err="1"/>
              <a:t>Atakilit</a:t>
            </a:r>
            <a:r>
              <a:rPr lang="en-US" sz="1200" dirty="0"/>
              <a:t>, Dean Sheppard</a:t>
            </a:r>
            <a:r>
              <a:rPr lang="en-US" sz="1200" dirty="0" smtClean="0"/>
              <a:t>. Short </a:t>
            </a:r>
            <a:r>
              <a:rPr lang="en-US" sz="1200" dirty="0"/>
              <a:t>form of α9 promotes α9β1 integrin-dependent cell adhesion by modulating the function of the full-length α9 </a:t>
            </a:r>
            <a:r>
              <a:rPr lang="en-US" sz="1200" dirty="0" smtClean="0"/>
              <a:t>subunit. </a:t>
            </a:r>
            <a:r>
              <a:rPr lang="en-US" sz="1200" dirty="0"/>
              <a:t>Experimental Cell </a:t>
            </a:r>
            <a:r>
              <a:rPr lang="en-US" sz="1200" dirty="0" smtClean="0"/>
              <a:t>Research. Volume </a:t>
            </a:r>
            <a:r>
              <a:rPr lang="en-US" sz="1200" dirty="0"/>
              <a:t>317, Issue 12, 15 July 2011, Pages </a:t>
            </a:r>
            <a:r>
              <a:rPr lang="en-US" sz="1200" dirty="0" smtClean="0"/>
              <a:t>1774–1784</a:t>
            </a:r>
            <a:endParaRPr lang="en-US" sz="1200" dirty="0"/>
          </a:p>
        </p:txBody>
      </p:sp>
      <p:sp>
        <p:nvSpPr>
          <p:cNvPr id="5" name="AutoShape 2" descr="Short form of α9 structure. (A) Schematic representation of α9 integrin and SFα9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hort form of α9 structure. (A) Schematic representation of α9 integrin and SFα9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" t="-1" r="7077" b="23799"/>
          <a:stretch/>
        </p:blipFill>
        <p:spPr bwMode="auto">
          <a:xfrm>
            <a:off x="155575" y="953814"/>
            <a:ext cx="5240448" cy="338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Expression of full-length α9 integrin subunit or SFα9 in various tumor cells.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SFα9 promotes α9-dependent cell adhesion. (A) Flow cytometric evaluation of cell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3" descr="Endogenously expressed SFα9 promotes α9-dependent cell adhesion. (A) A9A1 is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t="38627" r="47280" b="30687"/>
          <a:stretch/>
        </p:blipFill>
        <p:spPr bwMode="auto">
          <a:xfrm>
            <a:off x="-34159" y="4483720"/>
            <a:ext cx="3200401" cy="154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69313"/>
          <a:stretch/>
        </p:blipFill>
        <p:spPr bwMode="auto">
          <a:xfrm>
            <a:off x="3362572" y="4629889"/>
            <a:ext cx="5781428" cy="146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0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Splicing Structural Changes alter Ionic Activation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95600" y="5943600"/>
            <a:ext cx="615717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Thomas A. Bunch, Timmy L. Kendall, Kishore </a:t>
            </a:r>
            <a:r>
              <a:rPr lang="en-US" sz="1200" dirty="0" err="1"/>
              <a:t>Shakalya</a:t>
            </a:r>
            <a:r>
              <a:rPr lang="en-US" sz="1200" dirty="0"/>
              <a:t>, </a:t>
            </a:r>
            <a:r>
              <a:rPr lang="en-US" sz="1200" dirty="0" err="1"/>
              <a:t>Daruka</a:t>
            </a:r>
            <a:r>
              <a:rPr lang="en-US" sz="1200" dirty="0"/>
              <a:t> </a:t>
            </a:r>
            <a:r>
              <a:rPr lang="en-US" sz="1200" dirty="0" err="1"/>
              <a:t>Mahadevan</a:t>
            </a:r>
            <a:r>
              <a:rPr lang="en-US" sz="1200" dirty="0"/>
              <a:t>, Danny L. Brower.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Open Sans" pitchFamily="34" charset="0"/>
              </a:rPr>
              <a:t>Modulation of Ligand binding by alternative splicing of the αPS2 integrin subunit. Journal of Cellular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Open Sans" pitchFamily="34" charset="0"/>
              </a:rPr>
              <a:t> Biochemistry. </a:t>
            </a:r>
            <a:r>
              <a:rPr lang="en-US" sz="1200" dirty="0"/>
              <a:t>Volume 102, Issue </a:t>
            </a:r>
            <a:r>
              <a:rPr lang="en-US" sz="1200" dirty="0" smtClean="0"/>
              <a:t>1. 1 </a:t>
            </a:r>
            <a:r>
              <a:rPr lang="en-US" sz="1200" dirty="0"/>
              <a:t>September </a:t>
            </a:r>
            <a:r>
              <a:rPr lang="en-US" sz="1200" dirty="0" smtClean="0"/>
              <a:t>2007. Pages 211–223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5" name="AutoShape 2" descr="Figure 1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62000"/>
            <a:ext cx="269557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Figure 3.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7" b="10664"/>
          <a:stretch/>
        </p:blipFill>
        <p:spPr bwMode="auto">
          <a:xfrm>
            <a:off x="6477000" y="1447800"/>
            <a:ext cx="2438400" cy="325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8" descr="Figure 5. 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7"/>
          <a:stretch/>
        </p:blipFill>
        <p:spPr bwMode="auto">
          <a:xfrm>
            <a:off x="3048000" y="2209800"/>
            <a:ext cx="3048000" cy="13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2"/>
          <a:stretch/>
        </p:blipFill>
        <p:spPr bwMode="auto">
          <a:xfrm>
            <a:off x="3048000" y="3602067"/>
            <a:ext cx="3048000" cy="135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8948"/>
            <a:ext cx="7162800" cy="56180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Alternative Splicing is a complex mechanism that increases the number of human functional isoforms up to 5 fold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Extracellular Integrin splicing modifies binding affinity</a:t>
            </a:r>
          </a:p>
          <a:p>
            <a:endParaRPr lang="en-US" dirty="0" smtClean="0"/>
          </a:p>
          <a:p>
            <a:r>
              <a:rPr lang="en-US" dirty="0" smtClean="0"/>
              <a:t>Intracellular integrin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splicing alters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downstream signaling</a:t>
            </a:r>
          </a:p>
        </p:txBody>
      </p:sp>
      <p:pic>
        <p:nvPicPr>
          <p:cNvPr id="4" name="Picture 102" descr="Figure thumbnail fx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5899" b="16118"/>
          <a:stretch/>
        </p:blipFill>
        <p:spPr bwMode="auto">
          <a:xfrm>
            <a:off x="4758558" y="4390284"/>
            <a:ext cx="2480442" cy="19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263889" y="2438400"/>
            <a:ext cx="1660911" cy="17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7202" b="41697"/>
          <a:stretch/>
        </p:blipFill>
        <p:spPr bwMode="auto">
          <a:xfrm>
            <a:off x="6858000" y="777766"/>
            <a:ext cx="1895229" cy="149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7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Splicing is an Essential Step in the Central Dogma</a:t>
            </a:r>
            <a:endParaRPr lang="en-US" dirty="0"/>
          </a:p>
        </p:txBody>
      </p:sp>
      <p:pic>
        <p:nvPicPr>
          <p:cNvPr id="1028" name="Picture 4" descr="http://www.schenectady.k12.ny.us/putman/biology/data/images/transcription/euspl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28978"/>
            <a:ext cx="6874042" cy="53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0463" y="65648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Pearson, Prentice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Splice </a:t>
            </a:r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4" name="AutoShape 2" descr="Schematic of the different types of alternative splicing. Note that frequentl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199"/>
            <a:ext cx="6035899" cy="511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879" y="60915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>
                <a:hlinkClick r:id="rId4"/>
              </a:rPr>
              <a:t>Claude C. </a:t>
            </a:r>
            <a:r>
              <a:rPr lang="en-US" sz="1200" dirty="0" err="1">
                <a:hlinkClick r:id="rId4"/>
              </a:rPr>
              <a:t>Warzecha</a:t>
            </a:r>
            <a:r>
              <a:rPr lang="en-US" sz="1200" dirty="0"/>
              <a:t>, </a:t>
            </a:r>
            <a:r>
              <a:rPr lang="en-US" sz="1200" dirty="0">
                <a:hlinkClick r:id="rId4"/>
              </a:rPr>
              <a:t>Russ P. </a:t>
            </a:r>
            <a:r>
              <a:rPr lang="en-US" sz="1200" dirty="0" err="1" smtClean="0">
                <a:hlinkClick r:id="rId4"/>
              </a:rPr>
              <a:t>Carstens</a:t>
            </a:r>
            <a:r>
              <a:rPr lang="en-US" sz="1200" dirty="0" smtClean="0"/>
              <a:t>. Complex </a:t>
            </a:r>
            <a:r>
              <a:rPr lang="en-US" sz="1200" dirty="0"/>
              <a:t>changes in alternative pre-mRNA splicing play a central role in the epithelial-to-mesenchymal transition (EMT</a:t>
            </a:r>
            <a:r>
              <a:rPr lang="en-US" sz="1200" dirty="0" smtClean="0"/>
              <a:t>).</a:t>
            </a:r>
            <a:r>
              <a:rPr lang="en-US" sz="1200" dirty="0">
                <a:hlinkClick r:id="rId5" tooltip="Go to Seminars in Cancer Biology on ScienceDirect"/>
              </a:rPr>
              <a:t> Seminars in Cancer </a:t>
            </a:r>
            <a:r>
              <a:rPr lang="en-US" sz="1200" dirty="0" smtClean="0">
                <a:hlinkClick r:id="rId5" tooltip="Go to Seminars in Cancer Biology on ScienceDirect"/>
              </a:rPr>
              <a:t>Biology</a:t>
            </a:r>
            <a:r>
              <a:rPr lang="en-US" sz="1200" dirty="0" smtClean="0"/>
              <a:t>. </a:t>
            </a:r>
            <a:r>
              <a:rPr lang="en-US" sz="1200" dirty="0" smtClean="0">
                <a:hlinkClick r:id="rId6" tooltip="Go to table of contents for this volume/issue"/>
              </a:rPr>
              <a:t>Volume </a:t>
            </a:r>
            <a:r>
              <a:rPr lang="en-US" sz="1200" dirty="0">
                <a:hlinkClick r:id="rId6" tooltip="Go to table of contents for this volume/issue"/>
              </a:rPr>
              <a:t>22, Issues 5–6</a:t>
            </a:r>
            <a:r>
              <a:rPr lang="en-US" sz="1200" dirty="0"/>
              <a:t>, October 2012, Pages </a:t>
            </a:r>
            <a:r>
              <a:rPr lang="en-US" sz="1200" dirty="0" smtClean="0"/>
              <a:t>417–427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669383" y="2797850"/>
            <a:ext cx="2346102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</a:t>
            </a:r>
            <a:r>
              <a:rPr lang="en-US" b="1" dirty="0"/>
              <a:t> </a:t>
            </a:r>
            <a:r>
              <a:rPr lang="en-US" b="1" i="1" dirty="0"/>
              <a:t>D. melanogaster</a:t>
            </a:r>
            <a:r>
              <a:rPr lang="en-US" b="1" dirty="0"/>
              <a:t> </a:t>
            </a:r>
            <a:endParaRPr lang="en-US" b="1" dirty="0" smtClean="0"/>
          </a:p>
          <a:p>
            <a:pPr algn="ctr"/>
            <a:r>
              <a:rPr lang="en-US" b="1" dirty="0" smtClean="0"/>
              <a:t>gene </a:t>
            </a:r>
            <a:r>
              <a:rPr lang="en-US" b="1" dirty="0" smtClean="0"/>
              <a:t>called </a:t>
            </a:r>
            <a:r>
              <a:rPr lang="en-US" b="1" dirty="0" err="1" smtClean="0"/>
              <a:t>Dscam</a:t>
            </a:r>
            <a:r>
              <a:rPr lang="en-US" b="1" dirty="0" smtClean="0"/>
              <a:t> potentially has </a:t>
            </a:r>
            <a:r>
              <a:rPr lang="en-US" b="1" dirty="0"/>
              <a:t>38,016 splice variants</a:t>
            </a:r>
          </a:p>
        </p:txBody>
      </p:sp>
    </p:spTree>
    <p:extLst>
      <p:ext uri="{BB962C8B-B14F-4D97-AF65-F5344CB8AC3E}">
        <p14:creationId xmlns:p14="http://schemas.microsoft.com/office/powerpoint/2010/main" val="18585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"/>
            <a:ext cx="9126082" cy="677863"/>
          </a:xfrm>
        </p:spPr>
        <p:txBody>
          <a:bodyPr>
            <a:normAutofit/>
          </a:bodyPr>
          <a:lstStyle/>
          <a:p>
            <a:r>
              <a:rPr lang="en-US" dirty="0" smtClean="0"/>
              <a:t>Detection of Splice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44" y="990600"/>
            <a:ext cx="3578224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PCR – mRNA length of variants is often different</a:t>
            </a:r>
          </a:p>
          <a:p>
            <a:endParaRPr lang="en-US" dirty="0" smtClean="0"/>
          </a:p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– local fragments indicate </a:t>
            </a:r>
            <a:r>
              <a:rPr lang="en-US" dirty="0"/>
              <a:t>r</a:t>
            </a:r>
            <a:r>
              <a:rPr lang="en-US" dirty="0" smtClean="0"/>
              <a:t>elative  abundance of isoforms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0" y="762000"/>
            <a:ext cx="5056358" cy="2442865"/>
            <a:chOff x="4113400" y="3477296"/>
            <a:chExt cx="5056358" cy="24428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03" t="15373" r="34508" b="59859"/>
            <a:stretch/>
          </p:blipFill>
          <p:spPr bwMode="auto">
            <a:xfrm>
              <a:off x="4113400" y="3477296"/>
              <a:ext cx="5048845" cy="2170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13400" y="5458496"/>
              <a:ext cx="50563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R.N</a:t>
              </a:r>
              <a:r>
                <a:rPr lang="en-US" sz="1200" dirty="0"/>
                <a:t>. </a:t>
              </a:r>
              <a:r>
                <a:rPr lang="en-US" sz="1200" dirty="0" smtClean="0"/>
                <a:t>Tamura et al. Cell </a:t>
              </a:r>
              <a:r>
                <a:rPr lang="en-US" sz="1200" dirty="0"/>
                <a:t>type-specific integrin variants with alternative- a chain cytoplasmic </a:t>
              </a:r>
              <a:r>
                <a:rPr lang="en-US" sz="1200" dirty="0" smtClean="0"/>
                <a:t>domains. Proc</a:t>
              </a:r>
              <a:r>
                <a:rPr lang="en-US" sz="1200" dirty="0"/>
                <a:t>. </a:t>
              </a:r>
              <a:r>
                <a:rPr lang="en-US" sz="1200" dirty="0" err="1"/>
                <a:t>Nati</a:t>
              </a:r>
              <a:r>
                <a:rPr lang="en-US" sz="1200" dirty="0"/>
                <a:t>. Acad. Sci. USA Vol. 88, pp. 10183-10187 </a:t>
              </a:r>
              <a:r>
                <a:rPr lang="en-US" sz="1200" dirty="0" smtClean="0"/>
                <a:t>1991</a:t>
              </a:r>
              <a:endParaRPr lang="en-US" sz="1200" dirty="0"/>
            </a:p>
          </p:txBody>
        </p:sp>
      </p:grpSp>
      <p:sp>
        <p:nvSpPr>
          <p:cNvPr id="9" name="AutoShape 2" descr="Fig.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5" descr="http://www.sciencemag.org.silk.library.umass.edu/content/347/6220/1260419/F6.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8" r="50000" b="32146"/>
          <a:stretch/>
        </p:blipFill>
        <p:spPr bwMode="auto">
          <a:xfrm>
            <a:off x="3886200" y="3196230"/>
            <a:ext cx="4876800" cy="328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76400" y="6581001"/>
            <a:ext cx="54030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Uhlen</a:t>
            </a:r>
            <a:r>
              <a:rPr lang="en-US" sz="1200" dirty="0" smtClean="0"/>
              <a:t> et al. </a:t>
            </a:r>
            <a:r>
              <a:rPr lang="en-US" sz="1200" b="1" dirty="0"/>
              <a:t>Tissue-based map of the human </a:t>
            </a:r>
            <a:r>
              <a:rPr lang="en-US" sz="1200" b="1" dirty="0" smtClean="0"/>
              <a:t>proteome</a:t>
            </a:r>
            <a:r>
              <a:rPr lang="en-US" sz="1200" dirty="0" smtClean="0"/>
              <a:t>. </a:t>
            </a:r>
            <a:r>
              <a:rPr lang="en-US" sz="1200" dirty="0"/>
              <a:t>2015: </a:t>
            </a:r>
            <a:r>
              <a:rPr lang="en-US" sz="1200" dirty="0" smtClean="0"/>
              <a:t>Vol</a:t>
            </a:r>
            <a:r>
              <a:rPr lang="en-US" sz="1200" dirty="0"/>
              <a:t>. 347 no. 6220 </a:t>
            </a:r>
            <a:r>
              <a:rPr lang="en-US" sz="1200" dirty="0" smtClean="0"/>
              <a:t>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234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Integrin Protein Structure and Extracellular Modifications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60915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Annemieke</a:t>
            </a:r>
            <a:r>
              <a:rPr lang="en-US" sz="1200" dirty="0"/>
              <a:t> A. de </a:t>
            </a:r>
            <a:r>
              <a:rPr lang="en-US" sz="1200" dirty="0" err="1"/>
              <a:t>Melker</a:t>
            </a:r>
            <a:r>
              <a:rPr lang="en-US" sz="1200" dirty="0"/>
              <a:t> and </a:t>
            </a:r>
            <a:r>
              <a:rPr lang="en-US" sz="1200" dirty="0" err="1"/>
              <a:t>Arnoud</a:t>
            </a:r>
            <a:r>
              <a:rPr lang="en-US" sz="1200" dirty="0"/>
              <a:t> </a:t>
            </a:r>
            <a:r>
              <a:rPr lang="en-US" sz="1200" dirty="0" err="1" smtClean="0"/>
              <a:t>Sonnenberg</a:t>
            </a:r>
            <a:r>
              <a:rPr lang="en-US" sz="1200" dirty="0" smtClean="0"/>
              <a:t>. </a:t>
            </a:r>
            <a:r>
              <a:rPr lang="en-US" sz="1200" dirty="0" err="1" smtClean="0"/>
              <a:t>Integrins</a:t>
            </a:r>
            <a:r>
              <a:rPr lang="en-US" sz="1200" dirty="0"/>
              <a:t>: alternative </a:t>
            </a:r>
            <a:r>
              <a:rPr lang="en-US" sz="1200" dirty="0" smtClean="0"/>
              <a:t>splicing. as </a:t>
            </a:r>
            <a:r>
              <a:rPr lang="en-US" sz="1200" dirty="0"/>
              <a:t>a mechanism to </a:t>
            </a:r>
            <a:r>
              <a:rPr lang="en-US" sz="1200" dirty="0" smtClean="0"/>
              <a:t>regulate ligand </a:t>
            </a:r>
            <a:r>
              <a:rPr lang="en-US" sz="1200" dirty="0"/>
              <a:t>binding and </a:t>
            </a:r>
            <a:r>
              <a:rPr lang="en-US" sz="1200" dirty="0" smtClean="0"/>
              <a:t>integrin signaling events. </a:t>
            </a:r>
            <a:r>
              <a:rPr lang="en-US" sz="1200" dirty="0" err="1"/>
              <a:t>BioEssays</a:t>
            </a:r>
            <a:r>
              <a:rPr lang="en-US" sz="1200" dirty="0"/>
              <a:t> </a:t>
            </a:r>
            <a:r>
              <a:rPr lang="en-US" sz="1200" dirty="0" smtClean="0"/>
              <a:t>21:499–509, 1999 </a:t>
            </a:r>
            <a:r>
              <a:rPr lang="en-US" sz="1200" dirty="0"/>
              <a:t>John Wiley &amp; Sons, Inc.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33442" r="52865" b="54634"/>
          <a:stretch/>
        </p:blipFill>
        <p:spPr bwMode="auto">
          <a:xfrm>
            <a:off x="1144362" y="762000"/>
            <a:ext cx="6855276" cy="1641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3" t="19942" r="17928" b="51634"/>
          <a:stretch/>
        </p:blipFill>
        <p:spPr bwMode="auto">
          <a:xfrm>
            <a:off x="1144362" y="2495266"/>
            <a:ext cx="6828641" cy="35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7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Intracellular Modifications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8768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/>
              <a:t>Mara </a:t>
            </a:r>
            <a:r>
              <a:rPr lang="en-US" sz="1200" dirty="0" err="1"/>
              <a:t>Fornaro</a:t>
            </a:r>
            <a:r>
              <a:rPr lang="en-US" sz="1200" dirty="0"/>
              <a:t>, Lucia R. </a:t>
            </a:r>
            <a:r>
              <a:rPr lang="en-US" sz="1200" dirty="0" err="1"/>
              <a:t>Languino</a:t>
            </a:r>
            <a:r>
              <a:rPr lang="en-US" sz="1200" dirty="0"/>
              <a:t>. </a:t>
            </a:r>
            <a:r>
              <a:rPr lang="en-US" sz="1200" dirty="0" smtClean="0"/>
              <a:t>Alternatively </a:t>
            </a:r>
            <a:r>
              <a:rPr lang="en-US" sz="1200" dirty="0"/>
              <a:t>spliced variants: A new view of the integrin cytoplasmic </a:t>
            </a:r>
            <a:r>
              <a:rPr lang="en-US" sz="1200" dirty="0" smtClean="0"/>
              <a:t>domain. </a:t>
            </a:r>
            <a:r>
              <a:rPr lang="en-US" sz="1200" dirty="0"/>
              <a:t>Matrix </a:t>
            </a:r>
            <a:r>
              <a:rPr lang="en-US" sz="1200" dirty="0" smtClean="0"/>
              <a:t>Biology. Volume </a:t>
            </a:r>
            <a:r>
              <a:rPr lang="en-US" sz="1200" dirty="0"/>
              <a:t>16, Issue 4, October 1997, Pages </a:t>
            </a:r>
            <a:r>
              <a:rPr lang="en-US" sz="1200" dirty="0" smtClean="0"/>
              <a:t>185–193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" y="5806033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 err="1"/>
              <a:t>Arjan</a:t>
            </a:r>
            <a:r>
              <a:rPr lang="en-US" sz="1200" dirty="0"/>
              <a:t> van der Flier, </a:t>
            </a:r>
            <a:r>
              <a:rPr lang="en-US" sz="1200" dirty="0" err="1"/>
              <a:t>Arnoud</a:t>
            </a:r>
            <a:r>
              <a:rPr lang="en-US" sz="1200" dirty="0"/>
              <a:t> </a:t>
            </a:r>
            <a:r>
              <a:rPr lang="en-US" sz="1200" dirty="0" err="1" smtClean="0"/>
              <a:t>Sonnenberg</a:t>
            </a:r>
            <a:r>
              <a:rPr lang="en-US" sz="1200" dirty="0" smtClean="0"/>
              <a:t>. Function </a:t>
            </a:r>
            <a:r>
              <a:rPr lang="en-US" sz="1200" dirty="0"/>
              <a:t>and interactions of </a:t>
            </a:r>
            <a:r>
              <a:rPr lang="en-US" sz="1200" dirty="0" err="1" smtClean="0"/>
              <a:t>integrins</a:t>
            </a:r>
            <a:r>
              <a:rPr lang="en-US" sz="1200" dirty="0" smtClean="0"/>
              <a:t>. </a:t>
            </a:r>
            <a:r>
              <a:rPr lang="en-US" sz="1200" dirty="0"/>
              <a:t>Cell and Tissue </a:t>
            </a:r>
            <a:r>
              <a:rPr lang="en-US" sz="1200" dirty="0" smtClean="0"/>
              <a:t>Research. September </a:t>
            </a:r>
            <a:r>
              <a:rPr lang="en-US" sz="1200" dirty="0"/>
              <a:t>2001, Volume 305, Issue </a:t>
            </a:r>
            <a:r>
              <a:rPr lang="en-US" sz="1200" dirty="0" smtClean="0"/>
              <a:t>3,</a:t>
            </a:r>
            <a:r>
              <a:rPr lang="en-US" sz="1200" dirty="0"/>
              <a:t> </a:t>
            </a:r>
            <a:r>
              <a:rPr lang="en-US" sz="1200" dirty="0" err="1"/>
              <a:t>pp</a:t>
            </a:r>
            <a:r>
              <a:rPr lang="en-US" sz="1200" dirty="0"/>
              <a:t> </a:t>
            </a:r>
            <a:r>
              <a:rPr lang="en-US" sz="1200" dirty="0" smtClean="0"/>
              <a:t>285-298.</a:t>
            </a:r>
            <a:endParaRPr lang="en-US" sz="1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28053" r="17668" b="37806"/>
          <a:stretch/>
        </p:blipFill>
        <p:spPr bwMode="auto">
          <a:xfrm>
            <a:off x="532263" y="754738"/>
            <a:ext cx="8079474" cy="2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23491" r="52260" b="32241"/>
          <a:stretch/>
        </p:blipFill>
        <p:spPr bwMode="auto">
          <a:xfrm>
            <a:off x="4185999" y="2895600"/>
            <a:ext cx="4958001" cy="39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Alternative Splicing and Oncogenic Transformation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-76200" y="59436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A. </a:t>
            </a:r>
            <a:r>
              <a:rPr lang="en-US" sz="1200" dirty="0" err="1" smtClean="0"/>
              <a:t>Piekielko-Witkowska</a:t>
            </a:r>
            <a:r>
              <a:rPr lang="en-US" sz="1200" dirty="0" smtClean="0"/>
              <a:t> et al. Disturbed </a:t>
            </a:r>
            <a:r>
              <a:rPr lang="en-US" sz="1200" dirty="0"/>
              <a:t>Expression of Splicing Factors in Renal Cancer Affects Alternative Splicing of Apoptosis Regulators, Oncogenes, and Tumor </a:t>
            </a:r>
            <a:r>
              <a:rPr lang="en-US" sz="1200" dirty="0" smtClean="0"/>
              <a:t>Suppressors.</a:t>
            </a:r>
            <a:r>
              <a:rPr lang="en-US" sz="1200" dirty="0"/>
              <a:t> </a:t>
            </a:r>
            <a:r>
              <a:rPr lang="en-US" sz="1200" dirty="0" err="1"/>
              <a:t>PLoS</a:t>
            </a:r>
            <a:r>
              <a:rPr lang="en-US" sz="1200" dirty="0"/>
              <a:t> ONE 5(10): e13690. </a:t>
            </a:r>
          </a:p>
        </p:txBody>
      </p:sp>
      <p:pic>
        <p:nvPicPr>
          <p:cNvPr id="2050" name="Picture 2" descr="Figure 1.  Expression of splicing factors mRNA in ccRCC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7"/>
          <a:stretch/>
        </p:blipFill>
        <p:spPr bwMode="auto">
          <a:xfrm>
            <a:off x="152400" y="1124164"/>
            <a:ext cx="3313390" cy="44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 5.  Alternative splicing of genes involved in tumor progression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74" b="48319"/>
          <a:stretch/>
        </p:blipFill>
        <p:spPr bwMode="auto">
          <a:xfrm>
            <a:off x="3657600" y="533400"/>
            <a:ext cx="5380098" cy="375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gure 5.  Alternative splicing of genes involved in tumor progression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9" t="7880" r="759" b="50876"/>
          <a:stretch/>
        </p:blipFill>
        <p:spPr bwMode="auto">
          <a:xfrm>
            <a:off x="4953000" y="4107429"/>
            <a:ext cx="3084022" cy="27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Vitro “Model” 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5486400"/>
            <a:ext cx="358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S.E</a:t>
            </a:r>
            <a:r>
              <a:rPr lang="en-US" sz="1200" dirty="0"/>
              <a:t>. </a:t>
            </a:r>
            <a:r>
              <a:rPr lang="en-US" sz="1200" dirty="0" err="1"/>
              <a:t>LaFlamme</a:t>
            </a:r>
            <a:r>
              <a:rPr lang="en-US" sz="1200" dirty="0"/>
              <a:t>, </a:t>
            </a:r>
            <a:r>
              <a:rPr lang="en-US" sz="1200" dirty="0" smtClean="0"/>
              <a:t>et al. Single </a:t>
            </a:r>
            <a:r>
              <a:rPr lang="en-US" sz="1200" dirty="0"/>
              <a:t>Subunit Chimeric </a:t>
            </a:r>
            <a:r>
              <a:rPr lang="en-US" sz="1200" dirty="0" err="1"/>
              <a:t>Integrins</a:t>
            </a:r>
            <a:r>
              <a:rPr lang="en-US" sz="1200" dirty="0"/>
              <a:t> as Mimics and Inhibitors of Endogenous Integrin Functions in Receptor Localization, Cell Spreading and Migration, and Matrix Assembly. </a:t>
            </a:r>
            <a:r>
              <a:rPr lang="en-US" sz="1200" dirty="0" smtClean="0"/>
              <a:t>The Journal of Cell Biology, </a:t>
            </a:r>
            <a:r>
              <a:rPr lang="en-US" sz="1200" dirty="0"/>
              <a:t>Volume 126, Number 5, </a:t>
            </a:r>
            <a:r>
              <a:rPr lang="en-US" sz="1200" dirty="0" smtClean="0"/>
              <a:t>1994 </a:t>
            </a:r>
            <a:r>
              <a:rPr lang="en-US" sz="1200" dirty="0"/>
              <a:t>1287-1298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t="41585" r="50946" b="34447"/>
          <a:stretch/>
        </p:blipFill>
        <p:spPr bwMode="auto">
          <a:xfrm>
            <a:off x="228600" y="990600"/>
            <a:ext cx="486152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2" t="39873" r="19739" b="30049"/>
          <a:stretch/>
        </p:blipFill>
        <p:spPr bwMode="auto">
          <a:xfrm>
            <a:off x="164341" y="3200400"/>
            <a:ext cx="5017259" cy="267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1" t="27799" r="44302" b="21776"/>
          <a:stretch/>
        </p:blipFill>
        <p:spPr bwMode="auto">
          <a:xfrm>
            <a:off x="5090128" y="1295400"/>
            <a:ext cx="400343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6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 Models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dirty="0" err="1" smtClean="0"/>
              <a:t>Möröy</a:t>
            </a:r>
            <a:r>
              <a:rPr lang="en-US" sz="1200" dirty="0" smtClean="0"/>
              <a:t> </a:t>
            </a:r>
            <a:r>
              <a:rPr lang="en-US" sz="1200" dirty="0"/>
              <a:t>and </a:t>
            </a:r>
            <a:r>
              <a:rPr lang="en-US" sz="1200" dirty="0" err="1" smtClean="0"/>
              <a:t>Heyd</a:t>
            </a:r>
            <a:r>
              <a:rPr lang="en-US" sz="1200" dirty="0" smtClean="0"/>
              <a:t>. The </a:t>
            </a:r>
            <a:r>
              <a:rPr lang="en-US" sz="1200" dirty="0"/>
              <a:t>impact of alternative splicing in vivo: Mouse models show the </a:t>
            </a:r>
            <a:r>
              <a:rPr lang="en-US" sz="1200" dirty="0" smtClean="0"/>
              <a:t>way. </a:t>
            </a:r>
            <a:r>
              <a:rPr lang="en-US" sz="1200" dirty="0"/>
              <a:t>RNA</a:t>
            </a:r>
            <a:r>
              <a:rPr lang="en-US" sz="1200" dirty="0"/>
              <a:t> 2007. 13: 1155-1171</a:t>
            </a:r>
          </a:p>
        </p:txBody>
      </p:sp>
      <p:pic>
        <p:nvPicPr>
          <p:cNvPr id="3074" name="Picture 2" descr="FIGURE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21771"/>
            <a:ext cx="7467600" cy="49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yton_Lab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Peyton Lab slide Master</Template>
  <TotalTime>8981</TotalTime>
  <Words>1297</Words>
  <Application>Microsoft Office PowerPoint</Application>
  <PresentationFormat>On-screen Show (4:3)</PresentationFormat>
  <Paragraphs>143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Peyton_Lab_Template</vt:lpstr>
      <vt:lpstr>Alternative Splicing of Integrins</vt:lpstr>
      <vt:lpstr>Splicing is an Essential Step in the Central Dogma</vt:lpstr>
      <vt:lpstr>Types of Splice Variations</vt:lpstr>
      <vt:lpstr>Detection of Splice Variants</vt:lpstr>
      <vt:lpstr>Integrin Protein Structure and Extracellular Modifications</vt:lpstr>
      <vt:lpstr>Intracellular Modifications</vt:lpstr>
      <vt:lpstr>Alternative Splicing and Oncogenic Transformation</vt:lpstr>
      <vt:lpstr>In Vitro “Model” system</vt:lpstr>
      <vt:lpstr>Mouse Models</vt:lpstr>
      <vt:lpstr>α6B can replace α6A in Mouse Cardiac Development </vt:lpstr>
      <vt:lpstr>Integrin Alpha 6 Isoform B Dictates Stem-ness</vt:lpstr>
      <vt:lpstr>α6A Increases Proliferation and WNT signaling</vt:lpstr>
      <vt:lpstr>Integrin β1A vs Integrin β1D</vt:lpstr>
      <vt:lpstr>Integrin Alpha 4 Cytoplasmic Domain Splicing Inhibits Lung Colonization</vt:lpstr>
      <vt:lpstr>Integrin Alpha 7 Extracellular Variant Alters Phenotype</vt:lpstr>
      <vt:lpstr>Integrin α9 Lacking Intracellular Domain Creates Full Length α9 Adhesion Dependence</vt:lpstr>
      <vt:lpstr>Splicing Structural Changes alter Ionic Activation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</dc:creator>
  <cp:lastModifiedBy>Alyssa</cp:lastModifiedBy>
  <cp:revision>89</cp:revision>
  <dcterms:created xsi:type="dcterms:W3CDTF">2015-11-11T17:38:31Z</dcterms:created>
  <dcterms:modified xsi:type="dcterms:W3CDTF">2015-11-30T19:12:07Z</dcterms:modified>
</cp:coreProperties>
</file>