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260" r:id="rId6"/>
    <p:sldId id="261" r:id="rId7"/>
    <p:sldId id="281" r:id="rId8"/>
    <p:sldId id="262" r:id="rId9"/>
    <p:sldId id="264" r:id="rId10"/>
    <p:sldId id="263" r:id="rId11"/>
    <p:sldId id="280" r:id="rId12"/>
    <p:sldId id="267" r:id="rId13"/>
    <p:sldId id="265" r:id="rId14"/>
    <p:sldId id="266" r:id="rId15"/>
    <p:sldId id="268" r:id="rId16"/>
    <p:sldId id="269" r:id="rId17"/>
    <p:sldId id="270" r:id="rId18"/>
    <p:sldId id="271" r:id="rId19"/>
    <p:sldId id="273" r:id="rId20"/>
    <p:sldId id="272" r:id="rId21"/>
    <p:sldId id="274" r:id="rId22"/>
    <p:sldId id="275" r:id="rId23"/>
    <p:sldId id="276" r:id="rId24"/>
    <p:sldId id="277" r:id="rId25"/>
    <p:sldId id="278" r:id="rId26"/>
    <p:sldId id="282" r:id="rId27"/>
    <p:sldId id="283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84" r:id="rId36"/>
    <p:sldId id="297" r:id="rId37"/>
    <p:sldId id="298" r:id="rId38"/>
    <p:sldId id="299" r:id="rId39"/>
    <p:sldId id="285" r:id="rId40"/>
    <p:sldId id="286" r:id="rId41"/>
    <p:sldId id="287" r:id="rId42"/>
    <p:sldId id="288" r:id="rId43"/>
    <p:sldId id="289" r:id="rId44"/>
    <p:sldId id="300" r:id="rId45"/>
    <p:sldId id="301" r:id="rId46"/>
    <p:sldId id="302" r:id="rId47"/>
    <p:sldId id="303" r:id="rId48"/>
    <p:sldId id="304" r:id="rId49"/>
    <p:sldId id="305" r:id="rId50"/>
    <p:sldId id="279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2" autoAdjust="0"/>
    <p:restoredTop sz="94700" autoAdjust="0"/>
  </p:normalViewPr>
  <p:slideViewPr>
    <p:cSldViewPr snapToObjects="1">
      <p:cViewPr>
        <p:scale>
          <a:sx n="107" d="100"/>
          <a:sy n="107" d="100"/>
        </p:scale>
        <p:origin x="-111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392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06467F-157B-B24D-AC69-DDFC327BEF2E}" type="datetimeFigureOut">
              <a:rPr lang="en-US" smtClean="0"/>
              <a:pPr/>
              <a:t>12/6/2011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48B58-1374-4F41-80AA-E1FB4A3183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2212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8B58-1374-4F41-80AA-E1FB4A31839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48B58-1374-4F41-80AA-E1FB4A318395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B9FA3-7E36-AD4F-8F67-FF012C1AE499}" type="datetimeFigureOut">
              <a:rPr lang="en-US" smtClean="0"/>
              <a:pPr/>
              <a:t>12/6/2011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4A950-972A-084B-BCF3-8361ABACB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B9FA3-7E36-AD4F-8F67-FF012C1AE499}" type="datetimeFigureOut">
              <a:rPr lang="en-US" smtClean="0"/>
              <a:pPr/>
              <a:t>12/6/2011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4A950-972A-084B-BCF3-8361ABACB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B9FA3-7E36-AD4F-8F67-FF012C1AE499}" type="datetimeFigureOut">
              <a:rPr lang="en-US" smtClean="0"/>
              <a:pPr/>
              <a:t>12/6/2011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4A950-972A-084B-BCF3-8361ABACB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B9FA3-7E36-AD4F-8F67-FF012C1AE499}" type="datetimeFigureOut">
              <a:rPr lang="en-US" smtClean="0"/>
              <a:pPr/>
              <a:t>12/6/2011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4A950-972A-084B-BCF3-8361ABACB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B9FA3-7E36-AD4F-8F67-FF012C1AE499}" type="datetimeFigureOut">
              <a:rPr lang="en-US" smtClean="0"/>
              <a:pPr/>
              <a:t>12/6/2011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4A950-972A-084B-BCF3-8361ABACB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B9FA3-7E36-AD4F-8F67-FF012C1AE499}" type="datetimeFigureOut">
              <a:rPr lang="en-US" smtClean="0"/>
              <a:pPr/>
              <a:t>12/6/2011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4A950-972A-084B-BCF3-8361ABACB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B9FA3-7E36-AD4F-8F67-FF012C1AE499}" type="datetimeFigureOut">
              <a:rPr lang="en-US" smtClean="0"/>
              <a:pPr/>
              <a:t>12/6/2011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4A950-972A-084B-BCF3-8361ABACB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B9FA3-7E36-AD4F-8F67-FF012C1AE499}" type="datetimeFigureOut">
              <a:rPr lang="en-US" smtClean="0"/>
              <a:pPr/>
              <a:t>12/6/2011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4A950-972A-084B-BCF3-8361ABACB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B9FA3-7E36-AD4F-8F67-FF012C1AE499}" type="datetimeFigureOut">
              <a:rPr lang="en-US" smtClean="0"/>
              <a:pPr/>
              <a:t>12/6/2011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4A950-972A-084B-BCF3-8361ABACB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B9FA3-7E36-AD4F-8F67-FF012C1AE499}" type="datetimeFigureOut">
              <a:rPr lang="en-US" smtClean="0"/>
              <a:pPr/>
              <a:t>12/6/2011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4A950-972A-084B-BCF3-8361ABACB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B9FA3-7E36-AD4F-8F67-FF012C1AE499}" type="datetimeFigureOut">
              <a:rPr lang="en-US" smtClean="0"/>
              <a:pPr/>
              <a:t>12/6/2011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4A950-972A-084B-BCF3-8361ABACB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B9FA3-7E36-AD4F-8F67-FF012C1AE499}" type="datetimeFigureOut">
              <a:rPr lang="en-US" smtClean="0"/>
              <a:pPr/>
              <a:t>12/6/2011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4A950-972A-084B-BCF3-8361ABACB0E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Global network analysis of drug tolerance, mode of action and virulence in </a:t>
            </a:r>
            <a:r>
              <a:rPr lang="en-US" dirty="0" err="1" smtClean="0"/>
              <a:t>methicillin</a:t>
            </a:r>
            <a:r>
              <a:rPr lang="en-US" dirty="0" smtClean="0"/>
              <a:t>-resistant </a:t>
            </a:r>
            <a:r>
              <a:rPr lang="en-US" i="1" dirty="0" smtClean="0"/>
              <a:t>S. </a:t>
            </a:r>
            <a:r>
              <a:rPr lang="en-US" i="1" dirty="0" err="1" smtClean="0"/>
              <a:t>aureus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3276600"/>
            <a:ext cx="7086600" cy="3124200"/>
          </a:xfrm>
        </p:spPr>
        <p:txBody>
          <a:bodyPr>
            <a:normAutofit fontScale="32500" lnSpcReduction="20000"/>
          </a:bodyPr>
          <a:lstStyle/>
          <a:p>
            <a:r>
              <a:rPr lang="en-US" sz="8000" dirty="0" smtClean="0">
                <a:solidFill>
                  <a:schemeClr val="tx1"/>
                </a:solidFill>
              </a:rPr>
              <a:t>Bobby Arnold</a:t>
            </a:r>
          </a:p>
          <a:p>
            <a:r>
              <a:rPr lang="en-US" sz="8000" dirty="0" smtClean="0">
                <a:solidFill>
                  <a:schemeClr val="tx1"/>
                </a:solidFill>
              </a:rPr>
              <a:t>Alex Cardenas</a:t>
            </a:r>
          </a:p>
          <a:p>
            <a:r>
              <a:rPr lang="en-US" sz="8000" dirty="0" err="1" smtClean="0">
                <a:solidFill>
                  <a:schemeClr val="tx1"/>
                </a:solidFill>
              </a:rPr>
              <a:t>Zeb</a:t>
            </a:r>
            <a:r>
              <a:rPr lang="en-US" sz="8000" dirty="0" smtClean="0">
                <a:solidFill>
                  <a:schemeClr val="tx1"/>
                </a:solidFill>
              </a:rPr>
              <a:t> Russo</a:t>
            </a:r>
          </a:p>
          <a:p>
            <a:endParaRPr lang="en-US" sz="10400" dirty="0" smtClean="0">
              <a:solidFill>
                <a:schemeClr val="tx1"/>
              </a:solidFill>
            </a:endParaRPr>
          </a:p>
          <a:p>
            <a:r>
              <a:rPr lang="en-US" sz="6769" dirty="0" smtClean="0">
                <a:solidFill>
                  <a:schemeClr val="tx1"/>
                </a:solidFill>
              </a:rPr>
              <a:t>Loyola Marymount University</a:t>
            </a:r>
          </a:p>
          <a:p>
            <a:r>
              <a:rPr lang="en-US" sz="6769" dirty="0" smtClean="0">
                <a:solidFill>
                  <a:schemeClr val="tx1"/>
                </a:solidFill>
              </a:rPr>
              <a:t>Biology Department </a:t>
            </a:r>
          </a:p>
          <a:p>
            <a:r>
              <a:rPr lang="en-US" sz="6769" dirty="0" smtClean="0">
                <a:solidFill>
                  <a:schemeClr val="tx1"/>
                </a:solidFill>
              </a:rPr>
              <a:t>16 November 2011</a:t>
            </a:r>
          </a:p>
          <a:p>
            <a:endParaRPr lang="en-US" sz="24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cture 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taphylococcus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aureus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 –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human pathogen.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Treatments are important and antimicrobial peptides seem promising. 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Responses modules when exposed to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ranalexin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showed varying regulation in genes.</a:t>
            </a:r>
          </a:p>
          <a:p>
            <a:r>
              <a:rPr lang="en-US" dirty="0" smtClean="0"/>
              <a:t>Virulence factors inferred from experiments are collected. 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Where scientists go from here.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1985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Ranalaxin</a:t>
            </a:r>
            <a:r>
              <a:rPr lang="en-US" dirty="0" smtClean="0"/>
              <a:t> shows impact on virulence and novel determinants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Significant module included 5 ESAT-6 components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the 6</a:t>
            </a:r>
            <a:r>
              <a:rPr lang="en-US" baseline="30000" dirty="0" smtClean="0">
                <a:sym typeface="Wingdings"/>
              </a:rPr>
              <a:t>th</a:t>
            </a:r>
            <a:r>
              <a:rPr lang="en-US" dirty="0" smtClean="0">
                <a:sym typeface="Wingdings"/>
              </a:rPr>
              <a:t> gene not being assigned to a module. </a:t>
            </a:r>
          </a:p>
          <a:p>
            <a:r>
              <a:rPr lang="en-US" dirty="0" smtClean="0">
                <a:sym typeface="Wingdings"/>
              </a:rPr>
              <a:t>SAR0288 predicted 6 </a:t>
            </a:r>
            <a:r>
              <a:rPr lang="en-US" dirty="0" err="1" smtClean="0">
                <a:sym typeface="Wingdings"/>
              </a:rPr>
              <a:t>transmembrane</a:t>
            </a:r>
            <a:r>
              <a:rPr lang="en-US" dirty="0" smtClean="0">
                <a:sym typeface="Wingdings"/>
              </a:rPr>
              <a:t> regions; SAR0287 secreted or cell wall anchored. These two genes matched virulence-associated families. </a:t>
            </a:r>
          </a:p>
          <a:p>
            <a:r>
              <a:rPr lang="en-US" dirty="0" smtClean="0">
                <a:sym typeface="Wingdings"/>
              </a:rPr>
              <a:t>Correspondence with </a:t>
            </a:r>
            <a:r>
              <a:rPr lang="en-US" dirty="0" err="1" smtClean="0">
                <a:sym typeface="Wingdings"/>
              </a:rPr>
              <a:t>operon</a:t>
            </a:r>
            <a:r>
              <a:rPr lang="en-US" dirty="0" smtClean="0">
                <a:sym typeface="Wingdings"/>
              </a:rPr>
              <a:t> structure that was predicted showed that genes may be co-regulated with ESAT-6 system.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ESAT-6 </a:t>
            </a:r>
            <a:r>
              <a:rPr lang="en-US" dirty="0" err="1" smtClean="0"/>
              <a:t>downregulated</a:t>
            </a:r>
            <a:r>
              <a:rPr lang="en-US" dirty="0" smtClean="0"/>
              <a:t> virulence factors</a:t>
            </a:r>
            <a:endParaRPr lang="en-US" dirty="0"/>
          </a:p>
        </p:txBody>
      </p:sp>
      <p:pic>
        <p:nvPicPr>
          <p:cNvPr id="4" name="Picture 3" descr="Picture 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417638"/>
            <a:ext cx="5867400" cy="51827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676400"/>
            <a:ext cx="3048000" cy="2646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600" dirty="0" smtClean="0"/>
              <a:t>Significantly </a:t>
            </a:r>
            <a:r>
              <a:rPr lang="en-US" sz="2600" dirty="0" err="1" smtClean="0"/>
              <a:t>downregulated</a:t>
            </a:r>
            <a:r>
              <a:rPr lang="en-US" sz="2600" dirty="0" smtClean="0"/>
              <a:t> genes are shown in pink, others genes are shown in yellow.</a:t>
            </a:r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 smtClean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Table 2 – Significant virulence modules</a:t>
            </a:r>
            <a:endParaRPr lang="en-US" dirty="0"/>
          </a:p>
        </p:txBody>
      </p:sp>
      <p:pic>
        <p:nvPicPr>
          <p:cNvPr id="4" name="Content Placeholder 3" descr="Picture 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93" b="15293"/>
          <a:stretch>
            <a:fillRect/>
          </a:stretch>
        </p:blipFill>
        <p:spPr/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Virulence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</a:t>
            </a:r>
            <a:r>
              <a:rPr lang="en-US" dirty="0" err="1" smtClean="0"/>
              <a:t>RanaDown</a:t>
            </a:r>
            <a:r>
              <a:rPr lang="en-US" dirty="0" smtClean="0"/>
              <a:t> modules showed high-affinity metal ion transport which is crucial for establishment of infection</a:t>
            </a:r>
          </a:p>
          <a:p>
            <a:r>
              <a:rPr lang="en-US" dirty="0" smtClean="0"/>
              <a:t>12 genes in 16 node module show virulence functions </a:t>
            </a:r>
          </a:p>
          <a:p>
            <a:pPr lvl="1"/>
            <a:r>
              <a:rPr lang="en-US" dirty="0" smtClean="0"/>
              <a:t>12 showed colonization and </a:t>
            </a:r>
            <a:r>
              <a:rPr lang="en-US" dirty="0" err="1" smtClean="0"/>
              <a:t>immuno</a:t>
            </a:r>
            <a:r>
              <a:rPr lang="en-US" dirty="0" smtClean="0"/>
              <a:t>-modulation</a:t>
            </a:r>
          </a:p>
          <a:p>
            <a:pPr lvl="1"/>
            <a:r>
              <a:rPr lang="en-US" dirty="0" smtClean="0"/>
              <a:t>All 16 genes encode </a:t>
            </a:r>
            <a:r>
              <a:rPr lang="en-US" dirty="0" err="1" smtClean="0"/>
              <a:t>transmembrane</a:t>
            </a:r>
            <a:r>
              <a:rPr lang="en-US" dirty="0" smtClean="0"/>
              <a:t>/secreted proteins anchored to cell wall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80926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Pathogenesis – mechanism of how disease is caused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Ranalexin</a:t>
            </a:r>
            <a:r>
              <a:rPr lang="en-US" dirty="0" smtClean="0"/>
              <a:t> treatment showed repression of MRSA-252, including ESAT-6 system and 22 virulence factors</a:t>
            </a:r>
          </a:p>
          <a:p>
            <a:r>
              <a:rPr lang="en-US" dirty="0" smtClean="0"/>
              <a:t>Decrease in the ability of MRSA to infect</a:t>
            </a:r>
          </a:p>
          <a:p>
            <a:r>
              <a:rPr lang="en-US" dirty="0" err="1" smtClean="0"/>
              <a:t>Ranalexin</a:t>
            </a:r>
            <a:r>
              <a:rPr lang="en-US" dirty="0" smtClean="0"/>
              <a:t> induces cell wall stress by affecting proteins involved in cell wall synthesis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72072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Ranalexin</a:t>
            </a:r>
            <a:r>
              <a:rPr lang="en-US" dirty="0" smtClean="0"/>
              <a:t> induces cell wall stress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Affects </a:t>
            </a:r>
            <a:r>
              <a:rPr lang="en-US" dirty="0" err="1"/>
              <a:t>VraSR</a:t>
            </a:r>
            <a:r>
              <a:rPr lang="en-US" dirty="0"/>
              <a:t>, which controls gene expression is cell wall synthesis</a:t>
            </a:r>
          </a:p>
          <a:p>
            <a:pPr lvl="1"/>
            <a:r>
              <a:rPr lang="en-US" dirty="0"/>
              <a:t>Genes regulated this were </a:t>
            </a:r>
            <a:r>
              <a:rPr lang="en-US" dirty="0" err="1"/>
              <a:t>RanaUp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SAR1461, SAR1964, SAR1030, SAR2442</a:t>
            </a:r>
          </a:p>
          <a:p>
            <a:r>
              <a:rPr lang="en-US" dirty="0"/>
              <a:t>Affects </a:t>
            </a:r>
            <a:r>
              <a:rPr lang="en-US" dirty="0" err="1"/>
              <a:t>FtsH</a:t>
            </a:r>
            <a:r>
              <a:rPr lang="en-US" dirty="0"/>
              <a:t> – key role in cell wall </a:t>
            </a:r>
            <a:r>
              <a:rPr lang="en-US" dirty="0" smtClean="0"/>
              <a:t>behavior and MRSA response to AMPs, in this case </a:t>
            </a:r>
            <a:r>
              <a:rPr lang="en-US" dirty="0" err="1" smtClean="0"/>
              <a:t>ranalexin</a:t>
            </a:r>
            <a:endParaRPr lang="en-US" dirty="0" smtClean="0"/>
          </a:p>
          <a:p>
            <a:pPr lvl="1"/>
            <a:r>
              <a:rPr lang="en-US" dirty="0" smtClean="0"/>
              <a:t>Potential drug target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20207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Ranalexin</a:t>
            </a:r>
            <a:r>
              <a:rPr lang="en-US" dirty="0" smtClean="0"/>
              <a:t> effects on cell wall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Transcriptional regulatory proteins that are </a:t>
            </a:r>
            <a:r>
              <a:rPr lang="en-US" dirty="0" err="1" smtClean="0"/>
              <a:t>RanaUp</a:t>
            </a:r>
            <a:r>
              <a:rPr lang="en-US" dirty="0" smtClean="0"/>
              <a:t> were induced when cell wall antibiotics present</a:t>
            </a:r>
          </a:p>
          <a:p>
            <a:pPr lvl="1"/>
            <a:r>
              <a:rPr lang="en-US" dirty="0" smtClean="0"/>
              <a:t>SAR1689 and SAR0625</a:t>
            </a:r>
          </a:p>
          <a:p>
            <a:r>
              <a:rPr lang="en-US" dirty="0" smtClean="0"/>
              <a:t>Cell wall stress response induced by exposure to </a:t>
            </a:r>
            <a:r>
              <a:rPr lang="en-US" dirty="0" err="1" smtClean="0"/>
              <a:t>ranalexin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61045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Ranalexin</a:t>
            </a:r>
            <a:r>
              <a:rPr lang="en-US" dirty="0" smtClean="0"/>
              <a:t> exposure inducing cell wall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Enhanced production of </a:t>
            </a:r>
            <a:r>
              <a:rPr lang="en-US" dirty="0" err="1" smtClean="0"/>
              <a:t>craR</a:t>
            </a:r>
            <a:r>
              <a:rPr lang="en-US" dirty="0" smtClean="0"/>
              <a:t> and </a:t>
            </a:r>
            <a:r>
              <a:rPr lang="en-US" dirty="0" err="1" smtClean="0"/>
              <a:t>tcaA</a:t>
            </a:r>
            <a:r>
              <a:rPr lang="en-US" dirty="0" smtClean="0"/>
              <a:t> observed in </a:t>
            </a:r>
            <a:r>
              <a:rPr lang="en-US" dirty="0" err="1" smtClean="0"/>
              <a:t>ranalexin</a:t>
            </a:r>
            <a:r>
              <a:rPr lang="en-US" dirty="0" smtClean="0"/>
              <a:t> exposure</a:t>
            </a:r>
          </a:p>
          <a:p>
            <a:r>
              <a:rPr lang="en-US" dirty="0" smtClean="0"/>
              <a:t>Induction of expression seen after 15 minutes, peaked after 30, declined after 60</a:t>
            </a:r>
          </a:p>
          <a:p>
            <a:r>
              <a:rPr lang="en-US" dirty="0" smtClean="0"/>
              <a:t>Genes from MRSA-252 identified in RN 4220 as being disrupted</a:t>
            </a:r>
          </a:p>
          <a:p>
            <a:r>
              <a:rPr lang="en-US" dirty="0" smtClean="0"/>
              <a:t>Dose responses showed loss from </a:t>
            </a:r>
            <a:r>
              <a:rPr lang="en-US" dirty="0" err="1" smtClean="0"/>
              <a:t>vraR</a:t>
            </a:r>
            <a:r>
              <a:rPr lang="en-US" dirty="0" smtClean="0"/>
              <a:t> mutant and increasing concentrations and duration of exposure compared to parent strains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97199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S</a:t>
            </a:r>
            <a:r>
              <a:rPr lang="en-US" i="1" dirty="0" smtClean="0"/>
              <a:t>taphylococcus </a:t>
            </a:r>
            <a:r>
              <a:rPr lang="en-US" i="1" dirty="0" err="1" smtClean="0"/>
              <a:t>aureus</a:t>
            </a:r>
            <a:r>
              <a:rPr lang="en-US" i="1" dirty="0" smtClean="0"/>
              <a:t> –</a:t>
            </a:r>
            <a:r>
              <a:rPr lang="en-US" dirty="0" smtClean="0"/>
              <a:t> human pathogen.</a:t>
            </a:r>
          </a:p>
          <a:p>
            <a:r>
              <a:rPr lang="en-US" dirty="0" smtClean="0"/>
              <a:t>Treatments are important and antimicrobial peptides seem promising. </a:t>
            </a:r>
          </a:p>
          <a:p>
            <a:r>
              <a:rPr lang="en-US" dirty="0" smtClean="0"/>
              <a:t>Responses modules when exposed to </a:t>
            </a:r>
            <a:r>
              <a:rPr lang="en-US" dirty="0" err="1" smtClean="0"/>
              <a:t>ranalexin</a:t>
            </a:r>
            <a:r>
              <a:rPr lang="en-US" dirty="0" smtClean="0"/>
              <a:t> showed varying regulation in genes.</a:t>
            </a:r>
          </a:p>
          <a:p>
            <a:r>
              <a:rPr lang="en-US" dirty="0" smtClean="0"/>
              <a:t>Virulence factors inferred from experiments are collected. </a:t>
            </a:r>
          </a:p>
          <a:p>
            <a:r>
              <a:rPr lang="en-US" dirty="0" smtClean="0"/>
              <a:t>Where scientists go from here.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Figure 4 – </a:t>
            </a:r>
            <a:r>
              <a:rPr lang="en-US" dirty="0" err="1" smtClean="0"/>
              <a:t>Ranalexin</a:t>
            </a:r>
            <a:r>
              <a:rPr lang="en-US" dirty="0"/>
              <a:t> </a:t>
            </a:r>
            <a:r>
              <a:rPr lang="en-US" dirty="0" smtClean="0"/>
              <a:t>to cell wall</a:t>
            </a:r>
            <a:endParaRPr lang="en-US" dirty="0"/>
          </a:p>
        </p:txBody>
      </p:sp>
      <p:pic>
        <p:nvPicPr>
          <p:cNvPr id="4" name="Content Placeholder 3" descr="Picture 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7413" r="-274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312541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Osmotic fragility and membrane disruption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MRSA cells treated with </a:t>
            </a:r>
            <a:r>
              <a:rPr lang="en-US" dirty="0" err="1" smtClean="0"/>
              <a:t>ranalexin</a:t>
            </a:r>
            <a:r>
              <a:rPr lang="en-US" dirty="0" smtClean="0"/>
              <a:t> were tested for osmotic fragility to gauge AMP effects</a:t>
            </a:r>
          </a:p>
          <a:p>
            <a:r>
              <a:rPr lang="en-US" dirty="0" smtClean="0"/>
              <a:t>Cells treated with </a:t>
            </a:r>
            <a:r>
              <a:rPr lang="en-US" dirty="0" err="1" smtClean="0"/>
              <a:t>sublethal</a:t>
            </a:r>
            <a:r>
              <a:rPr lang="en-US" dirty="0" smtClean="0"/>
              <a:t> doses of </a:t>
            </a:r>
            <a:r>
              <a:rPr lang="en-US" dirty="0" err="1" smtClean="0"/>
              <a:t>vancomycin</a:t>
            </a:r>
            <a:r>
              <a:rPr lang="en-US" dirty="0" smtClean="0"/>
              <a:t> and </a:t>
            </a:r>
            <a:r>
              <a:rPr lang="en-US" dirty="0" err="1" smtClean="0"/>
              <a:t>ranalexin</a:t>
            </a:r>
            <a:r>
              <a:rPr lang="en-US" dirty="0" smtClean="0"/>
              <a:t> induced sensitivity to hypo-osmotic stress, when treated with both, similar degree of osmotic fragility</a:t>
            </a:r>
          </a:p>
          <a:p>
            <a:r>
              <a:rPr lang="en-US" dirty="0" err="1" smtClean="0"/>
              <a:t>Ranalexin</a:t>
            </a:r>
            <a:r>
              <a:rPr lang="en-US" dirty="0" smtClean="0"/>
              <a:t> inhibits at the staphylococcal cell wall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814011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Figure 5 – </a:t>
            </a:r>
            <a:r>
              <a:rPr lang="en-US" dirty="0" err="1" smtClean="0"/>
              <a:t>ranalexin</a:t>
            </a:r>
            <a:r>
              <a:rPr lang="en-US" dirty="0" smtClean="0"/>
              <a:t> exposure inducing sensitivity to hypo-osmotic stress</a:t>
            </a:r>
            <a:endParaRPr lang="en-US" dirty="0"/>
          </a:p>
        </p:txBody>
      </p:sp>
      <p:pic>
        <p:nvPicPr>
          <p:cNvPr id="4" name="Content Placeholder 3" descr="Picture 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2198" r="-321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4102036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MRSA drug tolerance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exposed to </a:t>
            </a:r>
            <a:r>
              <a:rPr lang="en-US" dirty="0" err="1"/>
              <a:t>ranalexin</a:t>
            </a:r>
            <a:r>
              <a:rPr lang="en-US" dirty="0"/>
              <a:t>, strong </a:t>
            </a:r>
            <a:r>
              <a:rPr lang="en-US" dirty="0" err="1"/>
              <a:t>upregulation</a:t>
            </a:r>
            <a:r>
              <a:rPr lang="en-US" dirty="0"/>
              <a:t> of proteins encoded by </a:t>
            </a:r>
            <a:r>
              <a:rPr lang="en-US" dirty="0" err="1"/>
              <a:t>pstSCAB-phoU</a:t>
            </a:r>
            <a:r>
              <a:rPr lang="en-US" dirty="0"/>
              <a:t> operon seen</a:t>
            </a:r>
          </a:p>
          <a:p>
            <a:pPr lvl="1"/>
            <a:r>
              <a:rPr lang="en-US" dirty="0" err="1"/>
              <a:t>PstS</a:t>
            </a:r>
            <a:r>
              <a:rPr lang="en-US" dirty="0"/>
              <a:t>, </a:t>
            </a:r>
            <a:r>
              <a:rPr lang="en-US" dirty="0" err="1"/>
              <a:t>PstC</a:t>
            </a:r>
            <a:r>
              <a:rPr lang="en-US" dirty="0"/>
              <a:t>, </a:t>
            </a:r>
            <a:r>
              <a:rPr lang="en-US" dirty="0" err="1"/>
              <a:t>PstA</a:t>
            </a:r>
            <a:r>
              <a:rPr lang="en-US" dirty="0"/>
              <a:t>, </a:t>
            </a:r>
            <a:r>
              <a:rPr lang="en-US" dirty="0" err="1"/>
              <a:t>PhoU</a:t>
            </a:r>
            <a:r>
              <a:rPr lang="en-US" dirty="0"/>
              <a:t>, </a:t>
            </a:r>
            <a:r>
              <a:rPr lang="en-US" dirty="0" err="1" smtClean="0"/>
              <a:t>PstB</a:t>
            </a:r>
            <a:endParaRPr lang="en-US" dirty="0" smtClean="0"/>
          </a:p>
          <a:p>
            <a:r>
              <a:rPr lang="en-US" dirty="0" smtClean="0"/>
              <a:t>MRSA adopts a </a:t>
            </a:r>
            <a:r>
              <a:rPr lang="en-US" dirty="0" err="1" smtClean="0"/>
              <a:t>PhoU</a:t>
            </a:r>
            <a:r>
              <a:rPr lang="en-US" dirty="0" smtClean="0"/>
              <a:t>-mediated </a:t>
            </a:r>
            <a:r>
              <a:rPr lang="en-US" dirty="0" err="1" smtClean="0"/>
              <a:t>persister</a:t>
            </a:r>
            <a:r>
              <a:rPr lang="en-US" dirty="0" smtClean="0"/>
              <a:t> phenotype to gain antimicrobial tolerance</a:t>
            </a:r>
          </a:p>
          <a:p>
            <a:r>
              <a:rPr lang="en-US" dirty="0" err="1" smtClean="0"/>
              <a:t>Persister</a:t>
            </a:r>
            <a:r>
              <a:rPr lang="en-US" dirty="0" smtClean="0"/>
              <a:t> bacteria exhibit thickening of cell wall and loss of virulence factors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035800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Multiple actions in MRSA killing due to </a:t>
            </a:r>
            <a:r>
              <a:rPr lang="en-US" dirty="0" err="1" smtClean="0"/>
              <a:t>inhibatory</a:t>
            </a:r>
            <a:r>
              <a:rPr lang="en-US" dirty="0" smtClean="0"/>
              <a:t> actions of </a:t>
            </a:r>
            <a:r>
              <a:rPr lang="en-US" dirty="0" err="1" smtClean="0"/>
              <a:t>ranalexin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Major effects of </a:t>
            </a:r>
            <a:r>
              <a:rPr lang="en-US" dirty="0" err="1" smtClean="0"/>
              <a:t>ranalexin</a:t>
            </a:r>
            <a:r>
              <a:rPr lang="en-US" dirty="0" smtClean="0"/>
              <a:t> exposure</a:t>
            </a:r>
          </a:p>
          <a:p>
            <a:pPr lvl="1"/>
            <a:r>
              <a:rPr lang="en-US" dirty="0" smtClean="0"/>
              <a:t>Membrane </a:t>
            </a:r>
            <a:r>
              <a:rPr lang="en-US" dirty="0" err="1" smtClean="0"/>
              <a:t>permeabillisation</a:t>
            </a:r>
            <a:r>
              <a:rPr lang="en-US" dirty="0" smtClean="0"/>
              <a:t> leading to </a:t>
            </a:r>
            <a:r>
              <a:rPr lang="en-US" dirty="0" err="1" smtClean="0"/>
              <a:t>cation</a:t>
            </a:r>
            <a:r>
              <a:rPr lang="en-US" dirty="0" smtClean="0"/>
              <a:t> influx and dissipation of </a:t>
            </a:r>
            <a:r>
              <a:rPr lang="en-US" dirty="0" err="1" smtClean="0"/>
              <a:t>transmembrane</a:t>
            </a:r>
            <a:r>
              <a:rPr lang="en-US" dirty="0" smtClean="0"/>
              <a:t> electrochemical gradient</a:t>
            </a:r>
          </a:p>
          <a:p>
            <a:pPr lvl="1"/>
            <a:r>
              <a:rPr lang="en-US" dirty="0" smtClean="0"/>
              <a:t>Increase positive cell wall charge at surface, decreased peptide binding</a:t>
            </a:r>
          </a:p>
          <a:p>
            <a:pPr lvl="1"/>
            <a:r>
              <a:rPr lang="en-US" dirty="0" err="1" smtClean="0"/>
              <a:t>Cation</a:t>
            </a:r>
            <a:r>
              <a:rPr lang="en-US" dirty="0" smtClean="0"/>
              <a:t> </a:t>
            </a:r>
            <a:r>
              <a:rPr lang="en-US" dirty="0" err="1" smtClean="0"/>
              <a:t>antiport</a:t>
            </a:r>
            <a:r>
              <a:rPr lang="en-US" dirty="0" smtClean="0"/>
              <a:t> </a:t>
            </a:r>
            <a:r>
              <a:rPr lang="en-US" dirty="0" err="1" smtClean="0"/>
              <a:t>upregulated</a:t>
            </a:r>
            <a:r>
              <a:rPr lang="en-US" dirty="0" smtClean="0"/>
              <a:t>, increased influx of </a:t>
            </a:r>
            <a:r>
              <a:rPr lang="en-US" dirty="0" err="1" smtClean="0"/>
              <a:t>cations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83704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Scientists Go from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Evidence showed effects of </a:t>
            </a:r>
            <a:r>
              <a:rPr lang="en-US" dirty="0" err="1" smtClean="0"/>
              <a:t>ranalexin</a:t>
            </a:r>
            <a:r>
              <a:rPr lang="en-US" dirty="0" smtClean="0"/>
              <a:t> on bacterial cell wall and action at cell membrane.</a:t>
            </a:r>
          </a:p>
          <a:p>
            <a:endParaRPr lang="en-US" dirty="0" smtClean="0"/>
          </a:p>
          <a:p>
            <a:r>
              <a:rPr lang="en-US" dirty="0" smtClean="0"/>
              <a:t>Evidence for </a:t>
            </a:r>
            <a:r>
              <a:rPr lang="en-US" dirty="0" err="1" smtClean="0"/>
              <a:t>PhoU</a:t>
            </a:r>
            <a:r>
              <a:rPr lang="en-US" dirty="0" smtClean="0"/>
              <a:t>-mediated </a:t>
            </a:r>
            <a:r>
              <a:rPr lang="en-US" dirty="0" err="1" smtClean="0"/>
              <a:t>persister</a:t>
            </a:r>
            <a:r>
              <a:rPr lang="en-US" dirty="0" smtClean="0"/>
              <a:t> switching as mechanism of drug tolerance</a:t>
            </a:r>
          </a:p>
          <a:p>
            <a:endParaRPr lang="en-US" dirty="0" smtClean="0"/>
          </a:p>
          <a:p>
            <a:r>
              <a:rPr lang="en-US" dirty="0" smtClean="0"/>
              <a:t>Further investigation is needed to find more mechanisms of drug tolerance for different antimicrobial peptide. 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133869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Decreasing GO Terms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Pathogenesis</a:t>
            </a:r>
          </a:p>
          <a:p>
            <a:r>
              <a:rPr lang="en-US" dirty="0" smtClean="0"/>
              <a:t>Multi-organism process</a:t>
            </a:r>
          </a:p>
          <a:p>
            <a:r>
              <a:rPr lang="en-US" dirty="0" smtClean="0"/>
              <a:t>External-encapsulating structure</a:t>
            </a:r>
          </a:p>
          <a:p>
            <a:r>
              <a:rPr lang="en-US" dirty="0" smtClean="0"/>
              <a:t>High-affinity iron ion transport</a:t>
            </a:r>
          </a:p>
          <a:p>
            <a:r>
              <a:rPr lang="en-US" dirty="0" smtClean="0"/>
              <a:t>Extracellular region</a:t>
            </a:r>
          </a:p>
          <a:p>
            <a:r>
              <a:rPr lang="en-US" dirty="0" smtClean="0"/>
              <a:t>Membrane part</a:t>
            </a:r>
          </a:p>
          <a:p>
            <a:r>
              <a:rPr lang="en-US" dirty="0" smtClean="0"/>
              <a:t>Protein Complex binding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174039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Pathogenesis </a:t>
            </a:r>
            <a:endParaRPr lang="en-US" dirty="0"/>
          </a:p>
        </p:txBody>
      </p:sp>
      <p:pic>
        <p:nvPicPr>
          <p:cNvPr id="4" name="Content Placeholder 3" descr="pathogenesi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417638"/>
            <a:ext cx="5128040" cy="4830762"/>
          </a:xfrm>
        </p:spPr>
      </p:pic>
      <p:sp>
        <p:nvSpPr>
          <p:cNvPr id="5" name="TextBox 4"/>
          <p:cNvSpPr txBox="1"/>
          <p:nvPr/>
        </p:nvSpPr>
        <p:spPr>
          <a:xfrm>
            <a:off x="5813840" y="1981200"/>
            <a:ext cx="28729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/>
              <a:t>Picked out a few genes that were </a:t>
            </a:r>
            <a:r>
              <a:rPr lang="en-US" dirty="0" err="1" smtClean="0"/>
              <a:t>RanaDOWN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SSPA_STAAR</a:t>
            </a:r>
            <a:r>
              <a:rPr lang="en-US" dirty="0" smtClean="0"/>
              <a:t> </a:t>
            </a:r>
            <a:r>
              <a:rPr lang="en-US" dirty="0" smtClean="0"/>
              <a:t> </a:t>
            </a:r>
            <a:r>
              <a:rPr lang="en-US" dirty="0" smtClean="0"/>
              <a:t>- Involved in colonization and infection of human tissues.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ISDB_STAAR </a:t>
            </a:r>
            <a:r>
              <a:rPr lang="en-US" dirty="0" smtClean="0"/>
              <a:t>– Involved in hemoglobin binding. </a:t>
            </a:r>
            <a:r>
              <a:rPr lang="en-US" dirty="0" err="1" smtClean="0"/>
              <a:t>RanaDOWN</a:t>
            </a:r>
            <a:r>
              <a:rPr lang="en-US" dirty="0" smtClean="0"/>
              <a:t> (inactivation)  inhibits biding of  </a:t>
            </a:r>
            <a:r>
              <a:rPr lang="en-US" dirty="0" err="1" smtClean="0"/>
              <a:t>S.aureus</a:t>
            </a:r>
            <a:r>
              <a:rPr lang="en-US" dirty="0" smtClean="0"/>
              <a:t> hemoglobin. 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Multi-Organism Process</a:t>
            </a:r>
            <a:endParaRPr lang="en-US" dirty="0"/>
          </a:p>
        </p:txBody>
      </p:sp>
      <p:pic>
        <p:nvPicPr>
          <p:cNvPr id="4" name="Content Placeholder 3" descr="multi-organism proces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143000"/>
            <a:ext cx="8534400" cy="3886200"/>
          </a:xfrm>
        </p:spPr>
      </p:pic>
      <p:sp>
        <p:nvSpPr>
          <p:cNvPr id="6" name="TextBox 5"/>
          <p:cNvSpPr txBox="1"/>
          <p:nvPr/>
        </p:nvSpPr>
        <p:spPr>
          <a:xfrm>
            <a:off x="609600" y="53340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BBP_STAAR – involved in staphylococcus arthritis and </a:t>
            </a:r>
            <a:r>
              <a:rPr lang="en-US" dirty="0" err="1" smtClean="0"/>
              <a:t>osteomyelitis</a:t>
            </a:r>
            <a:r>
              <a:rPr lang="en-US" dirty="0" smtClean="0"/>
              <a:t>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HLD_STAAR – lyses many mammalian cells including erythrocytes.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Staphylococcus </a:t>
            </a:r>
            <a:r>
              <a:rPr lang="en-US" i="1" dirty="0" err="1" smtClean="0"/>
              <a:t>aureus</a:t>
            </a:r>
            <a:r>
              <a:rPr lang="en-US" i="1" dirty="0" smtClean="0"/>
              <a:t> </a:t>
            </a:r>
            <a:r>
              <a:rPr lang="en-US" dirty="0" smtClean="0"/>
              <a:t>is a human pathogen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Also referred to as MRSA (</a:t>
            </a:r>
            <a:r>
              <a:rPr lang="en-US" dirty="0" err="1"/>
              <a:t>M</a:t>
            </a:r>
            <a:r>
              <a:rPr lang="en-US" dirty="0" err="1" smtClean="0"/>
              <a:t>ethicillin</a:t>
            </a:r>
            <a:r>
              <a:rPr lang="en-US" dirty="0" smtClean="0"/>
              <a:t> Resistant </a:t>
            </a:r>
            <a:r>
              <a:rPr lang="en-US" i="1" dirty="0" smtClean="0"/>
              <a:t>Staphylococcus </a:t>
            </a:r>
            <a:r>
              <a:rPr lang="en-US" i="1" dirty="0" err="1" smtClean="0"/>
              <a:t>aureus</a:t>
            </a:r>
            <a:r>
              <a:rPr lang="en-US" i="1" dirty="0" smtClean="0"/>
              <a:t>) </a:t>
            </a:r>
            <a:r>
              <a:rPr lang="en-US" dirty="0" smtClean="0"/>
              <a:t>causes morbidity and mortality. 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Strains are becoming resistant to treatments and is becoming a global problem. 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External-encapsulating structure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external encapsulating structur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990600"/>
            <a:ext cx="3962400" cy="5641827"/>
          </a:xfrm>
        </p:spPr>
      </p:pic>
      <p:sp>
        <p:nvSpPr>
          <p:cNvPr id="5" name="TextBox 4"/>
          <p:cNvSpPr txBox="1"/>
          <p:nvPr/>
        </p:nvSpPr>
        <p:spPr>
          <a:xfrm>
            <a:off x="5029200" y="2819400"/>
            <a:ext cx="365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/>
              <a:t>ISDB_STAAR</a:t>
            </a:r>
            <a:r>
              <a:rPr lang="en-US" dirty="0" smtClean="0"/>
              <a:t> and </a:t>
            </a:r>
            <a:r>
              <a:rPr lang="en-US" b="1" dirty="0" smtClean="0"/>
              <a:t>BBP_STARR </a:t>
            </a:r>
            <a:r>
              <a:rPr lang="en-US" dirty="0" smtClean="0"/>
              <a:t>as mentioned earlier does not allow binding of hemoglobin to S. aureaus along with involvement </a:t>
            </a:r>
            <a:r>
              <a:rPr lang="en-US" dirty="0" smtClean="0"/>
              <a:t>in staphylococcus arthritis and </a:t>
            </a:r>
            <a:r>
              <a:rPr lang="en-US" dirty="0" err="1" smtClean="0"/>
              <a:t>osteomyelitis</a:t>
            </a:r>
            <a:r>
              <a:rPr lang="en-US" dirty="0" smtClean="0"/>
              <a:t> respectively. 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High-affinity ion transport</a:t>
            </a:r>
            <a:endParaRPr lang="en-US" dirty="0"/>
          </a:p>
        </p:txBody>
      </p:sp>
      <p:pic>
        <p:nvPicPr>
          <p:cNvPr id="4" name="Content Placeholder 3" descr="high-affinity iron ion transpor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1524000"/>
            <a:ext cx="5899543" cy="358140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Extracellular Region</a:t>
            </a:r>
            <a:endParaRPr lang="en-US" dirty="0"/>
          </a:p>
        </p:txBody>
      </p:sp>
      <p:pic>
        <p:nvPicPr>
          <p:cNvPr id="4" name="Content Placeholder 3" descr="extracellular regio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19200"/>
            <a:ext cx="5935394" cy="5257800"/>
          </a:xfrm>
        </p:spPr>
      </p:pic>
      <p:sp>
        <p:nvSpPr>
          <p:cNvPr id="5" name="TextBox 4"/>
          <p:cNvSpPr txBox="1"/>
          <p:nvPr/>
        </p:nvSpPr>
        <p:spPr>
          <a:xfrm>
            <a:off x="5943600" y="2209800"/>
            <a:ext cx="2743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/>
              <a:t>SBI_STAAR </a:t>
            </a:r>
            <a:r>
              <a:rPr lang="en-US" dirty="0" smtClean="0"/>
              <a:t>– interacts with both the adapt and innate immune system of the host cell </a:t>
            </a:r>
            <a:r>
              <a:rPr lang="en-US" dirty="0" smtClean="0">
                <a:sym typeface="Wingdings" pitchFamily="2" charset="2"/>
              </a:rPr>
              <a:t> protects the cell against immune response from the host cell. 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ym typeface="Wingdings" pitchFamily="2" charset="2"/>
              </a:rPr>
              <a:t>SLE1_STAAR </a:t>
            </a:r>
            <a:r>
              <a:rPr lang="en-US" dirty="0" smtClean="0">
                <a:sym typeface="Wingdings" pitchFamily="2" charset="2"/>
              </a:rPr>
              <a:t>– </a:t>
            </a:r>
            <a:r>
              <a:rPr lang="en-US" dirty="0" err="1" smtClean="0">
                <a:sym typeface="Wingdings" pitchFamily="2" charset="2"/>
              </a:rPr>
              <a:t>involed</a:t>
            </a:r>
            <a:r>
              <a:rPr lang="en-US" dirty="0" smtClean="0">
                <a:sym typeface="Wingdings" pitchFamily="2" charset="2"/>
              </a:rPr>
              <a:t> in the splitting of the septum during cell division.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Membrane Part</a:t>
            </a:r>
            <a:endParaRPr lang="en-US" dirty="0"/>
          </a:p>
        </p:txBody>
      </p:sp>
      <p:pic>
        <p:nvPicPr>
          <p:cNvPr id="4" name="Content Placeholder 3" descr="membrane par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219200"/>
            <a:ext cx="8752734" cy="4068762"/>
          </a:xfrm>
        </p:spPr>
      </p:pic>
      <p:sp>
        <p:nvSpPr>
          <p:cNvPr id="5" name="TextBox 4"/>
          <p:cNvSpPr txBox="1"/>
          <p:nvPr/>
        </p:nvSpPr>
        <p:spPr>
          <a:xfrm>
            <a:off x="685800" y="5638800"/>
            <a:ext cx="769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/>
              <a:t>ISDF_STAAR</a:t>
            </a:r>
            <a:r>
              <a:rPr lang="en-US" dirty="0" smtClean="0"/>
              <a:t> – part of the biding-protein dependent transport system for </a:t>
            </a:r>
            <a:r>
              <a:rPr lang="en-US" dirty="0" err="1" smtClean="0"/>
              <a:t>heme</a:t>
            </a:r>
            <a:r>
              <a:rPr lang="en-US" dirty="0" smtClean="0"/>
              <a:t> iron </a:t>
            </a:r>
            <a:r>
              <a:rPr lang="en-US" dirty="0" smtClean="0">
                <a:sym typeface="Wingdings" pitchFamily="2" charset="2"/>
              </a:rPr>
              <a:t> responsible for movement of substrate across the membrane. 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ym typeface="Wingdings" pitchFamily="2" charset="2"/>
              </a:rPr>
              <a:t>CLS1_STAAR</a:t>
            </a:r>
            <a:r>
              <a:rPr lang="en-US" dirty="0" smtClean="0">
                <a:sym typeface="Wingdings" pitchFamily="2" charset="2"/>
              </a:rPr>
              <a:t> – catalyzes one molecule to another </a:t>
            </a:r>
            <a:r>
              <a:rPr lang="en-US" dirty="0" smtClean="0"/>
              <a:t> </a:t>
            </a:r>
            <a:endParaRPr lang="en-US" b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Protein Complex Binding</a:t>
            </a:r>
            <a:endParaRPr lang="en-US" dirty="0"/>
          </a:p>
        </p:txBody>
      </p:sp>
      <p:pic>
        <p:nvPicPr>
          <p:cNvPr id="4" name="Content Placeholder 3" descr="protein complex bindin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1417638"/>
            <a:ext cx="5709844" cy="3352800"/>
          </a:xfrm>
        </p:spPr>
      </p:pic>
      <p:sp>
        <p:nvSpPr>
          <p:cNvPr id="6" name="TextBox 5"/>
          <p:cNvSpPr txBox="1"/>
          <p:nvPr/>
        </p:nvSpPr>
        <p:spPr>
          <a:xfrm>
            <a:off x="762000" y="5334000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SBI_STAAR </a:t>
            </a:r>
            <a:r>
              <a:rPr lang="en-US" dirty="0" smtClean="0"/>
              <a:t>– interacts with both the adapt and innate immune system of the host cell </a:t>
            </a:r>
            <a:r>
              <a:rPr lang="en-US" dirty="0" smtClean="0">
                <a:sym typeface="Wingdings" pitchFamily="2" charset="2"/>
              </a:rPr>
              <a:t> protects the cell against immune response from the host cell.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Decreasing GO </a:t>
            </a:r>
            <a:r>
              <a:rPr lang="en-US" dirty="0" smtClean="0"/>
              <a:t>Terms </a:t>
            </a:r>
            <a:r>
              <a:rPr lang="en-US" dirty="0" err="1" smtClean="0"/>
              <a:t>contiued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Immunoglobulin </a:t>
            </a:r>
            <a:r>
              <a:rPr lang="en-US" dirty="0" smtClean="0"/>
              <a:t>binding</a:t>
            </a:r>
          </a:p>
          <a:p>
            <a:r>
              <a:rPr lang="en-US" dirty="0" smtClean="0"/>
              <a:t>Respiratory chain</a:t>
            </a:r>
          </a:p>
          <a:p>
            <a:r>
              <a:rPr lang="en-US" dirty="0" err="1" smtClean="0"/>
              <a:t>Periplasmic</a:t>
            </a:r>
            <a:r>
              <a:rPr lang="en-US" dirty="0" smtClean="0"/>
              <a:t>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558539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Immunoglobulin binding – SAME AS PREVIOUS SLIDE? SAVED THE SAME?</a:t>
            </a:r>
            <a:endParaRPr lang="en-US" dirty="0"/>
          </a:p>
        </p:txBody>
      </p:sp>
      <p:pic>
        <p:nvPicPr>
          <p:cNvPr id="4" name="Content Placeholder 3" descr="immunoglobulin bindin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1417638"/>
            <a:ext cx="6553200" cy="3848016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Respiratory Chain</a:t>
            </a:r>
            <a:endParaRPr lang="en-US" dirty="0"/>
          </a:p>
        </p:txBody>
      </p:sp>
      <p:pic>
        <p:nvPicPr>
          <p:cNvPr id="4" name="Content Placeholder 3" descr="respiratory chai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417638"/>
            <a:ext cx="6410056" cy="3763962"/>
          </a:xfrm>
        </p:spPr>
      </p:pic>
      <p:sp>
        <p:nvSpPr>
          <p:cNvPr id="5" name="TextBox 4"/>
          <p:cNvSpPr txBox="1"/>
          <p:nvPr/>
        </p:nvSpPr>
        <p:spPr>
          <a:xfrm>
            <a:off x="762000" y="541020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/>
              <a:t>QOX1_STAAR </a:t>
            </a:r>
            <a:r>
              <a:rPr lang="en-US" dirty="0" smtClean="0"/>
              <a:t>- Catalyzes </a:t>
            </a:r>
            <a:r>
              <a:rPr lang="en-US" dirty="0" err="1" smtClean="0"/>
              <a:t>quinol</a:t>
            </a:r>
            <a:r>
              <a:rPr lang="en-US" dirty="0" smtClean="0"/>
              <a:t> oxidation with the concomitant reduction of oxygen to </a:t>
            </a:r>
            <a:r>
              <a:rPr lang="en-US" dirty="0" smtClean="0"/>
              <a:t>water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QOX2_STAAR </a:t>
            </a:r>
            <a:r>
              <a:rPr lang="en-US" dirty="0" smtClean="0"/>
              <a:t>– same function </a:t>
            </a:r>
            <a:r>
              <a:rPr lang="en-US" dirty="0" smtClean="0"/>
              <a:t>as above but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>
                <a:sym typeface="Wingdings" pitchFamily="2" charset="2"/>
              </a:rPr>
              <a:t>s</a:t>
            </a:r>
            <a:r>
              <a:rPr lang="en-US" dirty="0" smtClean="0"/>
              <a:t>ubunit </a:t>
            </a:r>
            <a:r>
              <a:rPr lang="en-US" dirty="0" smtClean="0"/>
              <a:t>II transfers the electrons from a </a:t>
            </a:r>
            <a:r>
              <a:rPr lang="en-US" dirty="0" err="1" smtClean="0"/>
              <a:t>quinol</a:t>
            </a:r>
            <a:r>
              <a:rPr lang="en-US" dirty="0" smtClean="0"/>
              <a:t> to the binuclear center of the catalytic subunit I</a:t>
            </a:r>
            <a:endParaRPr lang="en-US" b="1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Periplasmic</a:t>
            </a:r>
            <a:r>
              <a:rPr lang="en-US" dirty="0" smtClean="0"/>
              <a:t> Space</a:t>
            </a:r>
            <a:endParaRPr lang="en-US" dirty="0"/>
          </a:p>
        </p:txBody>
      </p:sp>
      <p:pic>
        <p:nvPicPr>
          <p:cNvPr id="4" name="Content Placeholder 3" descr="periplasmic spac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1417638"/>
            <a:ext cx="6488459" cy="3810000"/>
          </a:xfrm>
        </p:spPr>
      </p:pic>
      <p:sp>
        <p:nvSpPr>
          <p:cNvPr id="5" name="TextBox 4"/>
          <p:cNvSpPr txBox="1"/>
          <p:nvPr/>
        </p:nvSpPr>
        <p:spPr>
          <a:xfrm>
            <a:off x="838200" y="54102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/>
              <a:t>Couldn’t find any description for these genes.</a:t>
            </a:r>
            <a:endParaRPr lang="en-US" b="1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Increasing GO Terms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/>
            <a:r>
              <a:rPr lang="en-US" dirty="0" smtClean="0"/>
              <a:t>Amine </a:t>
            </a:r>
            <a:r>
              <a:rPr lang="en-US" dirty="0" smtClean="0"/>
              <a:t>biosynthetic process </a:t>
            </a:r>
          </a:p>
          <a:p>
            <a:pPr lvl="1"/>
            <a:r>
              <a:rPr lang="en-US" dirty="0" smtClean="0"/>
              <a:t>Cellular </a:t>
            </a:r>
            <a:r>
              <a:rPr lang="en-US" dirty="0" smtClean="0"/>
              <a:t>amino acid biosynthetic process </a:t>
            </a:r>
          </a:p>
          <a:p>
            <a:pPr lvl="1"/>
            <a:r>
              <a:rPr lang="en-US" dirty="0" smtClean="0"/>
              <a:t>Cellular </a:t>
            </a:r>
            <a:r>
              <a:rPr lang="en-US" dirty="0" smtClean="0"/>
              <a:t>nitrogen compound biosynthetic process </a:t>
            </a:r>
          </a:p>
          <a:p>
            <a:pPr lvl="1"/>
            <a:r>
              <a:rPr lang="en-US" dirty="0" err="1" smtClean="0"/>
              <a:t>Antiport</a:t>
            </a:r>
            <a:r>
              <a:rPr lang="en-US" dirty="0" smtClean="0"/>
              <a:t> </a:t>
            </a:r>
            <a:r>
              <a:rPr lang="en-US" dirty="0" smtClean="0"/>
              <a:t>activity </a:t>
            </a:r>
          </a:p>
          <a:p>
            <a:pPr lvl="1"/>
            <a:r>
              <a:rPr lang="en-US" dirty="0" smtClean="0"/>
              <a:t>Branched </a:t>
            </a:r>
            <a:r>
              <a:rPr lang="en-US" dirty="0" smtClean="0"/>
              <a:t>chain family amino acid metabolic process </a:t>
            </a:r>
          </a:p>
          <a:p>
            <a:pPr lvl="1"/>
            <a:r>
              <a:rPr lang="en-US" dirty="0" err="1" smtClean="0"/>
              <a:t>Aspartate</a:t>
            </a:r>
            <a:r>
              <a:rPr lang="en-US" dirty="0" smtClean="0"/>
              <a:t> </a:t>
            </a:r>
            <a:r>
              <a:rPr lang="en-US" dirty="0" smtClean="0"/>
              <a:t>family amino acid metabolic process </a:t>
            </a:r>
          </a:p>
          <a:p>
            <a:pPr lvl="1"/>
            <a:r>
              <a:rPr lang="en-US" dirty="0" err="1" smtClean="0"/>
              <a:t>Threonine</a:t>
            </a:r>
            <a:r>
              <a:rPr lang="en-US" dirty="0" smtClean="0"/>
              <a:t> </a:t>
            </a:r>
            <a:r>
              <a:rPr lang="en-US" dirty="0" smtClean="0"/>
              <a:t>metabolic process </a:t>
            </a:r>
          </a:p>
          <a:p>
            <a:pPr lvl="1"/>
            <a:r>
              <a:rPr lang="en-US" dirty="0" smtClean="0"/>
              <a:t>Oxidation </a:t>
            </a:r>
            <a:r>
              <a:rPr lang="en-US" dirty="0" smtClean="0"/>
              <a:t>reduction </a:t>
            </a:r>
          </a:p>
          <a:p>
            <a:pPr lvl="1"/>
            <a:r>
              <a:rPr lang="en-US" dirty="0" smtClean="0"/>
              <a:t>Vitamin </a:t>
            </a:r>
            <a:r>
              <a:rPr lang="en-US" dirty="0" smtClean="0"/>
              <a:t>binding </a:t>
            </a:r>
          </a:p>
          <a:p>
            <a:pPr lvl="1"/>
            <a:r>
              <a:rPr lang="en-US" dirty="0" err="1" smtClean="0"/>
              <a:t>Oxidoreductace</a:t>
            </a:r>
            <a:r>
              <a:rPr lang="en-US" dirty="0" smtClean="0"/>
              <a:t> </a:t>
            </a:r>
            <a:r>
              <a:rPr lang="en-US" dirty="0" smtClean="0"/>
              <a:t>activity 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74557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Antimicrobial peptides fight against MRSA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 smtClean="0"/>
              <a:t>AMPs</a:t>
            </a:r>
            <a:r>
              <a:rPr lang="en-US" dirty="0" smtClean="0"/>
              <a:t> seem to be a source of treatment to fight resistant bacteria (MRSA).</a:t>
            </a:r>
          </a:p>
          <a:p>
            <a:endParaRPr lang="en-US" dirty="0" smtClean="0"/>
          </a:p>
          <a:p>
            <a:r>
              <a:rPr lang="en-US" dirty="0" smtClean="0"/>
              <a:t>Produced by all living creatures for defense. </a:t>
            </a:r>
          </a:p>
          <a:p>
            <a:pPr lvl="1"/>
            <a:r>
              <a:rPr lang="en-US" dirty="0" err="1" smtClean="0"/>
              <a:t>Ranalexin</a:t>
            </a:r>
            <a:r>
              <a:rPr lang="en-US" dirty="0" smtClean="0"/>
              <a:t> – 20 </a:t>
            </a:r>
            <a:r>
              <a:rPr lang="en-US" dirty="0" err="1" smtClean="0"/>
              <a:t>a.a</a:t>
            </a:r>
            <a:r>
              <a:rPr lang="en-US" dirty="0" smtClean="0"/>
              <a:t>. peptide that has potent activity against </a:t>
            </a:r>
            <a:r>
              <a:rPr lang="en-US" i="1" dirty="0" smtClean="0"/>
              <a:t>Staphylococcus </a:t>
            </a:r>
            <a:r>
              <a:rPr lang="en-US" i="1" dirty="0" err="1" smtClean="0"/>
              <a:t>aureus</a:t>
            </a:r>
            <a:r>
              <a:rPr lang="en-US" i="1" dirty="0" smtClean="0"/>
              <a:t>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Understanding </a:t>
            </a:r>
            <a:r>
              <a:rPr lang="en-US" dirty="0" err="1" smtClean="0"/>
              <a:t>transcriptome</a:t>
            </a:r>
            <a:r>
              <a:rPr lang="en-US" dirty="0" smtClean="0"/>
              <a:t> and proteome profiling is crucial to understanding mechanisms for antimicrobials.</a:t>
            </a:r>
          </a:p>
          <a:p>
            <a:pPr lvl="1"/>
            <a:r>
              <a:rPr lang="en-US" dirty="0" smtClean="0"/>
              <a:t>As these alter cell function by differing mRNA and protein profiles.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MRSA-252 genes studied by taking wide approach.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mine biosynthetic proces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457200"/>
            <a:ext cx="8229600" cy="4419600"/>
          </a:xfrm>
        </p:spPr>
      </p:pic>
      <p:sp>
        <p:nvSpPr>
          <p:cNvPr id="6" name="TextBox 5"/>
          <p:cNvSpPr txBox="1"/>
          <p:nvPr/>
        </p:nvSpPr>
        <p:spPr>
          <a:xfrm>
            <a:off x="457200" y="5257800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/>
              <a:t>DAPH_STAAR</a:t>
            </a:r>
            <a:r>
              <a:rPr lang="en-US" dirty="0" smtClean="0"/>
              <a:t> – catalyzes transfer of </a:t>
            </a:r>
            <a:r>
              <a:rPr lang="en-US" dirty="0" err="1" smtClean="0"/>
              <a:t>acetylCoA</a:t>
            </a:r>
            <a:r>
              <a:rPr lang="en-US" dirty="0" smtClean="0"/>
              <a:t> to </a:t>
            </a:r>
            <a:r>
              <a:rPr lang="en-US" dirty="0" err="1" smtClean="0"/>
              <a:t>tetrahydrodipicolinate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LEUC_STAAR</a:t>
            </a:r>
            <a:r>
              <a:rPr lang="en-US" dirty="0" smtClean="0"/>
              <a:t> – catalyzes </a:t>
            </a:r>
            <a:r>
              <a:rPr lang="en-US" dirty="0" err="1" smtClean="0"/>
              <a:t>isomerization</a:t>
            </a:r>
            <a:r>
              <a:rPr lang="en-US" dirty="0" smtClean="0"/>
              <a:t> to form </a:t>
            </a:r>
            <a:r>
              <a:rPr lang="en-US" dirty="0" smtClean="0"/>
              <a:t>2-isopropylmaleate.</a:t>
            </a:r>
            <a:endParaRPr lang="en-US" b="1" dirty="0" smtClean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041505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ellular amino acid biosynthetic proces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93" y="609600"/>
            <a:ext cx="8944707" cy="4191000"/>
          </a:xfrm>
        </p:spPr>
      </p:pic>
      <p:sp>
        <p:nvSpPr>
          <p:cNvPr id="8" name="TextBox 7"/>
          <p:cNvSpPr txBox="1"/>
          <p:nvPr/>
        </p:nvSpPr>
        <p:spPr>
          <a:xfrm>
            <a:off x="609600" y="5257800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/>
              <a:t>HISX_STAAR</a:t>
            </a:r>
            <a:r>
              <a:rPr lang="en-US" dirty="0" smtClean="0"/>
              <a:t> </a:t>
            </a:r>
            <a:r>
              <a:rPr lang="en-US" dirty="0" smtClean="0"/>
              <a:t>– Catalyzes the </a:t>
            </a:r>
            <a:r>
              <a:rPr lang="en-US" dirty="0" smtClean="0"/>
              <a:t>sequential NAD-dependent oxidations of L-</a:t>
            </a:r>
            <a:r>
              <a:rPr lang="en-US" dirty="0" err="1" smtClean="0"/>
              <a:t>histidinol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 smtClean="0"/>
              <a:t>L-</a:t>
            </a:r>
            <a:r>
              <a:rPr lang="en-US" dirty="0" err="1" smtClean="0"/>
              <a:t>histidinaldehyde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L-</a:t>
            </a:r>
            <a:r>
              <a:rPr lang="en-US" dirty="0" err="1" smtClean="0"/>
              <a:t>histidine</a:t>
            </a:r>
            <a:r>
              <a:rPr lang="en-US" dirty="0" smtClean="0"/>
              <a:t> </a:t>
            </a:r>
          </a:p>
          <a:p>
            <a:pPr>
              <a:buFont typeface="Arial" pitchFamily="34" charset="0"/>
              <a:buChar char="•"/>
            </a:pPr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OAT2_STAAR </a:t>
            </a:r>
            <a:r>
              <a:rPr lang="en-US" dirty="0" smtClean="0"/>
              <a:t>– Catalyzes the </a:t>
            </a:r>
            <a:r>
              <a:rPr lang="en-US" dirty="0" err="1" smtClean="0"/>
              <a:t>interconversion</a:t>
            </a:r>
            <a:r>
              <a:rPr lang="en-US" dirty="0" smtClean="0"/>
              <a:t> of </a:t>
            </a:r>
            <a:r>
              <a:rPr lang="en-US" dirty="0" err="1" smtClean="0"/>
              <a:t>ornithine</a:t>
            </a:r>
            <a:r>
              <a:rPr lang="en-US" dirty="0" smtClean="0"/>
              <a:t> to glutamate </a:t>
            </a:r>
            <a:r>
              <a:rPr lang="en-US" dirty="0" err="1" smtClean="0"/>
              <a:t>semialdehyde</a:t>
            </a:r>
            <a:r>
              <a:rPr lang="en-US" dirty="0" smtClean="0"/>
              <a:t>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13637783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ellular nitrogen compound biosynthetic proces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4343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5257800"/>
            <a:ext cx="8001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/>
              <a:t>METE_STAAR</a:t>
            </a:r>
            <a:r>
              <a:rPr lang="en-US" dirty="0" smtClean="0"/>
              <a:t> </a:t>
            </a:r>
            <a:r>
              <a:rPr lang="en-US" dirty="0" smtClean="0"/>
              <a:t>– Catalyzes the </a:t>
            </a:r>
            <a:r>
              <a:rPr lang="en-US" dirty="0" smtClean="0"/>
              <a:t>transfer of a methyl group from 5-methyltetrahydrofolate to </a:t>
            </a:r>
            <a:r>
              <a:rPr lang="en-US" dirty="0" err="1" smtClean="0"/>
              <a:t>homocysteine</a:t>
            </a:r>
            <a:r>
              <a:rPr lang="en-US" dirty="0" smtClean="0"/>
              <a:t> resulting in </a:t>
            </a:r>
            <a:r>
              <a:rPr lang="en-US" dirty="0" err="1" smtClean="0"/>
              <a:t>methionine</a:t>
            </a:r>
            <a:r>
              <a:rPr lang="en-US" dirty="0" smtClean="0"/>
              <a:t> </a:t>
            </a:r>
            <a:r>
              <a:rPr lang="en-US" dirty="0" smtClean="0"/>
              <a:t>formation.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HEM3_STAAR</a:t>
            </a:r>
            <a:r>
              <a:rPr lang="en-US" dirty="0" smtClean="0"/>
              <a:t> </a:t>
            </a:r>
            <a:r>
              <a:rPr lang="en-US" dirty="0" smtClean="0"/>
              <a:t>– </a:t>
            </a:r>
            <a:r>
              <a:rPr lang="en-US" dirty="0" err="1" smtClean="0"/>
              <a:t>Tetrapolymerization</a:t>
            </a:r>
            <a:r>
              <a:rPr lang="en-US" dirty="0" smtClean="0"/>
              <a:t> of </a:t>
            </a:r>
            <a:r>
              <a:rPr lang="en-US" dirty="0" smtClean="0"/>
              <a:t>the </a:t>
            </a:r>
            <a:r>
              <a:rPr lang="en-US" dirty="0" err="1" smtClean="0"/>
              <a:t>monopyrrole</a:t>
            </a:r>
            <a:r>
              <a:rPr lang="en-US" dirty="0" smtClean="0"/>
              <a:t> PBG into the </a:t>
            </a:r>
            <a:r>
              <a:rPr lang="en-US" dirty="0" err="1" smtClean="0"/>
              <a:t>hydroxymethylbilane</a:t>
            </a:r>
            <a:r>
              <a:rPr lang="en-US" dirty="0" smtClean="0"/>
              <a:t> pre-</a:t>
            </a:r>
            <a:r>
              <a:rPr lang="en-US" dirty="0" err="1" smtClean="0"/>
              <a:t>uroporphyrinogen</a:t>
            </a:r>
            <a:r>
              <a:rPr lang="en-US" dirty="0" smtClean="0"/>
              <a:t> in several discrete </a:t>
            </a:r>
            <a:r>
              <a:rPr lang="en-US" dirty="0" smtClean="0"/>
              <a:t>steps.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29727637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Antiporter</a:t>
            </a:r>
            <a:r>
              <a:rPr lang="en-US" dirty="0" smtClean="0"/>
              <a:t> Activity</a:t>
            </a:r>
            <a:endParaRPr lang="en-US" dirty="0"/>
          </a:p>
        </p:txBody>
      </p:sp>
      <p:pic>
        <p:nvPicPr>
          <p:cNvPr id="4" name="Content Placeholder 3" descr="antiporter activit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6008" y="1219200"/>
            <a:ext cx="4597992" cy="5425024"/>
          </a:xfrm>
        </p:spPr>
      </p:pic>
      <p:sp>
        <p:nvSpPr>
          <p:cNvPr id="5" name="TextBox 4"/>
          <p:cNvSpPr txBox="1"/>
          <p:nvPr/>
        </p:nvSpPr>
        <p:spPr>
          <a:xfrm>
            <a:off x="5638800" y="2438400"/>
            <a:ext cx="2895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/>
              <a:t>MNHD1_STAAR</a:t>
            </a:r>
            <a:r>
              <a:rPr lang="en-US" dirty="0" smtClean="0"/>
              <a:t> </a:t>
            </a:r>
            <a:r>
              <a:rPr lang="en-US" dirty="0" smtClean="0"/>
              <a:t>– </a:t>
            </a:r>
            <a:r>
              <a:rPr lang="en-US" dirty="0" err="1" smtClean="0"/>
              <a:t>Mnh</a:t>
            </a:r>
            <a:r>
              <a:rPr lang="en-US" dirty="0" smtClean="0"/>
              <a:t>  </a:t>
            </a:r>
            <a:r>
              <a:rPr lang="en-US" dirty="0" smtClean="0"/>
              <a:t>complex is a Na</a:t>
            </a:r>
            <a:r>
              <a:rPr lang="en-US" baseline="30000" dirty="0" smtClean="0"/>
              <a:t>+</a:t>
            </a:r>
            <a:r>
              <a:rPr lang="en-US" dirty="0" smtClean="0"/>
              <a:t>/H</a:t>
            </a:r>
            <a:r>
              <a:rPr lang="en-US" baseline="30000" dirty="0" smtClean="0"/>
              <a:t>+</a:t>
            </a:r>
            <a:r>
              <a:rPr lang="en-US" dirty="0" smtClean="0"/>
              <a:t> </a:t>
            </a:r>
            <a:r>
              <a:rPr lang="en-US" dirty="0" err="1" smtClean="0"/>
              <a:t>antiporter</a:t>
            </a:r>
            <a:r>
              <a:rPr lang="en-US" dirty="0" smtClean="0"/>
              <a:t> involved in Na</a:t>
            </a:r>
            <a:r>
              <a:rPr lang="en-US" baseline="30000" dirty="0" smtClean="0"/>
              <a:t>+</a:t>
            </a:r>
            <a:r>
              <a:rPr lang="en-US" dirty="0" smtClean="0"/>
              <a:t> </a:t>
            </a:r>
            <a:r>
              <a:rPr lang="en-US" dirty="0" smtClean="0"/>
              <a:t>excretion.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MNHG1_STAAR</a:t>
            </a:r>
            <a:r>
              <a:rPr lang="en-US" dirty="0" smtClean="0"/>
              <a:t> – involved in Na</a:t>
            </a:r>
            <a:r>
              <a:rPr lang="en-US" baseline="30000" dirty="0" smtClean="0"/>
              <a:t>+</a:t>
            </a:r>
            <a:r>
              <a:rPr lang="en-US" dirty="0" smtClean="0"/>
              <a:t> transport</a:t>
            </a:r>
            <a:endParaRPr lang="en-US" b="1" dirty="0" smtClean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132714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Branched chain amino acid family metabolic process</a:t>
            </a:r>
            <a:endParaRPr lang="en-US" dirty="0"/>
          </a:p>
        </p:txBody>
      </p:sp>
      <p:pic>
        <p:nvPicPr>
          <p:cNvPr id="4" name="Content Placeholder 3" descr="branched chain family amino acid metabolic proces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6008" y="1600200"/>
            <a:ext cx="4826592" cy="5029200"/>
          </a:xfrm>
        </p:spPr>
      </p:pic>
      <p:sp>
        <p:nvSpPr>
          <p:cNvPr id="5" name="TextBox 4"/>
          <p:cNvSpPr txBox="1"/>
          <p:nvPr/>
        </p:nvSpPr>
        <p:spPr>
          <a:xfrm>
            <a:off x="5867400" y="2743200"/>
            <a:ext cx="2819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A lot of conversion from NADP</a:t>
            </a:r>
            <a:r>
              <a:rPr lang="en-US" baseline="30000" dirty="0" smtClean="0"/>
              <a:t>+ </a:t>
            </a:r>
            <a:r>
              <a:rPr lang="en-US" dirty="0" smtClean="0">
                <a:sym typeface="Wingdings" pitchFamily="2" charset="2"/>
              </a:rPr>
              <a:t> NADPH</a:t>
            </a:r>
          </a:p>
          <a:p>
            <a:pPr>
              <a:buFont typeface="Arial" pitchFamily="34" charset="0"/>
              <a:buChar char="•"/>
            </a:pPr>
            <a:endParaRPr lang="en-US" baseline="30000" dirty="0" smtClean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endParaRPr lang="en-US" baseline="30000" dirty="0" smtClean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endParaRPr lang="en-US" baseline="30000" dirty="0" smtClean="0"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en-US" dirty="0" err="1" smtClean="0"/>
              <a:t>Converison</a:t>
            </a:r>
            <a:r>
              <a:rPr lang="en-US" dirty="0" smtClean="0"/>
              <a:t> of substrates into energy process to drive the cell in order to carry out metabolic processes. </a:t>
            </a:r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Aspartate</a:t>
            </a:r>
            <a:r>
              <a:rPr lang="en-US" dirty="0" smtClean="0"/>
              <a:t> family amino acid metabolic process </a:t>
            </a:r>
            <a:endParaRPr lang="en-US" dirty="0"/>
          </a:p>
        </p:txBody>
      </p:sp>
      <p:pic>
        <p:nvPicPr>
          <p:cNvPr id="4" name="Content Placeholder 3" descr="aspartate family amino acid metabolic proces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417638"/>
            <a:ext cx="5486400" cy="5168348"/>
          </a:xfrm>
        </p:spPr>
      </p:pic>
      <p:sp>
        <p:nvSpPr>
          <p:cNvPr id="5" name="TextBox 4"/>
          <p:cNvSpPr txBox="1"/>
          <p:nvPr/>
        </p:nvSpPr>
        <p:spPr>
          <a:xfrm>
            <a:off x="6172200" y="2133600"/>
            <a:ext cx="2667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/>
              <a:t>DAPH_STAAR</a:t>
            </a:r>
            <a:r>
              <a:rPr lang="en-US" dirty="0" smtClean="0"/>
              <a:t> </a:t>
            </a:r>
            <a:r>
              <a:rPr lang="en-US" dirty="0" smtClean="0"/>
              <a:t>– Catalyzes the </a:t>
            </a:r>
            <a:r>
              <a:rPr lang="en-US" dirty="0" smtClean="0"/>
              <a:t>transfer of an acetyl group from acetyl-</a:t>
            </a:r>
            <a:r>
              <a:rPr lang="en-US" dirty="0" err="1" smtClean="0"/>
              <a:t>CoA</a:t>
            </a:r>
            <a:r>
              <a:rPr lang="en-US" dirty="0" smtClean="0"/>
              <a:t> to </a:t>
            </a:r>
            <a:r>
              <a:rPr lang="en-US" dirty="0" err="1" smtClean="0"/>
              <a:t>tetrahydrodipicolinate</a:t>
            </a:r>
            <a:r>
              <a:rPr lang="en-US" dirty="0" smtClean="0"/>
              <a:t>.</a:t>
            </a:r>
          </a:p>
          <a:p>
            <a:pPr>
              <a:buFont typeface="Arial" pitchFamily="34" charset="0"/>
              <a:buChar char="•"/>
            </a:pPr>
            <a:endParaRPr lang="en-US" b="1" dirty="0" smtClean="0"/>
          </a:p>
          <a:p>
            <a:pPr>
              <a:buFont typeface="Arial" pitchFamily="34" charset="0"/>
              <a:buChar char="•"/>
            </a:pPr>
            <a:endParaRPr lang="en-US" b="1" dirty="0" smtClean="0"/>
          </a:p>
          <a:p>
            <a:pPr>
              <a:buFont typeface="Arial" pitchFamily="34" charset="0"/>
              <a:buChar char="•"/>
            </a:pPr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KHSE_STAAR</a:t>
            </a:r>
            <a:r>
              <a:rPr lang="en-US" dirty="0" smtClean="0"/>
              <a:t> </a:t>
            </a:r>
            <a:r>
              <a:rPr lang="en-US" dirty="0" smtClean="0"/>
              <a:t>– Catalyzes the </a:t>
            </a:r>
            <a:r>
              <a:rPr lang="en-US" dirty="0" smtClean="0"/>
              <a:t>ATP-dependent </a:t>
            </a:r>
            <a:r>
              <a:rPr lang="en-US" dirty="0" err="1" smtClean="0"/>
              <a:t>phosphorylation</a:t>
            </a:r>
            <a:r>
              <a:rPr lang="en-US" dirty="0" smtClean="0"/>
              <a:t> of L-</a:t>
            </a:r>
            <a:r>
              <a:rPr lang="en-US" dirty="0" err="1" smtClean="0"/>
              <a:t>homoserine</a:t>
            </a:r>
            <a:r>
              <a:rPr lang="en-US" dirty="0" smtClean="0"/>
              <a:t> to L-</a:t>
            </a:r>
            <a:r>
              <a:rPr lang="en-US" dirty="0" err="1" smtClean="0"/>
              <a:t>homoserine</a:t>
            </a:r>
            <a:r>
              <a:rPr lang="en-US" dirty="0" smtClean="0"/>
              <a:t> </a:t>
            </a:r>
            <a:r>
              <a:rPr lang="en-US" dirty="0" smtClean="0"/>
              <a:t>phosphate.</a:t>
            </a:r>
          </a:p>
          <a:p>
            <a:pPr>
              <a:buFont typeface="Arial" pitchFamily="34" charset="0"/>
              <a:buChar char="•"/>
            </a:pPr>
            <a:endParaRPr lang="en-US" b="1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Threonine</a:t>
            </a:r>
            <a:r>
              <a:rPr lang="en-US" dirty="0" smtClean="0"/>
              <a:t> Metabolic Process</a:t>
            </a:r>
            <a:endParaRPr lang="en-US" dirty="0"/>
          </a:p>
        </p:txBody>
      </p:sp>
      <p:pic>
        <p:nvPicPr>
          <p:cNvPr id="4" name="Content Placeholder 3" descr="threonine metabolic proces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295400"/>
            <a:ext cx="5181600" cy="4800600"/>
          </a:xfrm>
        </p:spPr>
      </p:pic>
      <p:sp>
        <p:nvSpPr>
          <p:cNvPr id="6" name="TextBox 5"/>
          <p:cNvSpPr txBox="1"/>
          <p:nvPr/>
        </p:nvSpPr>
        <p:spPr>
          <a:xfrm>
            <a:off x="5791200" y="1752600"/>
            <a:ext cx="2895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/>
              <a:t>KHSE_STAAR</a:t>
            </a:r>
            <a:r>
              <a:rPr lang="en-US" dirty="0" smtClean="0"/>
              <a:t> – Catalyzes the ATP-dependent </a:t>
            </a:r>
            <a:r>
              <a:rPr lang="en-US" dirty="0" err="1" smtClean="0"/>
              <a:t>phosphorylation</a:t>
            </a:r>
            <a:r>
              <a:rPr lang="en-US" dirty="0" smtClean="0"/>
              <a:t> of L-</a:t>
            </a:r>
            <a:r>
              <a:rPr lang="en-US" dirty="0" err="1" smtClean="0"/>
              <a:t>homoserine</a:t>
            </a:r>
            <a:r>
              <a:rPr lang="en-US" dirty="0" smtClean="0"/>
              <a:t> to L-</a:t>
            </a:r>
            <a:r>
              <a:rPr lang="en-US" dirty="0" err="1" smtClean="0"/>
              <a:t>homoserine</a:t>
            </a:r>
            <a:r>
              <a:rPr lang="en-US" dirty="0" smtClean="0"/>
              <a:t> phosphate</a:t>
            </a:r>
            <a:r>
              <a:rPr lang="en-US" dirty="0" smtClean="0"/>
              <a:t>.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Oxidation Reduction</a:t>
            </a:r>
            <a:endParaRPr lang="en-US" dirty="0"/>
          </a:p>
        </p:txBody>
      </p:sp>
      <p:pic>
        <p:nvPicPr>
          <p:cNvPr id="4" name="Content Placeholder 3" descr="oxidation reductio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219200"/>
            <a:ext cx="8001000" cy="4166581"/>
          </a:xfrm>
        </p:spPr>
      </p:pic>
      <p:sp>
        <p:nvSpPr>
          <p:cNvPr id="5" name="TextBox 4"/>
          <p:cNvSpPr txBox="1"/>
          <p:nvPr/>
        </p:nvSpPr>
        <p:spPr>
          <a:xfrm>
            <a:off x="685800" y="5385781"/>
            <a:ext cx="76962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MSRA2_STAAR</a:t>
            </a:r>
            <a:r>
              <a:rPr lang="en-US" sz="1400" dirty="0" smtClean="0"/>
              <a:t> – important function as repair enzyme for proteins that have been inactivated by oxidation </a:t>
            </a:r>
            <a:r>
              <a:rPr lang="en-US" sz="1400" dirty="0" smtClean="0">
                <a:sym typeface="Wingdings" pitchFamily="2" charset="2"/>
              </a:rPr>
              <a:t> c</a:t>
            </a:r>
            <a:r>
              <a:rPr lang="en-US" sz="1400" dirty="0" smtClean="0"/>
              <a:t>atalyzes </a:t>
            </a:r>
            <a:r>
              <a:rPr lang="en-US" sz="1400" dirty="0" smtClean="0"/>
              <a:t>the reversible oxidation-reduction of </a:t>
            </a:r>
            <a:r>
              <a:rPr lang="en-US" sz="1400" dirty="0" err="1" smtClean="0"/>
              <a:t>methionine</a:t>
            </a:r>
            <a:r>
              <a:rPr lang="en-US" sz="1400" dirty="0" smtClean="0"/>
              <a:t> </a:t>
            </a:r>
            <a:r>
              <a:rPr lang="en-US" sz="1400" dirty="0" err="1" smtClean="0"/>
              <a:t>sulfoxide</a:t>
            </a:r>
            <a:r>
              <a:rPr lang="en-US" sz="1400" dirty="0" smtClean="0"/>
              <a:t> in proteins to </a:t>
            </a:r>
            <a:r>
              <a:rPr lang="en-US" sz="1400" dirty="0" err="1" smtClean="0"/>
              <a:t>methionine</a:t>
            </a:r>
            <a:r>
              <a:rPr lang="en-US" sz="1400" dirty="0" smtClean="0"/>
              <a:t> </a:t>
            </a:r>
            <a:endParaRPr lang="en-US" sz="1400" dirty="0" smtClean="0"/>
          </a:p>
          <a:p>
            <a:pPr>
              <a:buFont typeface="Arial" pitchFamily="34" charset="0"/>
              <a:buChar char="•"/>
            </a:pPr>
            <a:endParaRPr lang="en-US" sz="1400" dirty="0" smtClean="0"/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THIO_STAAR</a:t>
            </a:r>
            <a:r>
              <a:rPr lang="en-US" sz="1400" dirty="0" smtClean="0"/>
              <a:t> – involved in </a:t>
            </a:r>
            <a:r>
              <a:rPr lang="en-US" sz="1400" dirty="0" err="1" smtClean="0"/>
              <a:t>redox</a:t>
            </a:r>
            <a:r>
              <a:rPr lang="en-US" sz="1400" dirty="0" smtClean="0"/>
              <a:t> reactions through reversible oxidation of </a:t>
            </a:r>
            <a:r>
              <a:rPr lang="en-US" sz="1400" dirty="0" err="1" smtClean="0"/>
              <a:t>dithiol</a:t>
            </a:r>
            <a:r>
              <a:rPr lang="en-US" sz="1400" dirty="0" smtClean="0"/>
              <a:t> </a:t>
            </a:r>
            <a:r>
              <a:rPr lang="en-US" sz="1400" dirty="0" smtClean="0">
                <a:sym typeface="Wingdings" pitchFamily="2" charset="2"/>
              </a:rPr>
              <a:t> disulfide and then catalyzes exchange reactions of </a:t>
            </a:r>
            <a:r>
              <a:rPr lang="en-US" sz="1400" dirty="0" err="1" smtClean="0">
                <a:sym typeface="Wingdings" pitchFamily="2" charset="2"/>
              </a:rPr>
              <a:t>dithiol</a:t>
            </a:r>
            <a:r>
              <a:rPr lang="en-US" sz="1400" dirty="0" smtClean="0">
                <a:sym typeface="Wingdings" pitchFamily="2" charset="2"/>
              </a:rPr>
              <a:t>-disulfide.</a:t>
            </a:r>
            <a:endParaRPr lang="en-US" sz="1400" b="1" dirty="0" smtClean="0"/>
          </a:p>
          <a:p>
            <a:pPr>
              <a:buFont typeface="Arial" pitchFamily="34" charset="0"/>
              <a:buChar char="•"/>
            </a:pPr>
            <a:endParaRPr lang="en-US" sz="1400" dirty="0" smtClean="0"/>
          </a:p>
          <a:p>
            <a:pPr>
              <a:buFont typeface="Arial" pitchFamily="34" charset="0"/>
              <a:buChar char="•"/>
            </a:pPr>
            <a:endParaRPr lang="en-US" b="1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Vitamin Binding </a:t>
            </a:r>
            <a:endParaRPr lang="en-US" dirty="0"/>
          </a:p>
        </p:txBody>
      </p:sp>
      <p:pic>
        <p:nvPicPr>
          <p:cNvPr id="4" name="Content Placeholder 3" descr="vitamin bindin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17638"/>
            <a:ext cx="4352658" cy="5135562"/>
          </a:xfrm>
        </p:spPr>
      </p:pic>
      <p:sp>
        <p:nvSpPr>
          <p:cNvPr id="5" name="TextBox 4"/>
          <p:cNvSpPr txBox="1"/>
          <p:nvPr/>
        </p:nvSpPr>
        <p:spPr>
          <a:xfrm>
            <a:off x="5486400" y="1981200"/>
            <a:ext cx="3352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/>
              <a:t>CSD_STAAR </a:t>
            </a:r>
            <a:r>
              <a:rPr lang="en-US" dirty="0" smtClean="0"/>
              <a:t>– catalyzes removal of selenium and sulfur atoms from various vitamins in order to produce L-</a:t>
            </a:r>
            <a:r>
              <a:rPr lang="en-US" dirty="0" err="1" smtClean="0"/>
              <a:t>alanine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THDI1_STAAR</a:t>
            </a:r>
            <a:r>
              <a:rPr lang="en-US" dirty="0" smtClean="0"/>
              <a:t> – catalyzes formation of </a:t>
            </a:r>
            <a:r>
              <a:rPr lang="en-US" dirty="0" err="1" smtClean="0"/>
              <a:t>threonine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>
                <a:sym typeface="Wingdings" pitchFamily="2" charset="2"/>
              </a:rPr>
              <a:t>keobutyrate</a:t>
            </a:r>
            <a:r>
              <a:rPr lang="en-US" dirty="0" smtClean="0">
                <a:sym typeface="Wingdings" pitchFamily="2" charset="2"/>
              </a:rPr>
              <a:t>. Dehydration and rehydration &amp; liberation of ammonia are the respected steps. </a:t>
            </a:r>
            <a:endParaRPr lang="en-US" b="1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Oxidoreductase</a:t>
            </a:r>
            <a:r>
              <a:rPr lang="en-US" dirty="0" smtClean="0"/>
              <a:t> Activity </a:t>
            </a:r>
            <a:endParaRPr lang="en-US" dirty="0"/>
          </a:p>
        </p:txBody>
      </p:sp>
      <p:pic>
        <p:nvPicPr>
          <p:cNvPr id="4" name="Content Placeholder 3" descr="oxidoreductase activity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417638"/>
            <a:ext cx="8229600" cy="4144962"/>
          </a:xfrm>
        </p:spPr>
      </p:pic>
      <p:sp>
        <p:nvSpPr>
          <p:cNvPr id="5" name="TextBox 4"/>
          <p:cNvSpPr txBox="1"/>
          <p:nvPr/>
        </p:nvSpPr>
        <p:spPr>
          <a:xfrm>
            <a:off x="609600" y="5657671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/>
              <a:t>BETA_STAAR</a:t>
            </a:r>
            <a:r>
              <a:rPr lang="en-US" dirty="0" smtClean="0"/>
              <a:t> – catalyze oxidation of </a:t>
            </a:r>
            <a:r>
              <a:rPr lang="en-US" dirty="0" err="1" smtClean="0"/>
              <a:t>choline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>
                <a:sym typeface="Wingdings" pitchFamily="2" charset="2"/>
              </a:rPr>
              <a:t>betaine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aldehyde</a:t>
            </a:r>
            <a:r>
              <a:rPr lang="en-US" dirty="0" smtClean="0">
                <a:sym typeface="Wingdings" pitchFamily="2" charset="2"/>
              </a:rPr>
              <a:t> and then  </a:t>
            </a:r>
            <a:r>
              <a:rPr lang="en-US" dirty="0" err="1" smtClean="0">
                <a:sym typeface="Wingdings" pitchFamily="2" charset="2"/>
              </a:rPr>
              <a:t>glycine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betaine</a:t>
            </a:r>
            <a:r>
              <a:rPr lang="en-US" dirty="0" smtClean="0">
                <a:sym typeface="Wingdings" pitchFamily="2" charset="2"/>
              </a:rPr>
              <a:t>. 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ym typeface="Wingdings" pitchFamily="2" charset="2"/>
              </a:rPr>
              <a:t>BUTA_STAAR</a:t>
            </a:r>
            <a:r>
              <a:rPr lang="en-US" dirty="0" smtClean="0">
                <a:sym typeface="Wingdings" pitchFamily="2" charset="2"/>
              </a:rPr>
              <a:t> – in the </a:t>
            </a:r>
            <a:r>
              <a:rPr lang="en-US" dirty="0" err="1" smtClean="0">
                <a:sym typeface="Wingdings" pitchFamily="2" charset="2"/>
              </a:rPr>
              <a:t>preseence</a:t>
            </a:r>
            <a:r>
              <a:rPr lang="en-US" dirty="0" smtClean="0">
                <a:sym typeface="Wingdings" pitchFamily="2" charset="2"/>
              </a:rPr>
              <a:t> of NADH, catalyzes reduction of 2,3-butanediol to </a:t>
            </a:r>
            <a:r>
              <a:rPr lang="en-US" dirty="0" err="1" smtClean="0">
                <a:sym typeface="Wingdings" pitchFamily="2" charset="2"/>
              </a:rPr>
              <a:t>acetoin</a:t>
            </a:r>
            <a:r>
              <a:rPr lang="en-US" dirty="0" smtClean="0">
                <a:sym typeface="Wingdings" pitchFamily="2" charset="2"/>
              </a:rPr>
              <a:t>. </a:t>
            </a:r>
            <a:endParaRPr lang="en-US" b="1" dirty="0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taphylococcus </a:t>
            </a:r>
            <a:r>
              <a:rPr lang="en-US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aureus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–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human pathogen.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Treatments are important and antimicrobial peptides seem promising. </a:t>
            </a:r>
          </a:p>
          <a:p>
            <a:r>
              <a:rPr lang="en-US" dirty="0" smtClean="0"/>
              <a:t>Responses modules when exposed to </a:t>
            </a:r>
            <a:r>
              <a:rPr lang="en-US" dirty="0" err="1" smtClean="0"/>
              <a:t>ranalexin</a:t>
            </a:r>
            <a:r>
              <a:rPr lang="en-US" dirty="0" smtClean="0"/>
              <a:t> showed varying regulation in genes.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Virulence factors inferred from experiments are collected. 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Where scientists go from here.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Dr</a:t>
            </a:r>
            <a:r>
              <a:rPr lang="en-US" dirty="0" smtClean="0"/>
              <a:t>. </a:t>
            </a:r>
            <a:r>
              <a:rPr lang="en-US" dirty="0" err="1" smtClean="0"/>
              <a:t>Dahlquist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Ian M Overton, Shirley Graham, Katherine A Gould et. al.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Responses of MRSA when exposed to </a:t>
            </a:r>
            <a:r>
              <a:rPr lang="en-US" dirty="0" err="1" smtClean="0"/>
              <a:t>ranalexin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Upon </a:t>
            </a:r>
            <a:r>
              <a:rPr lang="en-US" dirty="0" err="1" smtClean="0"/>
              <a:t>ranalaxin</a:t>
            </a:r>
            <a:r>
              <a:rPr lang="en-US" dirty="0" smtClean="0"/>
              <a:t> exposure, genes </a:t>
            </a:r>
            <a:r>
              <a:rPr lang="en-US" dirty="0" err="1" smtClean="0"/>
              <a:t>downregulated</a:t>
            </a:r>
            <a:r>
              <a:rPr lang="en-US" dirty="0" smtClean="0"/>
              <a:t> secretion system components, which are vital to pathogenesis for MRSA. </a:t>
            </a:r>
          </a:p>
          <a:p>
            <a:pPr lvl="1"/>
            <a:r>
              <a:rPr lang="en-US" dirty="0" smtClean="0"/>
              <a:t>MRSA-252 ESAT-6 systems.</a:t>
            </a:r>
          </a:p>
          <a:p>
            <a:r>
              <a:rPr lang="en-US" dirty="0" smtClean="0"/>
              <a:t>Genes associated with cell wall secretion and anchorage were also </a:t>
            </a:r>
            <a:r>
              <a:rPr lang="en-US" dirty="0" err="1" smtClean="0"/>
              <a:t>RanaDown</a:t>
            </a:r>
            <a:r>
              <a:rPr lang="en-US" dirty="0" smtClean="0"/>
              <a:t>. </a:t>
            </a:r>
          </a:p>
          <a:p>
            <a:r>
              <a:rPr lang="en-US" dirty="0" smtClean="0"/>
              <a:t>Exposure results in repression of virulence factor expression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Microarray Data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Three </a:t>
            </a:r>
            <a:r>
              <a:rPr lang="en-US" dirty="0"/>
              <a:t>replicates of control culture and </a:t>
            </a:r>
            <a:r>
              <a:rPr lang="en-US" dirty="0" err="1"/>
              <a:t>ranalexin</a:t>
            </a:r>
            <a:r>
              <a:rPr lang="en-US" dirty="0"/>
              <a:t> were used in the microarray </a:t>
            </a:r>
            <a:r>
              <a:rPr lang="en-US" dirty="0" smtClean="0"/>
              <a:t>experiment with two technical replicates of each type.  Six </a:t>
            </a:r>
            <a:r>
              <a:rPr lang="en-US" dirty="0"/>
              <a:t>total arrays were used in analysis</a:t>
            </a:r>
            <a:r>
              <a:rPr lang="en-US" dirty="0" smtClean="0"/>
              <a:t>.</a:t>
            </a:r>
          </a:p>
          <a:p>
            <a:r>
              <a:rPr lang="en-US" dirty="0" smtClean="0"/>
              <a:t>2 microarray </a:t>
            </a:r>
            <a:r>
              <a:rPr lang="en-US" dirty="0"/>
              <a:t>chips were used.</a:t>
            </a:r>
          </a:p>
          <a:p>
            <a:r>
              <a:rPr lang="en-US" dirty="0" err="1" smtClean="0"/>
              <a:t>Ranalexin</a:t>
            </a:r>
            <a:r>
              <a:rPr lang="en-US" dirty="0" smtClean="0"/>
              <a:t> </a:t>
            </a:r>
            <a:r>
              <a:rPr lang="en-US" dirty="0"/>
              <a:t>(A1) </a:t>
            </a:r>
            <a:r>
              <a:rPr lang="en-US" dirty="0" smtClean="0"/>
              <a:t>was paired with </a:t>
            </a:r>
            <a:r>
              <a:rPr lang="en-US" dirty="0"/>
              <a:t>MRSA-252(A2</a:t>
            </a:r>
            <a:r>
              <a:rPr lang="en-US" dirty="0" smtClean="0"/>
              <a:t>), and MRSA-252(A1</a:t>
            </a:r>
            <a:r>
              <a:rPr lang="en-US" dirty="0"/>
              <a:t>) </a:t>
            </a:r>
            <a:r>
              <a:rPr lang="en-US" dirty="0" smtClean="0"/>
              <a:t>was paired with </a:t>
            </a:r>
            <a:r>
              <a:rPr lang="en-US" dirty="0" err="1"/>
              <a:t>Ranalexin</a:t>
            </a:r>
            <a:r>
              <a:rPr lang="en-US" dirty="0"/>
              <a:t>(A2).</a:t>
            </a:r>
          </a:p>
          <a:p>
            <a:r>
              <a:rPr lang="en-US" dirty="0" err="1" smtClean="0"/>
              <a:t>Ranalexin</a:t>
            </a:r>
            <a:r>
              <a:rPr lang="en-US" dirty="0" smtClean="0"/>
              <a:t> </a:t>
            </a:r>
            <a:r>
              <a:rPr lang="en-US" dirty="0"/>
              <a:t>(A1) and MRSA-252(A2) </a:t>
            </a:r>
            <a:r>
              <a:rPr lang="en-US" dirty="0" smtClean="0"/>
              <a:t>were </a:t>
            </a:r>
            <a:r>
              <a:rPr lang="en-US" dirty="0"/>
              <a:t>labeled red (Cy5).  </a:t>
            </a:r>
            <a:r>
              <a:rPr lang="en-US" dirty="0" err="1"/>
              <a:t>Ranalexin</a:t>
            </a:r>
            <a:r>
              <a:rPr lang="en-US" dirty="0"/>
              <a:t> (A2) and MRSA-252(A1) </a:t>
            </a:r>
            <a:r>
              <a:rPr lang="en-US" dirty="0" smtClean="0"/>
              <a:t>were </a:t>
            </a:r>
            <a:r>
              <a:rPr lang="en-US" dirty="0"/>
              <a:t>labeled green (Cy3</a:t>
            </a:r>
            <a:r>
              <a:rPr lang="en-US" dirty="0" smtClean="0"/>
              <a:t>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92020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Impaired growth of MRSA when exposed to </a:t>
            </a:r>
            <a:r>
              <a:rPr lang="en-US" dirty="0" err="1" smtClean="0"/>
              <a:t>ranalexin</a:t>
            </a:r>
            <a:endParaRPr lang="en-US" dirty="0"/>
          </a:p>
        </p:txBody>
      </p:sp>
      <p:pic>
        <p:nvPicPr>
          <p:cNvPr id="4" name="Picture 3" descr="Picture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524000"/>
            <a:ext cx="5638800" cy="488336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Gene functional association network</a:t>
            </a:r>
            <a:endParaRPr lang="en-US" dirty="0"/>
          </a:p>
        </p:txBody>
      </p:sp>
      <p:pic>
        <p:nvPicPr>
          <p:cNvPr id="6" name="Picture 5" descr="Picture 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248" y="1723524"/>
            <a:ext cx="5505752" cy="5134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595021"/>
            <a:ext cx="3124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Probability of observing interacting pair of nodes in MRSA network.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Varying degrees are seen – k1, k2 and pr(k1,k2)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Bottom left shows low degree values.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Top right shows high degree values.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1613</Words>
  <Application>Microsoft Office PowerPoint</Application>
  <PresentationFormat>On-screen Show (4:3)</PresentationFormat>
  <Paragraphs>213</Paragraphs>
  <Slides>50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Global network analysis of drug tolerance, mode of action and virulence in methicillin-resistant S. aureus</vt:lpstr>
      <vt:lpstr>Outline </vt:lpstr>
      <vt:lpstr>Staphylococcus aureus is a human pathogen</vt:lpstr>
      <vt:lpstr>Antimicrobial peptides fight against MRSA</vt:lpstr>
      <vt:lpstr>Outline </vt:lpstr>
      <vt:lpstr>Responses of MRSA when exposed to ranalexin</vt:lpstr>
      <vt:lpstr>Microarray Data</vt:lpstr>
      <vt:lpstr>Impaired growth of MRSA when exposed to ranalexin</vt:lpstr>
      <vt:lpstr>Gene functional association network</vt:lpstr>
      <vt:lpstr>Slide 10</vt:lpstr>
      <vt:lpstr>Outline </vt:lpstr>
      <vt:lpstr>Ranalaxin shows impact on virulence and novel determinants</vt:lpstr>
      <vt:lpstr>ESAT-6 downregulated virulence factors</vt:lpstr>
      <vt:lpstr>Table 2 – Significant virulence modules</vt:lpstr>
      <vt:lpstr>Virulence functions</vt:lpstr>
      <vt:lpstr>Pathogenesis – mechanism of how disease is caused</vt:lpstr>
      <vt:lpstr>Ranalexin induces cell wall stress</vt:lpstr>
      <vt:lpstr>Ranalexin effects on cell wall continued</vt:lpstr>
      <vt:lpstr>Ranalexin exposure inducing cell wall changes</vt:lpstr>
      <vt:lpstr>Figure 4 – Ranalexin to cell wall</vt:lpstr>
      <vt:lpstr>Osmotic fragility and membrane disruption</vt:lpstr>
      <vt:lpstr>Figure 5 – ranalexin exposure inducing sensitivity to hypo-osmotic stress</vt:lpstr>
      <vt:lpstr>MRSA drug tolerance</vt:lpstr>
      <vt:lpstr>Multiple actions in MRSA killing due to inhibatory actions of ranalexin</vt:lpstr>
      <vt:lpstr>Where Scientists Go from Here</vt:lpstr>
      <vt:lpstr>BREAK</vt:lpstr>
      <vt:lpstr>Decreasing GO Terms</vt:lpstr>
      <vt:lpstr>Pathogenesis </vt:lpstr>
      <vt:lpstr>Multi-Organism Process</vt:lpstr>
      <vt:lpstr>External-encapsulating structure </vt:lpstr>
      <vt:lpstr>High-affinity ion transport</vt:lpstr>
      <vt:lpstr>Extracellular Region</vt:lpstr>
      <vt:lpstr>Membrane Part</vt:lpstr>
      <vt:lpstr>Protein Complex Binding</vt:lpstr>
      <vt:lpstr>Decreasing GO Terms contiued</vt:lpstr>
      <vt:lpstr>Immunoglobulin binding – SAME AS PREVIOUS SLIDE? SAVED THE SAME?</vt:lpstr>
      <vt:lpstr>Respiratory Chain</vt:lpstr>
      <vt:lpstr>Periplasmic Space</vt:lpstr>
      <vt:lpstr>Increasing GO Terms</vt:lpstr>
      <vt:lpstr>Slide 40</vt:lpstr>
      <vt:lpstr>Slide 41</vt:lpstr>
      <vt:lpstr>Slide 42</vt:lpstr>
      <vt:lpstr>Antiporter Activity</vt:lpstr>
      <vt:lpstr>Branched chain amino acid family metabolic process</vt:lpstr>
      <vt:lpstr>Aspartate family amino acid metabolic process </vt:lpstr>
      <vt:lpstr>Threonine Metabolic Process</vt:lpstr>
      <vt:lpstr>Oxidation Reduction</vt:lpstr>
      <vt:lpstr>Vitamin Binding </vt:lpstr>
      <vt:lpstr>Oxidoreductase Activity </vt:lpstr>
      <vt:lpstr>Acknowledgements </vt:lpstr>
    </vt:vector>
  </TitlesOfParts>
  <Company>Loyola Marymount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network analysis of drug tolerance, mode of action and virulence in methicillin-resistant S. aureus</dc:title>
  <dc:creator>Alex Cardenas</dc:creator>
  <cp:lastModifiedBy>acarden8</cp:lastModifiedBy>
  <cp:revision>49</cp:revision>
  <dcterms:created xsi:type="dcterms:W3CDTF">2011-11-15T19:43:54Z</dcterms:created>
  <dcterms:modified xsi:type="dcterms:W3CDTF">2011-12-07T00:32:20Z</dcterms:modified>
</cp:coreProperties>
</file>