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58" r:id="rId5"/>
    <p:sldId id="259" r:id="rId6"/>
    <p:sldId id="262" r:id="rId7"/>
    <p:sldId id="263" r:id="rId8"/>
    <p:sldId id="260" r:id="rId9"/>
    <p:sldId id="264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4C13-3C59-4C53-9F75-B8E663D3294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CB33-DD4F-4CD6-860E-9B5B3D21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DE356-9546-4F34-B5AF-C5CF6E80A650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5F4E-42B6-434D-87D2-16FF3CDF032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ER2wz3I-2KU&amp;feature=youtu.be" TargetMode="External"/><Relationship Id="rId4" Type="http://schemas.openxmlformats.org/officeDocument/2006/relationships/hyperlink" Target="http://www.youtube.com/watch?v=8oHSRBZGMdM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657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2667000"/>
            <a:ext cx="73152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Lab 1: Eau That Smell</a:t>
            </a:r>
          </a:p>
          <a:p>
            <a:endParaRPr lang="en-US" sz="11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Itinerary: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667000"/>
            <a:ext cx="7696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We have been sent 4 strains of E. coli. Each has a different device: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1-1 is the original Eau d’ coli device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1-2 has the original Eau </a:t>
            </a:r>
            <a:r>
              <a:rPr lang="en-US" sz="2200" dirty="0" err="1" smtClean="0"/>
              <a:t>d’coli</a:t>
            </a:r>
            <a:r>
              <a:rPr lang="en-US" sz="2200" dirty="0" smtClean="0"/>
              <a:t> device with an inverter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1-3 has the log phase promoter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1-4 has no smell generating device</a:t>
            </a:r>
          </a:p>
          <a:p>
            <a:pPr lvl="1"/>
            <a:endParaRPr lang="en-US" sz="1000" dirty="0"/>
          </a:p>
          <a:p>
            <a:r>
              <a:rPr lang="en-US" sz="2200" dirty="0" smtClean="0"/>
              <a:t>Why should we test strains 1-1 and 1-4?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302907"/>
            <a:ext cx="807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Today we will be doing Protocol A: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We have prepared cultures of each strain: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placed a sample in the refrigerator before it had time to incubate. This is the lag phase sample.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let a sample run for 6 hours. This is the log phase sample.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let a sample run overnight. This is the stationary phase.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There are 12 samples all together (4 cultures each at three time points).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667000"/>
            <a:ext cx="7620000" cy="44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 smtClean="0"/>
              <a:t>For each sample you will measure: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OD 600 using the spec 20. This will tell you the population of bacteria.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banana smell by comparison with the banana standards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Be sure to replace the foil on the culture after smelling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Record your observations—does everyone in the group smell the same things?</a:t>
            </a:r>
          </a:p>
          <a:p>
            <a:pPr lvl="1"/>
            <a:endParaRPr lang="en-US" sz="22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981200"/>
            <a:ext cx="89153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807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will need to make 4 data tables like this, one for each strain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362200"/>
            <a:ext cx="777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Today we will be doing Protocol B: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You will prepare cultures of each strain: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Every 20 minutes you will take a sample from each culture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OD 600 using the spec 20. This will tell you the population of bacteria.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banana smell by comparison with the banana standards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Record your observation—does everyone in the group smell the same thing?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Be sure to replace the foil on the cultures after smelling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514601"/>
            <a:ext cx="7772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 the end of class the cultures will be refrigerated until tomorrow morning</a:t>
            </a:r>
          </a:p>
          <a:p>
            <a:endParaRPr lang="en-US" sz="1000" dirty="0"/>
          </a:p>
          <a:p>
            <a:r>
              <a:rPr lang="en-US" sz="2200" dirty="0" smtClean="0"/>
              <a:t>Sampling will resume in class tomorrow and continue for another day</a:t>
            </a:r>
          </a:p>
          <a:p>
            <a:endParaRPr lang="en-US" sz="1000" dirty="0"/>
          </a:p>
          <a:p>
            <a:r>
              <a:rPr lang="en-US" sz="2200" dirty="0" smtClean="0"/>
              <a:t>This will allow us to collect data from various parts of the growth curve</a:t>
            </a:r>
          </a:p>
          <a:p>
            <a:endParaRPr lang="en-US" sz="1000" dirty="0"/>
          </a:p>
          <a:p>
            <a:r>
              <a:rPr lang="en-US" sz="2200" dirty="0" smtClean="0"/>
              <a:t>It is important to note the time after the cultures were started for each measurement you take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2720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8079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will need to make 4 data tables like this, one for each strain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Summary of today’s procedure:</a:t>
            </a:r>
          </a:p>
          <a:p>
            <a:pPr>
              <a:defRPr/>
            </a:pPr>
            <a:endParaRPr lang="en-US" sz="12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We’ve prepared the cultures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The lag and stationary phase samples are on the front desk. Take a whiff when you get the chance. We’ll do the OD600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Each team has one of the log phase samples. We did not prepare strain 1-4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Use the spectrophotometer to measure the OD 600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Use the banana standards to measure the banana smell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Visit a neighboring team with different strains to smell their cultures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0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 smtClean="0"/>
              <a:t>Report your data to us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371600"/>
          <a:ext cx="4267200" cy="396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 Team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yellow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indigo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violet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685800"/>
            <a:ext cx="247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Assignments: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124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engineering paradigm</a:t>
            </a:r>
          </a:p>
        </p:txBody>
      </p:sp>
      <p:sp>
        <p:nvSpPr>
          <p:cNvPr id="6147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4572000"/>
            <a:ext cx="2057400" cy="993775"/>
          </a:xfrm>
          <a:prstGeom prst="wedgeRoundRectCallout">
            <a:avLst>
              <a:gd name="adj1" fmla="val -85468"/>
              <a:gd name="adj2" fmla="val -12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The focus of this lab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2590800"/>
            <a:ext cx="1752600" cy="914400"/>
          </a:xfrm>
          <a:prstGeom prst="roundRect">
            <a:avLst>
              <a:gd name="adj" fmla="val 148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0" y="25146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Build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1400" y="45720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Test</a:t>
            </a:r>
          </a:p>
        </p:txBody>
      </p:sp>
      <p:sp>
        <p:nvSpPr>
          <p:cNvPr id="10" name="Right Arrow 9"/>
          <p:cNvSpPr/>
          <p:nvPr/>
        </p:nvSpPr>
        <p:spPr>
          <a:xfrm rot="13987249">
            <a:off x="2741336" y="3799507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62400" y="2743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47698">
            <a:off x="5389083" y="35612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500938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9530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Eau </a:t>
            </a:r>
            <a:r>
              <a:rPr lang="en-US" sz="2200" dirty="0" err="1" smtClean="0"/>
              <a:t>d’coli</a:t>
            </a:r>
            <a:r>
              <a:rPr lang="en-US" sz="2200" dirty="0" smtClean="0"/>
              <a:t> device designed by the 2006 </a:t>
            </a:r>
            <a:r>
              <a:rPr lang="en-US" sz="2200" dirty="0" err="1" smtClean="0"/>
              <a:t>iGEM</a:t>
            </a:r>
            <a:r>
              <a:rPr lang="en-US" sz="2200" dirty="0" smtClean="0"/>
              <a:t> team expresses</a:t>
            </a:r>
          </a:p>
          <a:p>
            <a:r>
              <a:rPr lang="en-US" sz="2200" dirty="0" smtClean="0"/>
              <a:t> the banana smell during the stationary phase. </a:t>
            </a:r>
          </a:p>
          <a:p>
            <a:r>
              <a:rPr lang="en-US" sz="2200" dirty="0" smtClean="0"/>
              <a:t>Why?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3733800"/>
            <a:ext cx="579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happens in the original design?</a:t>
            </a:r>
          </a:p>
          <a:p>
            <a:endParaRPr lang="en-US" sz="1000" dirty="0" smtClean="0"/>
          </a:p>
          <a:p>
            <a:pPr lvl="1"/>
            <a:r>
              <a:rPr lang="en-US" sz="2200" dirty="0" smtClean="0"/>
              <a:t>What is the role of the promoter?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What is the role of the ATF1 ORF?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What is the role of the ATF1 enzyme?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153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2667000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There are two designs that could change this device to log phase expression:</a:t>
            </a:r>
          </a:p>
          <a:p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Log phase </a:t>
            </a:r>
            <a:r>
              <a:rPr lang="en-US" sz="2200" dirty="0" smtClean="0">
                <a:hlinkClick r:id="rId4"/>
              </a:rPr>
              <a:t>promoter</a:t>
            </a:r>
            <a:endParaRPr lang="en-US" sz="2200" dirty="0" smtClean="0"/>
          </a:p>
          <a:p>
            <a:pPr marL="342900" indent="-342900">
              <a:buAutoNum type="arabicPeriod"/>
            </a:pP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dirty="0" smtClean="0">
                <a:hlinkClick r:id="rId5"/>
              </a:rPr>
              <a:t>Inverter</a:t>
            </a:r>
            <a:r>
              <a:rPr lang="en-US" sz="2200" dirty="0" smtClean="0"/>
              <a:t> + stationary phase promoter</a:t>
            </a:r>
            <a:endParaRPr lang="en-US" sz="2200" dirty="0"/>
          </a:p>
          <a:p>
            <a:pPr marL="342900" indent="-342900"/>
            <a:endParaRPr lang="en-US" sz="1000" dirty="0" smtClean="0"/>
          </a:p>
          <a:p>
            <a:pPr marL="342900" indent="-342900"/>
            <a:r>
              <a:rPr lang="en-US" sz="2200" dirty="0" smtClean="0"/>
              <a:t>Your challenge is to test both and see which works better.</a:t>
            </a:r>
          </a:p>
          <a:p>
            <a:pPr marL="342900" indent="-342900"/>
            <a:endParaRPr lang="en-US" sz="1000" dirty="0"/>
          </a:p>
          <a:p>
            <a:pPr marL="342900" indent="-342900"/>
            <a:r>
              <a:rPr lang="en-US" sz="2200" dirty="0" smtClean="0"/>
              <a:t>Any educated guesses?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609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An engineering paradigm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Lab1: Eau that Smell</dc:title>
  <dc:creator>jim</dc:creator>
  <cp:lastModifiedBy>jim</cp:lastModifiedBy>
  <cp:revision>114</cp:revision>
  <dcterms:created xsi:type="dcterms:W3CDTF">2011-07-26T14:15:18Z</dcterms:created>
  <dcterms:modified xsi:type="dcterms:W3CDTF">2011-08-08T14:59:54Z</dcterms:modified>
</cp:coreProperties>
</file>